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74" r:id="rId7"/>
    <p:sldId id="275" r:id="rId8"/>
    <p:sldId id="259" r:id="rId9"/>
    <p:sldId id="276" r:id="rId10"/>
    <p:sldId id="261" r:id="rId11"/>
    <p:sldId id="263" r:id="rId12"/>
    <p:sldId id="264" r:id="rId13"/>
    <p:sldId id="265" r:id="rId14"/>
    <p:sldId id="267" r:id="rId15"/>
    <p:sldId id="268" r:id="rId16"/>
    <p:sldId id="266" r:id="rId17"/>
    <p:sldId id="271" r:id="rId18"/>
    <p:sldId id="269" r:id="rId19"/>
    <p:sldId id="270" r:id="rId20"/>
    <p:sldId id="272" r:id="rId21"/>
    <p:sldId id="273" r:id="rId22"/>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C1E7"/>
    <a:srgbClr val="0C788E"/>
    <a:srgbClr val="422C16"/>
    <a:srgbClr val="006666"/>
    <a:srgbClr val="0099CC"/>
    <a:srgbClr val="660066"/>
    <a:srgbClr val="660033"/>
    <a:srgbClr val="0151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7323" autoAdjust="0"/>
    <p:restoredTop sz="94652" autoAdjust="0"/>
  </p:normalViewPr>
  <p:slideViewPr>
    <p:cSldViewPr>
      <p:cViewPr varScale="1">
        <p:scale>
          <a:sx n="121" d="100"/>
          <a:sy n="121" d="100"/>
        </p:scale>
        <p:origin x="108"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8" d="100"/>
          <a:sy n="98" d="100"/>
        </p:scale>
        <p:origin x="225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Image Placeholder 1">
            <a:extLst>
              <a:ext uri="{FF2B5EF4-FFF2-40B4-BE49-F238E27FC236}">
                <a16:creationId xmlns:a16="http://schemas.microsoft.com/office/drawing/2014/main" id="{AA2C3A14-E3DC-4F33-A68E-2312BFB8464A}"/>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5" name="Notes Placeholder 2">
            <a:extLst>
              <a:ext uri="{FF2B5EF4-FFF2-40B4-BE49-F238E27FC236}">
                <a16:creationId xmlns:a16="http://schemas.microsoft.com/office/drawing/2014/main" id="{0DE370ED-9010-4DEE-8DB2-23AB2EFDD165}"/>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today’s lesson is about understanding Perspective-Taking.  Ask students for their definitions of perspective-taking.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EDCF89E7-153E-4AC1-AB0A-5425D888ED98}"/>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0A9CA515-2FB2-4260-83D6-C23D2320A22B}"/>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Define perspective-taking.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18CBCEBF-6CAB-40AB-A1C3-AA120B09A45A}"/>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DE2C3700-B11B-4632-A568-A545C72CB37D}"/>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Read slide with students.  Talk about the fact that some people may see things differently.  Have the students look at the picture and talk about what’s happening and why.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69A94AFD-84B4-45D5-8DF0-75F92CB137A3}"/>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730298F7-D82B-4DA4-A702-F0E84C00D6DC}"/>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Read slide with students.  Explain that what you’re thinking and feeling can be very different from the other person.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092704F2-B352-475D-A622-BB5B5E4BCE16}"/>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16DDADD2-107C-4FD0-9139-480769B452AF}"/>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working to understand that another person can have thoughts and feelings different from our own can help us make and keep friends.  Why?  Because you can’t change how other people think or feel.  Trying to do so can end up making the other person mad or upset.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FD8C7C7A-0630-4DBB-B6E1-D24208659435}"/>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F9D07A3E-07E8-4D71-ABFB-9A42714231D3}"/>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Read slide with students.  Talk about the picture and ask the students what they see happening.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4F7A26AC-BB47-46A4-8D1A-EA8777F36973}"/>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8CD7BA65-21FC-436C-99B6-D44A508DA4F6}"/>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we can look for clues that can help us understand what the other person is thinking or feeling.</a:t>
            </a:r>
          </a:p>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1B3B085-8365-4B60-961C-18A68C3910AF}"/>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D816EFF5-9DFC-4CD1-AD06-A233DAE3051C}"/>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the different facial expressions and how each person might be feeling.  Remind students that these facial expressions we’re seeing are just clues that can help us make a careful guess about how they’re feeling.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729E176D-B48D-4381-9038-C74501B9F2FC}"/>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93C7A533-B138-4573-B1C1-78D35006C431}"/>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each picture and explain that looking at the other person’s body language can also help us understand how they might be feeling or what they might be thinking.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735BECAF-E89C-42BD-98E0-195F5972DB80}"/>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E2283D8B-4F3A-438B-AF14-17973534A2D3}"/>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it’s also important to really listen to what the other person is saying in order to understand what they’re thinking or feeling.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43EAC028-22EC-483B-ADB3-7070970F2CD2}"/>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042C5808-672A-4C5C-836D-F770E6BC7CAA}"/>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Explain that we act on what we have seen, heard, or been told.  Again, it’s important to remember that other people may have seen different things, heard different things, and been told different things than we have.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D39A45DE-CBA3-4E19-925E-C30E14E3AF41}"/>
              </a:ext>
            </a:extLst>
          </p:cNvPr>
          <p:cNvSpPr>
            <a:spLocks noGrp="1" noRot="1" noChangeAspect="1" noChangeArrowheads="1" noTextEdit="1"/>
          </p:cNvSpPr>
          <p:nvPr>
            <p:ph type="sldImg"/>
          </p:nvPr>
        </p:nvSpPr>
        <p:spPr bwMode="auto">
          <a:xfrm>
            <a:off x="-2147483648" y="-2147483648"/>
            <a:ext cx="0" cy="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E12DA227-81DC-49D2-9105-81E00BE11503}"/>
              </a:ext>
            </a:extLst>
          </p:cNvPr>
          <p:cNvSpPr>
            <a:spLocks noGrp="1" noChangeArrowheads="1"/>
          </p:cNvSpPr>
          <p:nvPr>
            <p:ph type="body" idx="1"/>
          </p:nvPr>
        </p:nvSpPr>
        <p:spPr bwMode="auto">
          <a:xfrm>
            <a:off x="-2147483648" y="-2147483648"/>
            <a:ext cx="0" cy="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t>Read slide with students.  Consider acting out the scenario with the students in your classroom using a different object and hiding place.</a:t>
            </a:r>
          </a:p>
        </p:txBody>
      </p:sp>
      <p:sp>
        <p:nvSpPr>
          <p:cNvPr id="25604" name="Slide Number Placeholder 3">
            <a:extLst>
              <a:ext uri="{FF2B5EF4-FFF2-40B4-BE49-F238E27FC236}">
                <a16:creationId xmlns:a16="http://schemas.microsoft.com/office/drawing/2014/main" id="{A61790B4-2996-4597-B407-59881F06B0A4}"/>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1F18F8-3B17-4B8D-81EE-C2804FDFDE09}"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AEBBA3F1-B712-472D-A598-36131C2E8A99}"/>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59B8AE7F-EA56-4E9D-A731-EB889DB94A55}"/>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the fact that even though it’s the same situation (raining outside means indoor recess) the two students feel very differently about it.  Ask the students how they feel when it rains and they have to have indoor recess instead of playing outside.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9A4555C3-A198-442A-8253-8E5B9D9CCF67}"/>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0B70069-77EA-49CC-BD37-0377DAFB1AD8}"/>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how it’s important to really think before you speak so that your words aren’t hurting someone.  Sometimes it’s just better to keep your thoughts to yourself.</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5E78CE40-449E-4921-A11E-33D4DEFA6332}"/>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85E22449-70D8-4636-93BB-7D3179557C49}"/>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Ask for their ideas about what the other boy might be thinking.  What could the boy do differently instead?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A20EF2A8-D67B-4226-8B7D-D6302DACAD15}"/>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2D007270-6E05-4A7E-8905-A42897812C4C}"/>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Ask for their ideas about what the girl might be thinking.  What could the girl do differently instead?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6E5935C6-52B9-4255-AAF1-DD4B4B797559}"/>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7D6CBC09-2B6E-4573-BED4-CB23D02312C1}"/>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Talk about each step and explain their importance.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31D7CBC-0AAD-4036-B2F5-4E0AD3C36071}"/>
              </a:ext>
            </a:extLst>
          </p:cNvPr>
          <p:cNvSpPr>
            <a:spLocks noGrp="1" noRot="1" noChangeAspect="1"/>
          </p:cNvSpPr>
          <p:nvPr>
            <p:ph type="sldImg"/>
          </p:nvPr>
        </p:nvSpPr>
        <p:spPr bwMode="auto">
          <a:xfrm>
            <a:off x="1371600" y="1143000"/>
            <a:ext cx="4114800" cy="30861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48C02AE-399D-4724-AE38-F39154AD0AB5}"/>
              </a:ext>
            </a:extLst>
          </p:cNvPr>
          <p:cNvSpPr>
            <a:spLocks noGrp="1" noChangeArrowheads="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Read slide with students.  Ask for their ideas about what to do or say in that situation.  Remind them of the 4 perspective-taking steps so that they can apply them to the situation.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37D8233A-BB2F-4567-9848-A84C76CAEBAE}"/>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B453E8C7-9F8A-499A-B2F5-A4E2A10AF838}"/>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A497BF2F-0727-4C35-947F-0FB0E09A3872}"/>
              </a:ext>
            </a:extLst>
          </p:cNvPr>
          <p:cNvSpPr>
            <a:spLocks noGrp="1" noChangeArrowheads="1"/>
          </p:cNvSpPr>
          <p:nvPr>
            <p:ph type="sldNum" sz="quarter" idx="12"/>
          </p:nvPr>
        </p:nvSpPr>
        <p:spPr>
          <a:ln/>
        </p:spPr>
        <p:txBody>
          <a:bodyPr/>
          <a:lstStyle>
            <a:lvl1pPr>
              <a:defRPr/>
            </a:lvl1pPr>
          </a:lstStyle>
          <a:p>
            <a:pPr>
              <a:defRPr/>
            </a:pPr>
            <a:fld id="{88E7A481-4185-4CF4-8C60-ACDB73A14292}" type="slidenum">
              <a:rPr lang="es-ES" altLang="en-US"/>
              <a:pPr>
                <a:defRPr/>
              </a:pPr>
              <a:t>‹#›</a:t>
            </a:fld>
            <a:endParaRPr lang="es-ES" altLang="en-US"/>
          </a:p>
        </p:txBody>
      </p:sp>
    </p:spTree>
    <p:extLst>
      <p:ext uri="{BB962C8B-B14F-4D97-AF65-F5344CB8AC3E}">
        <p14:creationId xmlns:p14="http://schemas.microsoft.com/office/powerpoint/2010/main" val="3062002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2F528C9-BF01-4A86-95CB-92695DD23AA4}"/>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38C9D851-3CC6-457F-9092-61ECE788EC35}"/>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15D67FB8-9203-43C4-B9DC-8540B6BF8769}"/>
              </a:ext>
            </a:extLst>
          </p:cNvPr>
          <p:cNvSpPr>
            <a:spLocks noGrp="1" noChangeArrowheads="1"/>
          </p:cNvSpPr>
          <p:nvPr>
            <p:ph type="sldNum" sz="quarter" idx="12"/>
          </p:nvPr>
        </p:nvSpPr>
        <p:spPr>
          <a:ln/>
        </p:spPr>
        <p:txBody>
          <a:bodyPr/>
          <a:lstStyle>
            <a:lvl1pPr>
              <a:defRPr/>
            </a:lvl1pPr>
          </a:lstStyle>
          <a:p>
            <a:pPr>
              <a:defRPr/>
            </a:pPr>
            <a:fld id="{4D92D38E-C7A6-4242-B067-18D8B32D18A6}" type="slidenum">
              <a:rPr lang="es-ES" altLang="en-US"/>
              <a:pPr>
                <a:defRPr/>
              </a:pPr>
              <a:t>‹#›</a:t>
            </a:fld>
            <a:endParaRPr lang="es-ES" altLang="en-US"/>
          </a:p>
        </p:txBody>
      </p:sp>
    </p:spTree>
    <p:extLst>
      <p:ext uri="{BB962C8B-B14F-4D97-AF65-F5344CB8AC3E}">
        <p14:creationId xmlns:p14="http://schemas.microsoft.com/office/powerpoint/2010/main" val="1348716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2FA0DC3D-22A1-45BA-8DE9-DC99D060AF2D}"/>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3FD1CCA6-8F75-4A55-B4E4-40212E8CFE12}"/>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480733E0-609E-46ED-85F4-BE2F5B24181B}"/>
              </a:ext>
            </a:extLst>
          </p:cNvPr>
          <p:cNvSpPr>
            <a:spLocks noGrp="1" noChangeArrowheads="1"/>
          </p:cNvSpPr>
          <p:nvPr>
            <p:ph type="sldNum" sz="quarter" idx="12"/>
          </p:nvPr>
        </p:nvSpPr>
        <p:spPr>
          <a:ln/>
        </p:spPr>
        <p:txBody>
          <a:bodyPr/>
          <a:lstStyle>
            <a:lvl1pPr>
              <a:defRPr/>
            </a:lvl1pPr>
          </a:lstStyle>
          <a:p>
            <a:pPr>
              <a:defRPr/>
            </a:pPr>
            <a:fld id="{AEE1BBAF-9F91-4576-ADA8-BB46208245CC}" type="slidenum">
              <a:rPr lang="es-ES" altLang="en-US"/>
              <a:pPr>
                <a:defRPr/>
              </a:pPr>
              <a:t>‹#›</a:t>
            </a:fld>
            <a:endParaRPr lang="es-ES" altLang="en-US"/>
          </a:p>
        </p:txBody>
      </p:sp>
    </p:spTree>
    <p:extLst>
      <p:ext uri="{BB962C8B-B14F-4D97-AF65-F5344CB8AC3E}">
        <p14:creationId xmlns:p14="http://schemas.microsoft.com/office/powerpoint/2010/main" val="4059398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A6211C5-82AE-4E02-A8B6-F74C2CA78A1D}"/>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a:extLst>
              <a:ext uri="{FF2B5EF4-FFF2-40B4-BE49-F238E27FC236}">
                <a16:creationId xmlns:a16="http://schemas.microsoft.com/office/drawing/2014/main" id="{0618C46E-0B50-4222-B1A6-3547B9D4C466}"/>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a:extLst>
              <a:ext uri="{FF2B5EF4-FFF2-40B4-BE49-F238E27FC236}">
                <a16:creationId xmlns:a16="http://schemas.microsoft.com/office/drawing/2014/main" id="{03C49A20-87E7-49F4-A99E-4754C75C205D}"/>
              </a:ext>
            </a:extLst>
          </p:cNvPr>
          <p:cNvSpPr>
            <a:spLocks noGrp="1" noChangeArrowheads="1"/>
          </p:cNvSpPr>
          <p:nvPr>
            <p:ph type="sldNum" sz="quarter" idx="12"/>
          </p:nvPr>
        </p:nvSpPr>
        <p:spPr>
          <a:ln/>
        </p:spPr>
        <p:txBody>
          <a:bodyPr/>
          <a:lstStyle>
            <a:lvl1pPr>
              <a:defRPr/>
            </a:lvl1pPr>
          </a:lstStyle>
          <a:p>
            <a:pPr>
              <a:defRPr/>
            </a:pPr>
            <a:fld id="{16090216-9280-4F12-A5A9-503645199677}" type="slidenum">
              <a:rPr lang="es-ES" altLang="en-US"/>
              <a:pPr>
                <a:defRPr/>
              </a:pPr>
              <a:t>‹#›</a:t>
            </a:fld>
            <a:endParaRPr lang="es-ES" altLang="en-US"/>
          </a:p>
        </p:txBody>
      </p:sp>
    </p:spTree>
    <p:extLst>
      <p:ext uri="{BB962C8B-B14F-4D97-AF65-F5344CB8AC3E}">
        <p14:creationId xmlns:p14="http://schemas.microsoft.com/office/powerpoint/2010/main" val="13429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64E0DE1-5DCE-400C-9CF7-8CA62FD314F8}"/>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8" name="Rectangle 5">
            <a:extLst>
              <a:ext uri="{FF2B5EF4-FFF2-40B4-BE49-F238E27FC236}">
                <a16:creationId xmlns:a16="http://schemas.microsoft.com/office/drawing/2014/main" id="{61C87374-5931-4E69-A798-9DCCDEF8BE4A}"/>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9" name="Rectangle 6">
            <a:extLst>
              <a:ext uri="{FF2B5EF4-FFF2-40B4-BE49-F238E27FC236}">
                <a16:creationId xmlns:a16="http://schemas.microsoft.com/office/drawing/2014/main" id="{52EA6FF0-707B-41D2-9393-81643A7E2AD0}"/>
              </a:ext>
            </a:extLst>
          </p:cNvPr>
          <p:cNvSpPr>
            <a:spLocks noGrp="1" noChangeArrowheads="1"/>
          </p:cNvSpPr>
          <p:nvPr>
            <p:ph type="sldNum" sz="quarter" idx="12"/>
          </p:nvPr>
        </p:nvSpPr>
        <p:spPr>
          <a:ln/>
        </p:spPr>
        <p:txBody>
          <a:bodyPr/>
          <a:lstStyle>
            <a:lvl1pPr>
              <a:defRPr/>
            </a:lvl1pPr>
          </a:lstStyle>
          <a:p>
            <a:pPr>
              <a:defRPr/>
            </a:pPr>
            <a:fld id="{0322A000-D560-4455-B5B3-74557B82A5AE}" type="slidenum">
              <a:rPr lang="es-ES" altLang="en-US"/>
              <a:pPr>
                <a:defRPr/>
              </a:pPr>
              <a:t>‹#›</a:t>
            </a:fld>
            <a:endParaRPr lang="es-ES" altLang="en-US"/>
          </a:p>
        </p:txBody>
      </p:sp>
    </p:spTree>
    <p:extLst>
      <p:ext uri="{BB962C8B-B14F-4D97-AF65-F5344CB8AC3E}">
        <p14:creationId xmlns:p14="http://schemas.microsoft.com/office/powerpoint/2010/main" val="338576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0FBF332-182D-4E34-8836-41BBB624C602}"/>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4" name="Rectangle 5">
            <a:extLst>
              <a:ext uri="{FF2B5EF4-FFF2-40B4-BE49-F238E27FC236}">
                <a16:creationId xmlns:a16="http://schemas.microsoft.com/office/drawing/2014/main" id="{62DA8F21-B786-4F22-86A8-48871D273096}"/>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5" name="Rectangle 6">
            <a:extLst>
              <a:ext uri="{FF2B5EF4-FFF2-40B4-BE49-F238E27FC236}">
                <a16:creationId xmlns:a16="http://schemas.microsoft.com/office/drawing/2014/main" id="{8E733337-9450-4447-9CB0-3C84C0EDB623}"/>
              </a:ext>
            </a:extLst>
          </p:cNvPr>
          <p:cNvSpPr>
            <a:spLocks noGrp="1" noChangeArrowheads="1"/>
          </p:cNvSpPr>
          <p:nvPr>
            <p:ph type="sldNum" sz="quarter" idx="12"/>
          </p:nvPr>
        </p:nvSpPr>
        <p:spPr>
          <a:ln/>
        </p:spPr>
        <p:txBody>
          <a:bodyPr/>
          <a:lstStyle>
            <a:lvl1pPr>
              <a:defRPr/>
            </a:lvl1pPr>
          </a:lstStyle>
          <a:p>
            <a:pPr>
              <a:defRPr/>
            </a:pPr>
            <a:fld id="{C8407444-A59E-4814-9589-786E4792B9B6}" type="slidenum">
              <a:rPr lang="es-ES" altLang="en-US"/>
              <a:pPr>
                <a:defRPr/>
              </a:pPr>
              <a:t>‹#›</a:t>
            </a:fld>
            <a:endParaRPr lang="es-ES" altLang="en-US"/>
          </a:p>
        </p:txBody>
      </p:sp>
    </p:spTree>
    <p:extLst>
      <p:ext uri="{BB962C8B-B14F-4D97-AF65-F5344CB8AC3E}">
        <p14:creationId xmlns:p14="http://schemas.microsoft.com/office/powerpoint/2010/main" val="937910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0937AC1-D94E-458C-AD82-87C7B76D0CD4}"/>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3" name="Rectangle 5">
            <a:extLst>
              <a:ext uri="{FF2B5EF4-FFF2-40B4-BE49-F238E27FC236}">
                <a16:creationId xmlns:a16="http://schemas.microsoft.com/office/drawing/2014/main" id="{2F859693-8F1E-4F8F-B83C-258E76AAA211}"/>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4" name="Rectangle 6">
            <a:extLst>
              <a:ext uri="{FF2B5EF4-FFF2-40B4-BE49-F238E27FC236}">
                <a16:creationId xmlns:a16="http://schemas.microsoft.com/office/drawing/2014/main" id="{F0EFE100-CE41-4AA2-ABF4-5DE3906F5890}"/>
              </a:ext>
            </a:extLst>
          </p:cNvPr>
          <p:cNvSpPr>
            <a:spLocks noGrp="1" noChangeArrowheads="1"/>
          </p:cNvSpPr>
          <p:nvPr>
            <p:ph type="sldNum" sz="quarter" idx="12"/>
          </p:nvPr>
        </p:nvSpPr>
        <p:spPr>
          <a:ln/>
        </p:spPr>
        <p:txBody>
          <a:bodyPr/>
          <a:lstStyle>
            <a:lvl1pPr>
              <a:defRPr/>
            </a:lvl1pPr>
          </a:lstStyle>
          <a:p>
            <a:pPr>
              <a:defRPr/>
            </a:pPr>
            <a:fld id="{88D96F10-AA7A-4D81-83C1-D388D0332FA2}" type="slidenum">
              <a:rPr lang="es-ES" altLang="en-US"/>
              <a:pPr>
                <a:defRPr/>
              </a:pPr>
              <a:t>‹#›</a:t>
            </a:fld>
            <a:endParaRPr lang="es-ES" altLang="en-US"/>
          </a:p>
        </p:txBody>
      </p:sp>
    </p:spTree>
    <p:extLst>
      <p:ext uri="{BB962C8B-B14F-4D97-AF65-F5344CB8AC3E}">
        <p14:creationId xmlns:p14="http://schemas.microsoft.com/office/powerpoint/2010/main" val="133954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F50D08AA-8B9A-44DC-B9E5-7764DC60C3E9}"/>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a:extLst>
              <a:ext uri="{FF2B5EF4-FFF2-40B4-BE49-F238E27FC236}">
                <a16:creationId xmlns:a16="http://schemas.microsoft.com/office/drawing/2014/main" id="{2B3AE741-E526-4AE9-837C-4B771A5468DA}"/>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a:extLst>
              <a:ext uri="{FF2B5EF4-FFF2-40B4-BE49-F238E27FC236}">
                <a16:creationId xmlns:a16="http://schemas.microsoft.com/office/drawing/2014/main" id="{BA1406A5-9B71-4423-A9DB-AA7A3F3D283B}"/>
              </a:ext>
            </a:extLst>
          </p:cNvPr>
          <p:cNvSpPr>
            <a:spLocks noGrp="1" noChangeArrowheads="1"/>
          </p:cNvSpPr>
          <p:nvPr>
            <p:ph type="sldNum" sz="quarter" idx="12"/>
          </p:nvPr>
        </p:nvSpPr>
        <p:spPr>
          <a:ln/>
        </p:spPr>
        <p:txBody>
          <a:bodyPr/>
          <a:lstStyle>
            <a:lvl1pPr>
              <a:defRPr/>
            </a:lvl1pPr>
          </a:lstStyle>
          <a:p>
            <a:pPr>
              <a:defRPr/>
            </a:pPr>
            <a:fld id="{2934640F-E3AA-47FA-A854-FA8ADB1A15A2}" type="slidenum">
              <a:rPr lang="es-ES" altLang="en-US"/>
              <a:pPr>
                <a:defRPr/>
              </a:pPr>
              <a:t>‹#›</a:t>
            </a:fld>
            <a:endParaRPr lang="es-ES" altLang="en-US"/>
          </a:p>
        </p:txBody>
      </p:sp>
    </p:spTree>
    <p:extLst>
      <p:ext uri="{BB962C8B-B14F-4D97-AF65-F5344CB8AC3E}">
        <p14:creationId xmlns:p14="http://schemas.microsoft.com/office/powerpoint/2010/main" val="18929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D081686-6639-4280-9F1D-C9BEA0D1909B}"/>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a:extLst>
              <a:ext uri="{FF2B5EF4-FFF2-40B4-BE49-F238E27FC236}">
                <a16:creationId xmlns:a16="http://schemas.microsoft.com/office/drawing/2014/main" id="{020AEFA2-3325-4B96-833B-9DCB2BA6EAD0}"/>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a:extLst>
              <a:ext uri="{FF2B5EF4-FFF2-40B4-BE49-F238E27FC236}">
                <a16:creationId xmlns:a16="http://schemas.microsoft.com/office/drawing/2014/main" id="{1259B196-D5EC-4967-A85A-77AAF0BFC4B8}"/>
              </a:ext>
            </a:extLst>
          </p:cNvPr>
          <p:cNvSpPr>
            <a:spLocks noGrp="1" noChangeArrowheads="1"/>
          </p:cNvSpPr>
          <p:nvPr>
            <p:ph type="sldNum" sz="quarter" idx="12"/>
          </p:nvPr>
        </p:nvSpPr>
        <p:spPr>
          <a:ln/>
        </p:spPr>
        <p:txBody>
          <a:bodyPr/>
          <a:lstStyle>
            <a:lvl1pPr>
              <a:defRPr/>
            </a:lvl1pPr>
          </a:lstStyle>
          <a:p>
            <a:pPr>
              <a:defRPr/>
            </a:pPr>
            <a:fld id="{FA0B3AA3-2E44-4FAA-BF78-8F8D8A3551A0}" type="slidenum">
              <a:rPr lang="es-ES" altLang="en-US"/>
              <a:pPr>
                <a:defRPr/>
              </a:pPr>
              <a:t>‹#›</a:t>
            </a:fld>
            <a:endParaRPr lang="es-ES" altLang="en-US"/>
          </a:p>
        </p:txBody>
      </p:sp>
    </p:spTree>
    <p:extLst>
      <p:ext uri="{BB962C8B-B14F-4D97-AF65-F5344CB8AC3E}">
        <p14:creationId xmlns:p14="http://schemas.microsoft.com/office/powerpoint/2010/main" val="4139487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12D9C77-E158-4504-9612-A8922663CEA1}"/>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215D8C54-8B94-4F25-A078-A20D6E310E64}"/>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6E1BEC4E-0711-415F-ABC2-6F12938CFB62}"/>
              </a:ext>
            </a:extLst>
          </p:cNvPr>
          <p:cNvSpPr>
            <a:spLocks noGrp="1" noChangeArrowheads="1"/>
          </p:cNvSpPr>
          <p:nvPr>
            <p:ph type="sldNum" sz="quarter" idx="12"/>
          </p:nvPr>
        </p:nvSpPr>
        <p:spPr>
          <a:ln/>
        </p:spPr>
        <p:txBody>
          <a:bodyPr/>
          <a:lstStyle>
            <a:lvl1pPr>
              <a:defRPr/>
            </a:lvl1pPr>
          </a:lstStyle>
          <a:p>
            <a:pPr>
              <a:defRPr/>
            </a:pPr>
            <a:fld id="{D34BE68E-F401-4AD3-9963-DB0D698554E8}" type="slidenum">
              <a:rPr lang="es-ES" altLang="en-US"/>
              <a:pPr>
                <a:defRPr/>
              </a:pPr>
              <a:t>‹#›</a:t>
            </a:fld>
            <a:endParaRPr lang="es-ES" altLang="en-US"/>
          </a:p>
        </p:txBody>
      </p:sp>
    </p:spTree>
    <p:extLst>
      <p:ext uri="{BB962C8B-B14F-4D97-AF65-F5344CB8AC3E}">
        <p14:creationId xmlns:p14="http://schemas.microsoft.com/office/powerpoint/2010/main" val="201971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6925875-E9B6-4B8C-990F-C67B2BD279BF}"/>
              </a:ext>
            </a:extLst>
          </p:cNvPr>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a:extLst>
              <a:ext uri="{FF2B5EF4-FFF2-40B4-BE49-F238E27FC236}">
                <a16:creationId xmlns:a16="http://schemas.microsoft.com/office/drawing/2014/main" id="{78651706-8668-4424-8BD5-8E4B003653AD}"/>
              </a:ext>
            </a:extLst>
          </p:cNvPr>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a:extLst>
              <a:ext uri="{FF2B5EF4-FFF2-40B4-BE49-F238E27FC236}">
                <a16:creationId xmlns:a16="http://schemas.microsoft.com/office/drawing/2014/main" id="{6B6D8885-B169-495B-96E6-7FBE886E6DB3}"/>
              </a:ext>
            </a:extLst>
          </p:cNvPr>
          <p:cNvSpPr>
            <a:spLocks noGrp="1" noChangeArrowheads="1"/>
          </p:cNvSpPr>
          <p:nvPr>
            <p:ph type="sldNum" sz="quarter" idx="12"/>
          </p:nvPr>
        </p:nvSpPr>
        <p:spPr>
          <a:ln/>
        </p:spPr>
        <p:txBody>
          <a:bodyPr/>
          <a:lstStyle>
            <a:lvl1pPr>
              <a:defRPr/>
            </a:lvl1pPr>
          </a:lstStyle>
          <a:p>
            <a:pPr>
              <a:defRPr/>
            </a:pPr>
            <a:fld id="{962BC62F-56C1-4B90-8A98-44E60EA19668}" type="slidenum">
              <a:rPr lang="es-ES" altLang="en-US"/>
              <a:pPr>
                <a:defRPr/>
              </a:pPr>
              <a:t>‹#›</a:t>
            </a:fld>
            <a:endParaRPr lang="es-ES" altLang="en-US"/>
          </a:p>
        </p:txBody>
      </p:sp>
    </p:spTree>
    <p:extLst>
      <p:ext uri="{BB962C8B-B14F-4D97-AF65-F5344CB8AC3E}">
        <p14:creationId xmlns:p14="http://schemas.microsoft.com/office/powerpoint/2010/main" val="784930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B8979A-5F99-405E-BB35-97939CF5AA6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a:extLst>
              <a:ext uri="{FF2B5EF4-FFF2-40B4-BE49-F238E27FC236}">
                <a16:creationId xmlns:a16="http://schemas.microsoft.com/office/drawing/2014/main" id="{44470401-DCFC-409F-8519-757701FC836D}"/>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a:extLst>
              <a:ext uri="{FF2B5EF4-FFF2-40B4-BE49-F238E27FC236}">
                <a16:creationId xmlns:a16="http://schemas.microsoft.com/office/drawing/2014/main" id="{EE0E39D9-ACA2-44F8-840A-CA99B6BD3E0E}"/>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s-ES" altLang="en-US"/>
          </a:p>
        </p:txBody>
      </p:sp>
      <p:sp>
        <p:nvSpPr>
          <p:cNvPr id="1029" name="Rectangle 5">
            <a:extLst>
              <a:ext uri="{FF2B5EF4-FFF2-40B4-BE49-F238E27FC236}">
                <a16:creationId xmlns:a16="http://schemas.microsoft.com/office/drawing/2014/main" id="{48357737-83CB-40C6-988D-7BB5F3EAFDC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s-ES" altLang="en-US"/>
          </a:p>
        </p:txBody>
      </p:sp>
      <p:sp>
        <p:nvSpPr>
          <p:cNvPr id="1030" name="Rectangle 6">
            <a:extLst>
              <a:ext uri="{FF2B5EF4-FFF2-40B4-BE49-F238E27FC236}">
                <a16:creationId xmlns:a16="http://schemas.microsoft.com/office/drawing/2014/main" id="{17150751-C225-4C52-A612-EB7B3D94B80D}"/>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A2249B8-709B-426D-8245-82E7B157C1C7}" type="slidenum">
              <a:rPr lang="es-ES" altLang="en-US"/>
              <a:pPr>
                <a:defRPr/>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98" name="Rectangle 150">
            <a:extLst>
              <a:ext uri="{FF2B5EF4-FFF2-40B4-BE49-F238E27FC236}">
                <a16:creationId xmlns:a16="http://schemas.microsoft.com/office/drawing/2014/main" id="{0EB93AF0-1F3B-44A3-8428-3EC21A53964A}"/>
              </a:ext>
            </a:extLst>
          </p:cNvPr>
          <p:cNvSpPr>
            <a:spLocks noGrp="1" noChangeArrowheads="1"/>
          </p:cNvSpPr>
          <p:nvPr>
            <p:ph type="ctrTitle"/>
          </p:nvPr>
        </p:nvSpPr>
        <p:spPr>
          <a:xfrm>
            <a:off x="719138" y="1773238"/>
            <a:ext cx="7705725" cy="1368425"/>
          </a:xfrm>
          <a:solidFill>
            <a:schemeClr val="bg1">
              <a:lumMod val="95000"/>
            </a:schemeClr>
          </a:solidFill>
          <a:ln w="57150">
            <a:solidFill>
              <a:srgbClr val="21C1E7"/>
            </a:solidFill>
          </a:ln>
        </p:spPr>
        <p:txBody>
          <a:bodyPr anchor="ctr"/>
          <a:lstStyle/>
          <a:p>
            <a:pPr eaLnBrk="1" hangingPunct="1">
              <a:defRPr/>
            </a:pPr>
            <a:r>
              <a:rPr lang="es-UY" altLang="en-US" sz="5400" b="1" dirty="0" err="1">
                <a:solidFill>
                  <a:srgbClr val="21C1E7"/>
                </a:solidFill>
                <a:effectLst>
                  <a:outerShdw blurRad="38100" dist="38100" dir="2700000" algn="tl">
                    <a:srgbClr val="000000">
                      <a:alpha val="43137"/>
                    </a:srgbClr>
                  </a:outerShdw>
                </a:effectLst>
              </a:rPr>
              <a:t>My</a:t>
            </a:r>
            <a:r>
              <a:rPr lang="es-UY" altLang="en-US" sz="5400" b="1" dirty="0">
                <a:solidFill>
                  <a:srgbClr val="21C1E7"/>
                </a:solidFill>
                <a:effectLst>
                  <a:outerShdw blurRad="38100" dist="38100" dir="2700000" algn="tl">
                    <a:srgbClr val="000000">
                      <a:alpha val="43137"/>
                    </a:srgbClr>
                  </a:outerShdw>
                </a:effectLst>
              </a:rPr>
              <a:t> Brain – </a:t>
            </a:r>
            <a:r>
              <a:rPr lang="es-UY" altLang="en-US" sz="5400" b="1" dirty="0" err="1">
                <a:solidFill>
                  <a:srgbClr val="21C1E7"/>
                </a:solidFill>
                <a:effectLst>
                  <a:outerShdw blurRad="38100" dist="38100" dir="2700000" algn="tl">
                    <a:srgbClr val="000000">
                      <a:alpha val="43137"/>
                    </a:srgbClr>
                  </a:outerShdw>
                </a:effectLst>
              </a:rPr>
              <a:t>Your</a:t>
            </a:r>
            <a:r>
              <a:rPr lang="es-UY" altLang="en-US" sz="5400" b="1" dirty="0">
                <a:solidFill>
                  <a:srgbClr val="21C1E7"/>
                </a:solidFill>
                <a:effectLst>
                  <a:outerShdw blurRad="38100" dist="38100" dir="2700000" algn="tl">
                    <a:srgbClr val="000000">
                      <a:alpha val="43137"/>
                    </a:srgbClr>
                  </a:outerShdw>
                </a:effectLst>
              </a:rPr>
              <a:t> Brain</a:t>
            </a:r>
            <a:endParaRPr lang="es-ES" altLang="en-US" sz="5400" b="1" dirty="0">
              <a:solidFill>
                <a:srgbClr val="21C1E7"/>
              </a:solidFill>
              <a:effectLst>
                <a:outerShdw blurRad="38100" dist="38100" dir="2700000" algn="tl">
                  <a:srgbClr val="000000">
                    <a:alpha val="43137"/>
                  </a:srgbClr>
                </a:outerShdw>
              </a:effectLst>
            </a:endParaRPr>
          </a:p>
        </p:txBody>
      </p:sp>
      <p:sp>
        <p:nvSpPr>
          <p:cNvPr id="2213" name="Rectangle 165">
            <a:extLst>
              <a:ext uri="{FF2B5EF4-FFF2-40B4-BE49-F238E27FC236}">
                <a16:creationId xmlns:a16="http://schemas.microsoft.com/office/drawing/2014/main" id="{0375ADA1-257F-449C-AF54-70142BF50F53}"/>
              </a:ext>
            </a:extLst>
          </p:cNvPr>
          <p:cNvSpPr>
            <a:spLocks noChangeArrowheads="1"/>
          </p:cNvSpPr>
          <p:nvPr/>
        </p:nvSpPr>
        <p:spPr bwMode="auto">
          <a:xfrm>
            <a:off x="539750" y="4437063"/>
            <a:ext cx="7704138" cy="647700"/>
          </a:xfrm>
          <a:prstGeom prst="rect">
            <a:avLst/>
          </a:prstGeom>
          <a:noFill/>
          <a:ln>
            <a:noFill/>
          </a:ln>
          <a:effectLst/>
        </p:spPr>
        <p:txBody>
          <a:bodyPr anchor="ctr"/>
          <a:lstStyle>
            <a:lvl1pPr algn="ctr">
              <a:defRPr sz="4400">
                <a:solidFill>
                  <a:schemeClr val="tx2"/>
                </a:solidFill>
                <a:latin typeface="Arial" panose="020B0604020202020204" pitchFamily="34" charset="0"/>
                <a:cs typeface="Arial" panose="020B0604020202020204" pitchFamily="34" charset="0"/>
              </a:defRPr>
            </a:lvl1pPr>
            <a:lvl2pPr algn="ctr">
              <a:defRPr sz="4400">
                <a:solidFill>
                  <a:schemeClr val="tx2"/>
                </a:solidFill>
                <a:latin typeface="Arial" panose="020B0604020202020204" pitchFamily="34" charset="0"/>
                <a:cs typeface="Arial" panose="020B0604020202020204" pitchFamily="34" charset="0"/>
              </a:defRPr>
            </a:lvl2pPr>
            <a:lvl3pPr algn="ctr">
              <a:defRPr sz="4400">
                <a:solidFill>
                  <a:schemeClr val="tx2"/>
                </a:solidFill>
                <a:latin typeface="Arial" panose="020B0604020202020204" pitchFamily="34" charset="0"/>
                <a:cs typeface="Arial" panose="020B0604020202020204" pitchFamily="34" charset="0"/>
              </a:defRPr>
            </a:lvl3pPr>
            <a:lvl4pPr algn="ctr">
              <a:defRPr sz="4400">
                <a:solidFill>
                  <a:schemeClr val="tx2"/>
                </a:solidFill>
                <a:latin typeface="Arial" panose="020B0604020202020204" pitchFamily="34" charset="0"/>
                <a:cs typeface="Arial" panose="020B0604020202020204" pitchFamily="34" charset="0"/>
              </a:defRPr>
            </a:lvl4pPr>
            <a:lvl5pPr algn="ctr">
              <a:defRPr sz="4400">
                <a:solidFill>
                  <a:schemeClr val="tx2"/>
                </a:solidFill>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eaLnBrk="1" hangingPunct="1">
              <a:defRPr/>
            </a:pPr>
            <a:r>
              <a:rPr lang="es-UY" altLang="en-US" sz="3600" b="1" dirty="0">
                <a:solidFill>
                  <a:schemeClr val="bg1"/>
                </a:solidFill>
                <a:effectLst>
                  <a:outerShdw blurRad="38100" dist="38100" dir="2700000" algn="tl">
                    <a:srgbClr val="000000">
                      <a:alpha val="43137"/>
                    </a:srgbClr>
                  </a:outerShdw>
                </a:effectLst>
              </a:rPr>
              <a:t>Understanding Perspective-Taking</a:t>
            </a:r>
            <a:endParaRPr lang="es-ES" altLang="en-US" sz="3600" b="1" dirty="0">
              <a:solidFill>
                <a:schemeClr val="bg1"/>
              </a:solidFill>
              <a:effectLst>
                <a:outerShdw blurRad="38100" dist="38100" dir="2700000" algn="tl">
                  <a:srgbClr val="000000">
                    <a:alpha val="43137"/>
                  </a:srgbClr>
                </a:outerShdw>
              </a:effectLst>
            </a:endParaRPr>
          </a:p>
        </p:txBody>
      </p:sp>
      <p:pic>
        <p:nvPicPr>
          <p:cNvPr id="2052" name="Picture 4">
            <a:extLst>
              <a:ext uri="{FF2B5EF4-FFF2-40B4-BE49-F238E27FC236}">
                <a16:creationId xmlns:a16="http://schemas.microsoft.com/office/drawing/2014/main" id="{58B63F0D-102B-4939-9BE0-60349C38F3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088" y="188913"/>
            <a:ext cx="1030287"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9F01D09C-7772-4FCD-803E-DCAB6F04C50A}"/>
              </a:ext>
            </a:extLst>
          </p:cNvPr>
          <p:cNvSpPr>
            <a:spLocks noGrp="1" noChangeArrowheads="1"/>
          </p:cNvSpPr>
          <p:nvPr>
            <p:ph type="title"/>
          </p:nvPr>
        </p:nvSpPr>
        <p:spPr>
          <a:xfrm>
            <a:off x="449263" y="404813"/>
            <a:ext cx="8229600" cy="981075"/>
          </a:xfrm>
          <a:ln>
            <a:solidFill>
              <a:schemeClr val="accent1">
                <a:lumMod val="50000"/>
              </a:schemeClr>
            </a:solidFill>
          </a:ln>
        </p:spPr>
        <p:txBody>
          <a:bodyPr/>
          <a:lstStyle/>
          <a:p>
            <a:pPr eaLnBrk="1" hangingPunct="1">
              <a:defRPr/>
            </a:pPr>
            <a:r>
              <a:rPr lang="en-US" altLang="en-US" dirty="0">
                <a:solidFill>
                  <a:schemeClr val="tx1"/>
                </a:solidFill>
              </a:rPr>
              <a:t>What is “perspective-taking”?</a:t>
            </a:r>
          </a:p>
        </p:txBody>
      </p:sp>
      <p:sp>
        <p:nvSpPr>
          <p:cNvPr id="106499" name="Rectangle 3">
            <a:extLst>
              <a:ext uri="{FF2B5EF4-FFF2-40B4-BE49-F238E27FC236}">
                <a16:creationId xmlns:a16="http://schemas.microsoft.com/office/drawing/2014/main" id="{F0B8A922-F663-4EA4-8F38-A41BFE40DF3D}"/>
              </a:ext>
            </a:extLst>
          </p:cNvPr>
          <p:cNvSpPr>
            <a:spLocks noGrp="1" noChangeArrowheads="1"/>
          </p:cNvSpPr>
          <p:nvPr>
            <p:ph type="body" idx="1"/>
          </p:nvPr>
        </p:nvSpPr>
        <p:spPr>
          <a:xfrm>
            <a:off x="457200" y="1989138"/>
            <a:ext cx="8229600" cy="4464050"/>
          </a:xfrm>
          <a:ln>
            <a:solidFill>
              <a:schemeClr val="accent1">
                <a:lumMod val="50000"/>
              </a:schemeClr>
            </a:solidFill>
          </a:ln>
        </p:spPr>
        <p:txBody>
          <a:bodyPr/>
          <a:lstStyle/>
          <a:p>
            <a:pPr marL="0" indent="0" algn="ctr" eaLnBrk="1" hangingPunct="1">
              <a:buFontTx/>
              <a:buNone/>
              <a:defRPr/>
            </a:pPr>
            <a:r>
              <a:rPr lang="en-US" altLang="en-US" dirty="0"/>
              <a:t>Perspective-taking means thinking about what another person may see, know, think, or feel.</a:t>
            </a:r>
          </a:p>
        </p:txBody>
      </p:sp>
      <p:pic>
        <p:nvPicPr>
          <p:cNvPr id="4100" name="Picture 6">
            <a:extLst>
              <a:ext uri="{FF2B5EF4-FFF2-40B4-BE49-F238E27FC236}">
                <a16:creationId xmlns:a16="http://schemas.microsoft.com/office/drawing/2014/main" id="{C10E0105-1CF0-4315-9C9F-CC8E59875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363" y="3692525"/>
            <a:ext cx="2819400"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B2436E-C6BD-4DD8-A98B-A9ED4C497469}"/>
              </a:ext>
            </a:extLst>
          </p:cNvPr>
          <p:cNvSpPr>
            <a:spLocks noGrp="1"/>
          </p:cNvSpPr>
          <p:nvPr>
            <p:ph idx="1"/>
          </p:nvPr>
        </p:nvSpPr>
        <p:spPr>
          <a:xfrm>
            <a:off x="457200" y="404813"/>
            <a:ext cx="8229600" cy="4525962"/>
          </a:xfrm>
        </p:spPr>
        <p:txBody>
          <a:bodyPr/>
          <a:lstStyle/>
          <a:p>
            <a:pPr marL="0" indent="0" algn="ctr">
              <a:buFontTx/>
              <a:buNone/>
              <a:defRPr/>
            </a:pPr>
            <a:r>
              <a:rPr lang="en-US" altLang="en-US" dirty="0"/>
              <a:t>People can have different thoughts – even in the same situation</a:t>
            </a:r>
          </a:p>
          <a:p>
            <a:pPr>
              <a:defRPr/>
            </a:pPr>
            <a:endParaRPr lang="en-US" dirty="0"/>
          </a:p>
        </p:txBody>
      </p:sp>
      <p:pic>
        <p:nvPicPr>
          <p:cNvPr id="6147" name="Picture 4">
            <a:extLst>
              <a:ext uri="{FF2B5EF4-FFF2-40B4-BE49-F238E27FC236}">
                <a16:creationId xmlns:a16="http://schemas.microsoft.com/office/drawing/2014/main" id="{9A489653-1FD3-4D40-AB8E-C14C61AA34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205038"/>
            <a:ext cx="45847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87FABB-8FAB-472D-80E5-806998801193}"/>
              </a:ext>
            </a:extLst>
          </p:cNvPr>
          <p:cNvPicPr>
            <a:picLocks noChangeAspect="1"/>
          </p:cNvPicPr>
          <p:nvPr/>
        </p:nvPicPr>
        <p:blipFill>
          <a:blip r:embed="rId3"/>
          <a:stretch>
            <a:fillRect/>
          </a:stretch>
        </p:blipFill>
        <p:spPr>
          <a:xfrm>
            <a:off x="2409825" y="333375"/>
            <a:ext cx="4324350" cy="6400800"/>
          </a:xfrm>
          <a:prstGeom prst="rect">
            <a:avLst/>
          </a:prstGeom>
          <a:ln>
            <a:solidFill>
              <a:schemeClr val="accent1">
                <a:lumMod val="50000"/>
              </a:schemeClr>
            </a:solidFill>
          </a:ln>
        </p:spPr>
      </p:pic>
      <p:sp>
        <p:nvSpPr>
          <p:cNvPr id="8195" name="TextBox 7">
            <a:extLst>
              <a:ext uri="{FF2B5EF4-FFF2-40B4-BE49-F238E27FC236}">
                <a16:creationId xmlns:a16="http://schemas.microsoft.com/office/drawing/2014/main" id="{2C8BFC54-B16A-4C65-8CA5-6698F05BFE06}"/>
              </a:ext>
            </a:extLst>
          </p:cNvPr>
          <p:cNvSpPr txBox="1">
            <a:spLocks noChangeArrowheads="1"/>
          </p:cNvSpPr>
          <p:nvPr/>
        </p:nvSpPr>
        <p:spPr bwMode="auto">
          <a:xfrm>
            <a:off x="2843213" y="4508500"/>
            <a:ext cx="34575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b="1">
                <a:latin typeface="Dreaming Outloud Pro" panose="03050502040302030504" pitchFamily="66" charset="0"/>
                <a:cs typeface="Dreaming Outloud Pro" panose="03050502040302030504" pitchFamily="66" charset="0"/>
              </a:rPr>
              <a:t>Just because it’s in my brain doesn’t mean it’s in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a:extLst>
              <a:ext uri="{FF2B5EF4-FFF2-40B4-BE49-F238E27FC236}">
                <a16:creationId xmlns:a16="http://schemas.microsoft.com/office/drawing/2014/main" id="{CD4966E3-3E5A-4D65-9406-05AF78CB132C}"/>
              </a:ext>
            </a:extLst>
          </p:cNvPr>
          <p:cNvSpPr>
            <a:spLocks noGrp="1" noChangeArrowheads="1"/>
          </p:cNvSpPr>
          <p:nvPr>
            <p:ph type="body" idx="1"/>
          </p:nvPr>
        </p:nvSpPr>
        <p:spPr>
          <a:xfrm>
            <a:off x="457200" y="1916113"/>
            <a:ext cx="8229600" cy="4210050"/>
          </a:xfrm>
          <a:ln>
            <a:solidFill>
              <a:schemeClr val="accent1">
                <a:lumMod val="50000"/>
              </a:schemeClr>
            </a:solidFill>
          </a:ln>
        </p:spPr>
        <p:txBody>
          <a:bodyPr/>
          <a:lstStyle/>
          <a:p>
            <a:pPr marL="0" indent="0" algn="ctr" eaLnBrk="1" hangingPunct="1">
              <a:buFontTx/>
              <a:buNone/>
              <a:defRPr/>
            </a:pPr>
            <a:r>
              <a:rPr lang="en-US" altLang="en-US" dirty="0"/>
              <a:t>People can have thoughts and feelings that may be different from ours.</a:t>
            </a:r>
          </a:p>
          <a:p>
            <a:pPr marL="0" indent="0" algn="ctr" eaLnBrk="1" hangingPunct="1">
              <a:buFontTx/>
              <a:buNone/>
              <a:defRPr/>
            </a:pPr>
            <a:endParaRPr lang="en-US" altLang="en-US" dirty="0"/>
          </a:p>
          <a:p>
            <a:pPr marL="0" indent="0" algn="ctr" eaLnBrk="1" hangingPunct="1">
              <a:buFontTx/>
              <a:buNone/>
              <a:defRPr/>
            </a:pPr>
            <a:endParaRPr lang="en-US" altLang="en-US" dirty="0"/>
          </a:p>
          <a:p>
            <a:pPr marL="0" indent="0" algn="ctr" eaLnBrk="1" hangingPunct="1">
              <a:buFontTx/>
              <a:buNone/>
              <a:defRPr/>
            </a:pPr>
            <a:r>
              <a:rPr lang="en-US" altLang="en-US" dirty="0"/>
              <a:t>Understanding that other people think and feel differently can help us make and keep friends!</a:t>
            </a:r>
          </a:p>
        </p:txBody>
      </p:sp>
      <p:pic>
        <p:nvPicPr>
          <p:cNvPr id="7" name="Picture 6">
            <a:extLst>
              <a:ext uri="{FF2B5EF4-FFF2-40B4-BE49-F238E27FC236}">
                <a16:creationId xmlns:a16="http://schemas.microsoft.com/office/drawing/2014/main" id="{33E883C6-F1B9-4578-BB43-E18C9D544B59}"/>
              </a:ext>
            </a:extLst>
          </p:cNvPr>
          <p:cNvPicPr>
            <a:picLocks noChangeAspect="1"/>
          </p:cNvPicPr>
          <p:nvPr/>
        </p:nvPicPr>
        <p:blipFill>
          <a:blip r:embed="rId3"/>
          <a:srcRect t="25701" b="28400"/>
          <a:stretch>
            <a:fillRect/>
          </a:stretch>
        </p:blipFill>
        <p:spPr>
          <a:xfrm>
            <a:off x="2162175" y="260350"/>
            <a:ext cx="4819650" cy="1223963"/>
          </a:xfrm>
          <a:prstGeom prst="rect">
            <a:avLst/>
          </a:prstGeom>
          <a:ln>
            <a:solidFill>
              <a:schemeClr val="accent1">
                <a:lumMod val="50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C9976F7F-A110-4F60-BEA6-3A7BB40CC53C}"/>
              </a:ext>
            </a:extLst>
          </p:cNvPr>
          <p:cNvSpPr>
            <a:spLocks noGrp="1" noChangeArrowheads="1"/>
          </p:cNvSpPr>
          <p:nvPr>
            <p:ph type="body" idx="1"/>
          </p:nvPr>
        </p:nvSpPr>
        <p:spPr>
          <a:xfrm>
            <a:off x="457200" y="404813"/>
            <a:ext cx="8229600" cy="4210050"/>
          </a:xfrm>
        </p:spPr>
        <p:txBody>
          <a:bodyPr/>
          <a:lstStyle/>
          <a:p>
            <a:pPr marL="0" indent="0" algn="ctr" eaLnBrk="1" hangingPunct="1">
              <a:buFontTx/>
              <a:buNone/>
            </a:pPr>
            <a:r>
              <a:rPr lang="en-US" altLang="en-US"/>
              <a:t>It’s not about right or wrong – it’s just a different way of looking at things</a:t>
            </a:r>
          </a:p>
        </p:txBody>
      </p:sp>
      <p:pic>
        <p:nvPicPr>
          <p:cNvPr id="12291" name="Picture 4">
            <a:extLst>
              <a:ext uri="{FF2B5EF4-FFF2-40B4-BE49-F238E27FC236}">
                <a16:creationId xmlns:a16="http://schemas.microsoft.com/office/drawing/2014/main" id="{FCB6BA86-9672-4B9C-9A71-465F1C92A6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2420938"/>
            <a:ext cx="4321175" cy="3543300"/>
          </a:xfrm>
          <a:prstGeom prst="rect">
            <a:avLst/>
          </a:prstGeom>
          <a:noFill/>
          <a:ln w="9525">
            <a:solidFill>
              <a:srgbClr val="21C1E7"/>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a:extLst>
              <a:ext uri="{FF2B5EF4-FFF2-40B4-BE49-F238E27FC236}">
                <a16:creationId xmlns:a16="http://schemas.microsoft.com/office/drawing/2014/main" id="{BA32A4C4-4542-4322-B2EB-CA1ACAE2EB0D}"/>
              </a:ext>
            </a:extLst>
          </p:cNvPr>
          <p:cNvSpPr>
            <a:spLocks noGrp="1" noChangeArrowheads="1"/>
          </p:cNvSpPr>
          <p:nvPr>
            <p:ph type="title"/>
          </p:nvPr>
        </p:nvSpPr>
        <p:spPr>
          <a:xfrm>
            <a:off x="395288" y="333375"/>
            <a:ext cx="8229600" cy="1143000"/>
          </a:xfrm>
        </p:spPr>
        <p:txBody>
          <a:bodyPr/>
          <a:lstStyle/>
          <a:p>
            <a:pPr eaLnBrk="1" hangingPunct="1"/>
            <a:r>
              <a:rPr lang="en-US" altLang="en-US"/>
              <a:t>Clues We Can Use</a:t>
            </a:r>
          </a:p>
        </p:txBody>
      </p:sp>
      <p:pic>
        <p:nvPicPr>
          <p:cNvPr id="14339" name="Picture 5">
            <a:extLst>
              <a:ext uri="{FF2B5EF4-FFF2-40B4-BE49-F238E27FC236}">
                <a16:creationId xmlns:a16="http://schemas.microsoft.com/office/drawing/2014/main" id="{1C9A7E62-A480-4193-BAAC-248AC44BBE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0"/>
            <a:ext cx="1346200"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7">
            <a:extLst>
              <a:ext uri="{FF2B5EF4-FFF2-40B4-BE49-F238E27FC236}">
                <a16:creationId xmlns:a16="http://schemas.microsoft.com/office/drawing/2014/main" id="{E08B19C2-BD5B-498A-8283-35FC7A69B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188" y="2565400"/>
            <a:ext cx="2841625"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lowchart: Connector 8">
            <a:extLst>
              <a:ext uri="{FF2B5EF4-FFF2-40B4-BE49-F238E27FC236}">
                <a16:creationId xmlns:a16="http://schemas.microsoft.com/office/drawing/2014/main" id="{266F4D0E-89D3-4938-901C-1FC13CFA0755}"/>
              </a:ext>
            </a:extLst>
          </p:cNvPr>
          <p:cNvSpPr/>
          <p:nvPr/>
        </p:nvSpPr>
        <p:spPr>
          <a:xfrm>
            <a:off x="500063" y="4437063"/>
            <a:ext cx="1728787" cy="1565275"/>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3" name="Picture 12">
            <a:extLst>
              <a:ext uri="{FF2B5EF4-FFF2-40B4-BE49-F238E27FC236}">
                <a16:creationId xmlns:a16="http://schemas.microsoft.com/office/drawing/2014/main" id="{1FF4187E-8A8F-4915-A244-5BE1994E69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 y="2163763"/>
            <a:ext cx="1744663"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58335DA7-BD72-4984-A3AD-282BE6881E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2163763"/>
            <a:ext cx="1743075" cy="158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2B2EE14A-FB6F-456A-8935-50B6811B9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4283075"/>
            <a:ext cx="174307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TextBox 17">
            <a:extLst>
              <a:ext uri="{FF2B5EF4-FFF2-40B4-BE49-F238E27FC236}">
                <a16:creationId xmlns:a16="http://schemas.microsoft.com/office/drawing/2014/main" id="{B58F7C22-7FE4-4EE0-B9E9-0CE1A627C48C}"/>
              </a:ext>
            </a:extLst>
          </p:cNvPr>
          <p:cNvSpPr txBox="1">
            <a:spLocks noChangeArrowheads="1"/>
          </p:cNvSpPr>
          <p:nvPr/>
        </p:nvSpPr>
        <p:spPr bwMode="auto">
          <a:xfrm>
            <a:off x="698500" y="2676525"/>
            <a:ext cx="1346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face</a:t>
            </a:r>
          </a:p>
        </p:txBody>
      </p:sp>
      <p:sp>
        <p:nvSpPr>
          <p:cNvPr id="14346" name="TextBox 18">
            <a:extLst>
              <a:ext uri="{FF2B5EF4-FFF2-40B4-BE49-F238E27FC236}">
                <a16:creationId xmlns:a16="http://schemas.microsoft.com/office/drawing/2014/main" id="{49FB57EE-60A1-4B6A-8C49-90AB94F38207}"/>
              </a:ext>
            </a:extLst>
          </p:cNvPr>
          <p:cNvSpPr txBox="1">
            <a:spLocks noChangeArrowheads="1"/>
          </p:cNvSpPr>
          <p:nvPr/>
        </p:nvSpPr>
        <p:spPr bwMode="auto">
          <a:xfrm>
            <a:off x="792163" y="4868863"/>
            <a:ext cx="11445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body</a:t>
            </a:r>
          </a:p>
        </p:txBody>
      </p:sp>
      <p:sp>
        <p:nvSpPr>
          <p:cNvPr id="14347" name="TextBox 19">
            <a:extLst>
              <a:ext uri="{FF2B5EF4-FFF2-40B4-BE49-F238E27FC236}">
                <a16:creationId xmlns:a16="http://schemas.microsoft.com/office/drawing/2014/main" id="{48FB186C-E09D-459A-912B-20BB3B612F63}"/>
              </a:ext>
            </a:extLst>
          </p:cNvPr>
          <p:cNvSpPr txBox="1">
            <a:spLocks noChangeArrowheads="1"/>
          </p:cNvSpPr>
          <p:nvPr/>
        </p:nvSpPr>
        <p:spPr bwMode="auto">
          <a:xfrm>
            <a:off x="6632575" y="2663825"/>
            <a:ext cx="1511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words</a:t>
            </a:r>
          </a:p>
        </p:txBody>
      </p:sp>
      <p:sp>
        <p:nvSpPr>
          <p:cNvPr id="14348" name="TextBox 20">
            <a:extLst>
              <a:ext uri="{FF2B5EF4-FFF2-40B4-BE49-F238E27FC236}">
                <a16:creationId xmlns:a16="http://schemas.microsoft.com/office/drawing/2014/main" id="{E990874D-8150-4531-819D-8FC91D5B81B6}"/>
              </a:ext>
            </a:extLst>
          </p:cNvPr>
          <p:cNvSpPr txBox="1">
            <a:spLocks noChangeArrowheads="1"/>
          </p:cNvSpPr>
          <p:nvPr/>
        </p:nvSpPr>
        <p:spPr bwMode="auto">
          <a:xfrm>
            <a:off x="6516688" y="4783138"/>
            <a:ext cx="17272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situation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4E88BC-959B-4ACB-8886-37CA1DE26EB4}"/>
              </a:ext>
            </a:extLst>
          </p:cNvPr>
          <p:cNvSpPr>
            <a:spLocks noGrp="1"/>
          </p:cNvSpPr>
          <p:nvPr>
            <p:ph type="title"/>
          </p:nvPr>
        </p:nvSpPr>
        <p:spPr>
          <a:ln>
            <a:solidFill>
              <a:schemeClr val="accent1">
                <a:lumMod val="50000"/>
              </a:schemeClr>
            </a:solidFill>
          </a:ln>
        </p:spPr>
        <p:txBody>
          <a:bodyPr/>
          <a:lstStyle/>
          <a:p>
            <a:pPr eaLnBrk="1" hangingPunct="1">
              <a:defRPr/>
            </a:pPr>
            <a:r>
              <a:rPr lang="en-US" dirty="0"/>
              <a:t>Look at their face.</a:t>
            </a:r>
            <a:br>
              <a:rPr lang="en-US" dirty="0"/>
            </a:br>
            <a:r>
              <a:rPr lang="en-US" dirty="0"/>
              <a:t>How might they be feeling?</a:t>
            </a:r>
          </a:p>
        </p:txBody>
      </p:sp>
      <p:pic>
        <p:nvPicPr>
          <p:cNvPr id="6" name="Picture 5">
            <a:extLst>
              <a:ext uri="{FF2B5EF4-FFF2-40B4-BE49-F238E27FC236}">
                <a16:creationId xmlns:a16="http://schemas.microsoft.com/office/drawing/2014/main" id="{73D3A355-816C-4688-A67E-5074C7B270CF}"/>
              </a:ext>
            </a:extLst>
          </p:cNvPr>
          <p:cNvPicPr>
            <a:picLocks noChangeAspect="1"/>
          </p:cNvPicPr>
          <p:nvPr/>
        </p:nvPicPr>
        <p:blipFill>
          <a:blip r:embed="rId3"/>
          <a:stretch>
            <a:fillRect/>
          </a:stretch>
        </p:blipFill>
        <p:spPr>
          <a:xfrm>
            <a:off x="3030538" y="1989138"/>
            <a:ext cx="3082925" cy="3082925"/>
          </a:xfrm>
          <a:prstGeom prst="rect">
            <a:avLst/>
          </a:prstGeom>
          <a:ln>
            <a:solidFill>
              <a:schemeClr val="accent1">
                <a:lumMod val="50000"/>
              </a:schemeClr>
            </a:solidFill>
          </a:ln>
        </p:spPr>
      </p:pic>
      <p:sp>
        <p:nvSpPr>
          <p:cNvPr id="16388" name="TextBox 6">
            <a:extLst>
              <a:ext uri="{FF2B5EF4-FFF2-40B4-BE49-F238E27FC236}">
                <a16:creationId xmlns:a16="http://schemas.microsoft.com/office/drawing/2014/main" id="{FCD1A868-EA61-48ED-AFDD-2AD4764DED55}"/>
              </a:ext>
            </a:extLst>
          </p:cNvPr>
          <p:cNvSpPr txBox="1">
            <a:spLocks noChangeArrowheads="1"/>
          </p:cNvSpPr>
          <p:nvPr/>
        </p:nvSpPr>
        <p:spPr bwMode="auto">
          <a:xfrm>
            <a:off x="457200" y="5373688"/>
            <a:ext cx="83629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a:t>Feelings are </a:t>
            </a:r>
            <a:r>
              <a:rPr lang="en-US" altLang="en-US" b="1"/>
              <a:t>clues</a:t>
            </a:r>
            <a:r>
              <a:rPr lang="en-US" altLang="en-US"/>
              <a:t>, </a:t>
            </a:r>
            <a:r>
              <a:rPr lang="en-US" altLang="en-US" b="1"/>
              <a:t>not facts</a:t>
            </a:r>
            <a:r>
              <a:rPr lang="en-US" altLang="en-US"/>
              <a:t>.  We can make a careful guess.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875E-A304-482C-B8A6-437A1EB02C49}"/>
              </a:ext>
            </a:extLst>
          </p:cNvPr>
          <p:cNvSpPr>
            <a:spLocks noGrp="1"/>
          </p:cNvSpPr>
          <p:nvPr>
            <p:ph type="title"/>
          </p:nvPr>
        </p:nvSpPr>
        <p:spPr>
          <a:ln>
            <a:solidFill>
              <a:schemeClr val="accent1">
                <a:lumMod val="50000"/>
              </a:schemeClr>
            </a:solidFill>
          </a:ln>
        </p:spPr>
        <p:txBody>
          <a:bodyPr/>
          <a:lstStyle/>
          <a:p>
            <a:pPr eaLnBrk="1" hangingPunct="1">
              <a:defRPr/>
            </a:pPr>
            <a:r>
              <a:rPr lang="en-US" dirty="0"/>
              <a:t>Look at their body language.  </a:t>
            </a:r>
            <a:br>
              <a:rPr lang="en-US" dirty="0"/>
            </a:br>
            <a:r>
              <a:rPr lang="en-US" dirty="0"/>
              <a:t>What does it tell you?</a:t>
            </a:r>
          </a:p>
        </p:txBody>
      </p:sp>
      <p:pic>
        <p:nvPicPr>
          <p:cNvPr id="4" name="Picture 3">
            <a:extLst>
              <a:ext uri="{FF2B5EF4-FFF2-40B4-BE49-F238E27FC236}">
                <a16:creationId xmlns:a16="http://schemas.microsoft.com/office/drawing/2014/main" id="{3D7B7519-4123-480A-A549-73D2E14B0E12}"/>
              </a:ext>
            </a:extLst>
          </p:cNvPr>
          <p:cNvPicPr>
            <a:picLocks noChangeAspect="1"/>
          </p:cNvPicPr>
          <p:nvPr/>
        </p:nvPicPr>
        <p:blipFill>
          <a:blip r:embed="rId3"/>
          <a:srcRect t="14300"/>
          <a:stretch>
            <a:fillRect/>
          </a:stretch>
        </p:blipFill>
        <p:spPr>
          <a:xfrm>
            <a:off x="2278063" y="1989138"/>
            <a:ext cx="4587875" cy="4413250"/>
          </a:xfrm>
          <a:prstGeom prst="rect">
            <a:avLst/>
          </a:prstGeom>
          <a:ln>
            <a:solidFill>
              <a:schemeClr val="accent1">
                <a:lumMod val="50000"/>
              </a:schemeClr>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CB3CF-645A-41E8-95B6-1E8208501BDF}"/>
              </a:ext>
            </a:extLst>
          </p:cNvPr>
          <p:cNvSpPr>
            <a:spLocks noGrp="1"/>
          </p:cNvSpPr>
          <p:nvPr>
            <p:ph type="title"/>
          </p:nvPr>
        </p:nvSpPr>
        <p:spPr>
          <a:ln>
            <a:solidFill>
              <a:schemeClr val="accent1">
                <a:lumMod val="50000"/>
              </a:schemeClr>
            </a:solidFill>
          </a:ln>
        </p:spPr>
        <p:txBody>
          <a:bodyPr/>
          <a:lstStyle/>
          <a:p>
            <a:pPr eaLnBrk="1" hangingPunct="1">
              <a:defRPr/>
            </a:pPr>
            <a:r>
              <a:rPr lang="en-US" dirty="0"/>
              <a:t>Listen to their words.</a:t>
            </a:r>
            <a:br>
              <a:rPr lang="en-US" dirty="0"/>
            </a:br>
            <a:r>
              <a:rPr lang="en-US" dirty="0"/>
              <a:t>What are they saying?</a:t>
            </a:r>
          </a:p>
        </p:txBody>
      </p:sp>
      <p:pic>
        <p:nvPicPr>
          <p:cNvPr id="20483" name="Picture 3">
            <a:extLst>
              <a:ext uri="{FF2B5EF4-FFF2-40B4-BE49-F238E27FC236}">
                <a16:creationId xmlns:a16="http://schemas.microsoft.com/office/drawing/2014/main" id="{00C25219-F429-49F6-B5F0-3E6846F69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604"/>
          <a:stretch>
            <a:fillRect/>
          </a:stretch>
        </p:blipFill>
        <p:spPr bwMode="auto">
          <a:xfrm>
            <a:off x="3492500" y="1811338"/>
            <a:ext cx="2214563"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a:extLst>
              <a:ext uri="{FF2B5EF4-FFF2-40B4-BE49-F238E27FC236}">
                <a16:creationId xmlns:a16="http://schemas.microsoft.com/office/drawing/2014/main" id="{4CFFDB93-1DB2-41EA-886C-6BEFA1872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5818" b="67599"/>
          <a:stretch>
            <a:fillRect/>
          </a:stretch>
        </p:blipFill>
        <p:spPr bwMode="auto">
          <a:xfrm rot="19941163" flipH="1">
            <a:off x="1771650" y="2690813"/>
            <a:ext cx="2066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7">
            <a:extLst>
              <a:ext uri="{FF2B5EF4-FFF2-40B4-BE49-F238E27FC236}">
                <a16:creationId xmlns:a16="http://schemas.microsoft.com/office/drawing/2014/main" id="{B9E1649F-4252-4F76-88F0-930EA2716D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2097088"/>
            <a:ext cx="2736850" cy="246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5E71B5-A676-4926-B279-5F3974125891}"/>
              </a:ext>
            </a:extLst>
          </p:cNvPr>
          <p:cNvSpPr>
            <a:spLocks noGrp="1"/>
          </p:cNvSpPr>
          <p:nvPr>
            <p:ph type="title"/>
          </p:nvPr>
        </p:nvSpPr>
        <p:spPr>
          <a:xfrm>
            <a:off x="484188" y="333375"/>
            <a:ext cx="8229600" cy="1143000"/>
          </a:xfrm>
          <a:ln>
            <a:solidFill>
              <a:schemeClr val="accent1">
                <a:lumMod val="50000"/>
              </a:schemeClr>
            </a:solidFill>
          </a:ln>
        </p:spPr>
        <p:txBody>
          <a:bodyPr/>
          <a:lstStyle/>
          <a:p>
            <a:pPr eaLnBrk="1" hangingPunct="1">
              <a:defRPr/>
            </a:pPr>
            <a:r>
              <a:rPr lang="en-US" dirty="0"/>
              <a:t>What does the person know?</a:t>
            </a:r>
          </a:p>
        </p:txBody>
      </p:sp>
      <p:sp>
        <p:nvSpPr>
          <p:cNvPr id="22531" name="Content Placeholder 3">
            <a:extLst>
              <a:ext uri="{FF2B5EF4-FFF2-40B4-BE49-F238E27FC236}">
                <a16:creationId xmlns:a16="http://schemas.microsoft.com/office/drawing/2014/main" id="{4FBB7866-EF6D-4BAE-ABED-02932B7C9561}"/>
              </a:ext>
            </a:extLst>
          </p:cNvPr>
          <p:cNvSpPr>
            <a:spLocks noGrp="1" noChangeArrowheads="1"/>
          </p:cNvSpPr>
          <p:nvPr>
            <p:ph idx="1"/>
          </p:nvPr>
        </p:nvSpPr>
        <p:spPr>
          <a:xfrm>
            <a:off x="457200" y="1998663"/>
            <a:ext cx="8229600" cy="4525962"/>
          </a:xfrm>
        </p:spPr>
        <p:txBody>
          <a:bodyPr/>
          <a:lstStyle/>
          <a:p>
            <a:pPr marL="0" indent="0" algn="ctr" eaLnBrk="1" hangingPunct="1">
              <a:buFontTx/>
              <a:buNone/>
            </a:pPr>
            <a:r>
              <a:rPr lang="en-US" altLang="en-US"/>
              <a:t>We only know what we have seen, heard, </a:t>
            </a:r>
          </a:p>
          <a:p>
            <a:pPr marL="0" indent="0" algn="ctr" eaLnBrk="1" hangingPunct="1">
              <a:buFontTx/>
              <a:buNone/>
            </a:pPr>
            <a:r>
              <a:rPr lang="en-US" altLang="en-US"/>
              <a:t>or been told</a:t>
            </a:r>
          </a:p>
        </p:txBody>
      </p:sp>
      <p:pic>
        <p:nvPicPr>
          <p:cNvPr id="22532" name="Picture 4" descr="A person learns through seeing, hearing, and being told by another person.">
            <a:extLst>
              <a:ext uri="{FF2B5EF4-FFF2-40B4-BE49-F238E27FC236}">
                <a16:creationId xmlns:a16="http://schemas.microsoft.com/office/drawing/2014/main" id="{6B0F326A-CCB3-44C4-8AAA-FD5B66EFE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2913" y="3644900"/>
            <a:ext cx="571817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0CF7-5498-4846-BF2B-175816C4C8DE}"/>
              </a:ext>
            </a:extLst>
          </p:cNvPr>
          <p:cNvSpPr>
            <a:spLocks noGrp="1"/>
          </p:cNvSpPr>
          <p:nvPr>
            <p:ph type="title"/>
          </p:nvPr>
        </p:nvSpPr>
        <p:spPr>
          <a:xfrm>
            <a:off x="477838" y="333375"/>
            <a:ext cx="8229600" cy="1143000"/>
          </a:xfrm>
          <a:ln>
            <a:solidFill>
              <a:schemeClr val="accent1">
                <a:lumMod val="50000"/>
              </a:schemeClr>
            </a:solidFill>
          </a:ln>
        </p:spPr>
        <p:txBody>
          <a:bodyPr/>
          <a:lstStyle/>
          <a:p>
            <a:pPr eaLnBrk="1" hangingPunct="1">
              <a:defRPr/>
            </a:pPr>
            <a:r>
              <a:rPr lang="en-US" dirty="0"/>
              <a:t>Let’s practice…</a:t>
            </a:r>
          </a:p>
        </p:txBody>
      </p:sp>
      <p:pic>
        <p:nvPicPr>
          <p:cNvPr id="3" name="Students watch teacher hide pencil" descr="A teacher hides a yellow pencil in a desk drawer while several seated students watch the hiding place and another student walks into the school hallway.">
            <a:extLst>
              <a:ext uri="{FF2B5EF4-FFF2-40B4-BE49-F238E27FC236}">
                <a16:creationId xmlns:a16="http://schemas.microsoft.com/office/drawing/2014/main" id="{D1FEC0CC-8F5A-48F0-A987-B268F3A20273}"/>
              </a:ext>
            </a:extLst>
          </p:cNvPr>
          <p:cNvPicPr>
            <a:picLocks noChangeAspect="1"/>
          </p:cNvPicPr>
          <p:nvPr/>
        </p:nvPicPr>
        <p:blipFill>
          <a:blip r:embed="rId3"/>
          <a:stretch>
            <a:fillRect/>
          </a:stretch>
        </p:blipFill>
        <p:spPr>
          <a:xfrm>
            <a:off x="323850" y="2935288"/>
            <a:ext cx="3455988" cy="2305050"/>
          </a:xfrm>
          <a:prstGeom prst="rect">
            <a:avLst/>
          </a:prstGeom>
          <a:ln>
            <a:solidFill>
              <a:schemeClr val="accent1">
                <a:lumMod val="50000"/>
              </a:schemeClr>
            </a:solidFill>
          </a:ln>
        </p:spPr>
      </p:pic>
      <p:sp>
        <p:nvSpPr>
          <p:cNvPr id="4" name="TextBox 3">
            <a:extLst>
              <a:ext uri="{FF2B5EF4-FFF2-40B4-BE49-F238E27FC236}">
                <a16:creationId xmlns:a16="http://schemas.microsoft.com/office/drawing/2014/main" id="{CD72A987-7F84-4266-B38C-802591F82232}"/>
              </a:ext>
            </a:extLst>
          </p:cNvPr>
          <p:cNvSpPr txBox="1"/>
          <p:nvPr/>
        </p:nvSpPr>
        <p:spPr>
          <a:xfrm>
            <a:off x="3924300" y="1825625"/>
            <a:ext cx="5111750" cy="4524375"/>
          </a:xfrm>
          <a:prstGeom prst="rect">
            <a:avLst/>
          </a:prstGeom>
          <a:noFill/>
          <a:ln>
            <a:solidFill>
              <a:schemeClr val="accent1">
                <a:lumMod val="50000"/>
              </a:schemeClr>
            </a:solidFill>
          </a:ln>
        </p:spPr>
        <p:txBody>
          <a:bodyPr>
            <a:spAutoFit/>
          </a:bodyPr>
          <a:lstStyle/>
          <a:p>
            <a:pPr>
              <a:defRPr/>
            </a:pPr>
            <a:r>
              <a:rPr lang="en-US" dirty="0"/>
              <a:t>Mr. Smith places a pencil on top of his teacher’s desk while the whole class is watching.</a:t>
            </a:r>
          </a:p>
          <a:p>
            <a:pPr>
              <a:defRPr/>
            </a:pPr>
            <a:endParaRPr lang="en-US" dirty="0"/>
          </a:p>
          <a:p>
            <a:pPr>
              <a:defRPr/>
            </a:pPr>
            <a:r>
              <a:rPr lang="en-US" dirty="0"/>
              <a:t>He then sends Riley out of the room while he hides the pencil in his desk drawer.</a:t>
            </a:r>
          </a:p>
          <a:p>
            <a:pPr>
              <a:defRPr/>
            </a:pPr>
            <a:endParaRPr lang="en-US" dirty="0"/>
          </a:p>
          <a:p>
            <a:pPr>
              <a:defRPr/>
            </a:pPr>
            <a:r>
              <a:rPr lang="en-US" dirty="0"/>
              <a:t>Before Mr. Smith calls Riley back into the classroom, he asks the students where Riley thinks the pencil is.  Remember, the last time Riley saw it, the pencil was on top of the teacher’s desk.</a:t>
            </a:r>
          </a:p>
          <a:p>
            <a:pPr>
              <a:defRPr/>
            </a:pPr>
            <a:endParaRPr lang="en-US" dirty="0"/>
          </a:p>
          <a:p>
            <a:pPr>
              <a:defRPr/>
            </a:pPr>
            <a:r>
              <a:rPr lang="en-US" dirty="0"/>
              <a:t>You’re using perspective-taking if you said that Riley will think the pencil is on top of the teacher’s desk, even though YOU know it’s not. Riley doesn’t know that.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FC8A-D6D8-45AF-8CA1-776491B2F945}"/>
              </a:ext>
            </a:extLst>
          </p:cNvPr>
          <p:cNvSpPr>
            <a:spLocks noGrp="1"/>
          </p:cNvSpPr>
          <p:nvPr>
            <p:ph type="title"/>
          </p:nvPr>
        </p:nvSpPr>
        <p:spPr>
          <a:xfrm>
            <a:off x="457200" y="333375"/>
            <a:ext cx="8229600" cy="1143000"/>
          </a:xfrm>
          <a:ln>
            <a:solidFill>
              <a:schemeClr val="accent1">
                <a:lumMod val="50000"/>
              </a:schemeClr>
            </a:solidFill>
          </a:ln>
        </p:spPr>
        <p:txBody>
          <a:bodyPr/>
          <a:lstStyle/>
          <a:p>
            <a:pPr eaLnBrk="1" hangingPunct="1">
              <a:defRPr/>
            </a:pPr>
            <a:r>
              <a:rPr lang="en-US" dirty="0"/>
              <a:t>What is the situation?</a:t>
            </a:r>
          </a:p>
        </p:txBody>
      </p:sp>
      <p:sp>
        <p:nvSpPr>
          <p:cNvPr id="26627" name="TextBox 2">
            <a:extLst>
              <a:ext uri="{FF2B5EF4-FFF2-40B4-BE49-F238E27FC236}">
                <a16:creationId xmlns:a16="http://schemas.microsoft.com/office/drawing/2014/main" id="{8FDBF53B-4E30-4181-A1E1-D8952F25390C}"/>
              </a:ext>
            </a:extLst>
          </p:cNvPr>
          <p:cNvSpPr txBox="1">
            <a:spLocks noChangeArrowheads="1"/>
          </p:cNvSpPr>
          <p:nvPr/>
        </p:nvSpPr>
        <p:spPr bwMode="auto">
          <a:xfrm>
            <a:off x="1403350" y="1989138"/>
            <a:ext cx="63373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a:t>Same situation – different feelings</a:t>
            </a:r>
          </a:p>
        </p:txBody>
      </p:sp>
      <p:pic>
        <p:nvPicPr>
          <p:cNvPr id="26628" name="Picture 4">
            <a:extLst>
              <a:ext uri="{FF2B5EF4-FFF2-40B4-BE49-F238E27FC236}">
                <a16:creationId xmlns:a16="http://schemas.microsoft.com/office/drawing/2014/main" id="{221EFB85-4B79-4994-803E-5082169E89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211" t="38065" r="50000" b="11539"/>
          <a:stretch>
            <a:fillRect/>
          </a:stretch>
        </p:blipFill>
        <p:spPr bwMode="auto">
          <a:xfrm>
            <a:off x="3132138" y="2708275"/>
            <a:ext cx="2735262"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hought Bubble: Cloud 5">
            <a:extLst>
              <a:ext uri="{FF2B5EF4-FFF2-40B4-BE49-F238E27FC236}">
                <a16:creationId xmlns:a16="http://schemas.microsoft.com/office/drawing/2014/main" id="{11B8AF0A-0BBD-4BEC-9629-0D468D8AD846}"/>
              </a:ext>
            </a:extLst>
          </p:cNvPr>
          <p:cNvSpPr/>
          <p:nvPr/>
        </p:nvSpPr>
        <p:spPr>
          <a:xfrm>
            <a:off x="179388" y="2525713"/>
            <a:ext cx="2736850" cy="2305050"/>
          </a:xfrm>
          <a:prstGeom prst="cloudCallout">
            <a:avLst>
              <a:gd name="adj1" fmla="val 65148"/>
              <a:gd name="adj2" fmla="val 51284"/>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latin typeface="Dreaming Outloud Pro" panose="03050502040302030504" pitchFamily="66" charset="0"/>
                <a:cs typeface="Dreaming Outloud Pro" panose="03050502040302030504" pitchFamily="66" charset="0"/>
              </a:rPr>
              <a:t>It’s raining so we have indoor recess. I get to play a board game with my friends. Yay!</a:t>
            </a:r>
          </a:p>
        </p:txBody>
      </p:sp>
      <p:sp>
        <p:nvSpPr>
          <p:cNvPr id="9" name="Thought Bubble: Cloud 8">
            <a:extLst>
              <a:ext uri="{FF2B5EF4-FFF2-40B4-BE49-F238E27FC236}">
                <a16:creationId xmlns:a16="http://schemas.microsoft.com/office/drawing/2014/main" id="{5944E13F-0529-4297-913D-CDB87A6FE356}"/>
              </a:ext>
            </a:extLst>
          </p:cNvPr>
          <p:cNvSpPr/>
          <p:nvPr/>
        </p:nvSpPr>
        <p:spPr>
          <a:xfrm>
            <a:off x="6443663" y="2708275"/>
            <a:ext cx="2520950" cy="2305050"/>
          </a:xfrm>
          <a:prstGeom prst="cloudCallout">
            <a:avLst>
              <a:gd name="adj1" fmla="val -80522"/>
              <a:gd name="adj2" fmla="val 38016"/>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latin typeface="Dreaming Outloud Pro" panose="03050502040302030504" pitchFamily="66" charset="0"/>
                <a:cs typeface="Dreaming Outloud Pro" panose="03050502040302030504" pitchFamily="66" charset="0"/>
              </a:rPr>
              <a:t>It’s raining so we have indoor recess.  I can’t play tag with my friends.  Boo…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89594-D02D-4520-AA1D-B0851C185977}"/>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Think It or Say It?</a:t>
            </a:r>
          </a:p>
        </p:txBody>
      </p:sp>
      <p:sp>
        <p:nvSpPr>
          <p:cNvPr id="3" name="Content Placeholder 2">
            <a:extLst>
              <a:ext uri="{FF2B5EF4-FFF2-40B4-BE49-F238E27FC236}">
                <a16:creationId xmlns:a16="http://schemas.microsoft.com/office/drawing/2014/main" id="{FCC3B851-62DB-4A57-8D1B-1E3D0DB37ED1}"/>
              </a:ext>
            </a:extLst>
          </p:cNvPr>
          <p:cNvSpPr>
            <a:spLocks noGrp="1"/>
          </p:cNvSpPr>
          <p:nvPr>
            <p:ph idx="1"/>
          </p:nvPr>
        </p:nvSpPr>
        <p:spPr>
          <a:xfrm>
            <a:off x="457200" y="1973263"/>
            <a:ext cx="8229600" cy="4525962"/>
          </a:xfrm>
          <a:ln>
            <a:solidFill>
              <a:schemeClr val="accent1">
                <a:lumMod val="50000"/>
              </a:schemeClr>
            </a:solidFill>
          </a:ln>
        </p:spPr>
        <p:txBody>
          <a:bodyPr/>
          <a:lstStyle/>
          <a:p>
            <a:pPr>
              <a:defRPr/>
            </a:pPr>
            <a:r>
              <a:rPr lang="en-US" dirty="0"/>
              <a:t>Some thoughts are private</a:t>
            </a:r>
          </a:p>
          <a:p>
            <a:pPr>
              <a:defRPr/>
            </a:pPr>
            <a:r>
              <a:rPr lang="en-US" dirty="0"/>
              <a:t>Some words are helpful to say out loud</a:t>
            </a:r>
          </a:p>
          <a:p>
            <a:pPr>
              <a:defRPr/>
            </a:pPr>
            <a:endParaRPr lang="en-US" dirty="0"/>
          </a:p>
          <a:p>
            <a:pPr>
              <a:defRPr/>
            </a:pPr>
            <a:r>
              <a:rPr lang="en-US" dirty="0"/>
              <a:t>If you’re not sure, </a:t>
            </a:r>
            <a:r>
              <a:rPr lang="en-US" u="sng" dirty="0"/>
              <a:t>ask yourself</a:t>
            </a:r>
            <a:r>
              <a:rPr lang="en-US" dirty="0"/>
              <a:t>:</a:t>
            </a:r>
          </a:p>
          <a:p>
            <a:pPr marL="0" indent="0">
              <a:buFontTx/>
              <a:buNone/>
              <a:defRPr/>
            </a:pPr>
            <a:r>
              <a:rPr lang="en-US" dirty="0"/>
              <a:t>	Is it true?</a:t>
            </a:r>
          </a:p>
          <a:p>
            <a:pPr marL="0" indent="0">
              <a:buFontTx/>
              <a:buNone/>
              <a:defRPr/>
            </a:pPr>
            <a:r>
              <a:rPr lang="en-US" dirty="0"/>
              <a:t>		Is it kind?</a:t>
            </a:r>
          </a:p>
          <a:p>
            <a:pPr marL="0" indent="0">
              <a:buFontTx/>
              <a:buNone/>
              <a:defRPr/>
            </a:pPr>
            <a:r>
              <a:rPr lang="en-US" dirty="0"/>
              <a:t>			Is it helpful right now?</a:t>
            </a:r>
          </a:p>
          <a:p>
            <a:pPr>
              <a:buFont typeface="Wingdings" panose="05000000000000000000" pitchFamily="2" charset="2"/>
              <a:buChar char="Ø"/>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5482E-3C79-4B75-BD2B-D32C54209DAF}"/>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What might he be thinking?</a:t>
            </a:r>
          </a:p>
        </p:txBody>
      </p:sp>
      <p:sp>
        <p:nvSpPr>
          <p:cNvPr id="5" name="Arrow: Right 4">
            <a:extLst>
              <a:ext uri="{FF2B5EF4-FFF2-40B4-BE49-F238E27FC236}">
                <a16:creationId xmlns:a16="http://schemas.microsoft.com/office/drawing/2014/main" id="{676BE3CE-ADE8-4292-BB4D-4371B3F3F757}"/>
              </a:ext>
            </a:extLst>
          </p:cNvPr>
          <p:cNvSpPr/>
          <p:nvPr/>
        </p:nvSpPr>
        <p:spPr>
          <a:xfrm rot="3449599">
            <a:off x="4456112" y="1422401"/>
            <a:ext cx="981075" cy="603250"/>
          </a:xfrm>
          <a:prstGeom prst="right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0724" name="Picture 6">
            <a:extLst>
              <a:ext uri="{FF2B5EF4-FFF2-40B4-BE49-F238E27FC236}">
                <a16:creationId xmlns:a16="http://schemas.microsoft.com/office/drawing/2014/main" id="{67B83319-D844-4652-923E-EF97BE796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338" y="2133600"/>
            <a:ext cx="3489325"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hought Bubble: Cloud 7">
            <a:extLst>
              <a:ext uri="{FF2B5EF4-FFF2-40B4-BE49-F238E27FC236}">
                <a16:creationId xmlns:a16="http://schemas.microsoft.com/office/drawing/2014/main" id="{2A0C78D1-0841-4C47-92F2-0BBF2188EC68}"/>
              </a:ext>
            </a:extLst>
          </p:cNvPr>
          <p:cNvSpPr/>
          <p:nvPr/>
        </p:nvSpPr>
        <p:spPr>
          <a:xfrm>
            <a:off x="6673850" y="2132013"/>
            <a:ext cx="2025650" cy="1295400"/>
          </a:xfrm>
          <a:prstGeom prst="cloudCallout">
            <a:avLst>
              <a:gd name="adj1" fmla="val -63630"/>
              <a:gd name="adj2" fmla="val 46787"/>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Speech Bubble: Rectangle with Corners Rounded 8">
            <a:extLst>
              <a:ext uri="{FF2B5EF4-FFF2-40B4-BE49-F238E27FC236}">
                <a16:creationId xmlns:a16="http://schemas.microsoft.com/office/drawing/2014/main" id="{E31DB12C-26A5-400D-BCC0-02740BE76838}"/>
              </a:ext>
            </a:extLst>
          </p:cNvPr>
          <p:cNvSpPr/>
          <p:nvPr/>
        </p:nvSpPr>
        <p:spPr>
          <a:xfrm>
            <a:off x="107950" y="1978025"/>
            <a:ext cx="2447925" cy="1955800"/>
          </a:xfrm>
          <a:prstGeom prst="wedgeRoundRectCallout">
            <a:avLst>
              <a:gd name="adj1" fmla="val 74168"/>
              <a:gd name="adj2" fmla="val 1803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tx1"/>
                </a:solidFill>
                <a:latin typeface="Dreaming Outloud Pro" panose="03050502040302030504" pitchFamily="66" charset="0"/>
                <a:cs typeface="Dreaming Outloud Pro" panose="03050502040302030504" pitchFamily="66" charset="0"/>
              </a:rPr>
              <a:t>I thought Noah was your best friend.  He’s been hanging out with Tony a lot!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3F54-269A-4E8A-AE44-64682EC52C01}"/>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What might she be thinking?</a:t>
            </a:r>
          </a:p>
        </p:txBody>
      </p:sp>
      <p:pic>
        <p:nvPicPr>
          <p:cNvPr id="4" name="Picture 3">
            <a:extLst>
              <a:ext uri="{FF2B5EF4-FFF2-40B4-BE49-F238E27FC236}">
                <a16:creationId xmlns:a16="http://schemas.microsoft.com/office/drawing/2014/main" id="{1CB02875-7F85-4C1F-A2ED-44F4F0610D3C}"/>
              </a:ext>
            </a:extLst>
          </p:cNvPr>
          <p:cNvPicPr>
            <a:picLocks noChangeAspect="1"/>
          </p:cNvPicPr>
          <p:nvPr/>
        </p:nvPicPr>
        <p:blipFill>
          <a:blip r:embed="rId3"/>
          <a:stretch>
            <a:fillRect/>
          </a:stretch>
        </p:blipFill>
        <p:spPr>
          <a:xfrm>
            <a:off x="2484438" y="2060575"/>
            <a:ext cx="3971925" cy="4067175"/>
          </a:xfrm>
          <a:prstGeom prst="rect">
            <a:avLst/>
          </a:prstGeom>
          <a:ln>
            <a:solidFill>
              <a:schemeClr val="accent1">
                <a:lumMod val="50000"/>
              </a:schemeClr>
            </a:solidFill>
          </a:ln>
        </p:spPr>
      </p:pic>
      <p:sp>
        <p:nvSpPr>
          <p:cNvPr id="8" name="Arrow: Right 7">
            <a:extLst>
              <a:ext uri="{FF2B5EF4-FFF2-40B4-BE49-F238E27FC236}">
                <a16:creationId xmlns:a16="http://schemas.microsoft.com/office/drawing/2014/main" id="{F50076E8-97A9-4A4E-9B10-974761036A4A}"/>
              </a:ext>
            </a:extLst>
          </p:cNvPr>
          <p:cNvSpPr/>
          <p:nvPr/>
        </p:nvSpPr>
        <p:spPr>
          <a:xfrm rot="3449599">
            <a:off x="4456112" y="1422401"/>
            <a:ext cx="981075" cy="603250"/>
          </a:xfrm>
          <a:prstGeom prst="right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2773" name="Picture 9">
            <a:extLst>
              <a:ext uri="{FF2B5EF4-FFF2-40B4-BE49-F238E27FC236}">
                <a16:creationId xmlns:a16="http://schemas.microsoft.com/office/drawing/2014/main" id="{16FC1B20-FD48-4223-AEA0-3E1E2BA744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989138"/>
            <a:ext cx="2365375" cy="131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peech Bubble: Rectangle with Corners Rounded 10">
            <a:extLst>
              <a:ext uri="{FF2B5EF4-FFF2-40B4-BE49-F238E27FC236}">
                <a16:creationId xmlns:a16="http://schemas.microsoft.com/office/drawing/2014/main" id="{84053220-037D-4B5E-BCD9-C55D0970A917}"/>
              </a:ext>
            </a:extLst>
          </p:cNvPr>
          <p:cNvSpPr/>
          <p:nvPr/>
        </p:nvSpPr>
        <p:spPr>
          <a:xfrm>
            <a:off x="120650" y="1989138"/>
            <a:ext cx="2170113" cy="1871662"/>
          </a:xfrm>
          <a:prstGeom prst="wedgeRoundRectCallout">
            <a:avLst>
              <a:gd name="adj1" fmla="val 84711"/>
              <a:gd name="adj2" fmla="val 1576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tx1"/>
                </a:solidFill>
                <a:latin typeface="Dreaming Outloud Pro" panose="03050502040302030504" pitchFamily="66" charset="0"/>
                <a:cs typeface="Dreaming Outloud Pro" panose="03050502040302030504" pitchFamily="66" charset="0"/>
              </a:rPr>
              <a:t>There’s no way you’re going to pass the test if you didn’t study!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094FA0-65FB-4115-B34B-383A7015D99A}"/>
              </a:ext>
            </a:extLst>
          </p:cNvPr>
          <p:cNvSpPr>
            <a:spLocks noGrp="1"/>
          </p:cNvSpPr>
          <p:nvPr>
            <p:ph type="title"/>
          </p:nvPr>
        </p:nvSpPr>
        <p:spPr>
          <a:ln>
            <a:solidFill>
              <a:schemeClr val="accent1">
                <a:lumMod val="50000"/>
              </a:schemeClr>
            </a:solidFill>
          </a:ln>
        </p:spPr>
        <p:txBody>
          <a:bodyPr/>
          <a:lstStyle/>
          <a:p>
            <a:pPr>
              <a:defRPr/>
            </a:pPr>
            <a:r>
              <a:rPr lang="en-US" b="1" dirty="0"/>
              <a:t>Perspective-Taking Steps</a:t>
            </a:r>
          </a:p>
        </p:txBody>
      </p:sp>
      <p:sp>
        <p:nvSpPr>
          <p:cNvPr id="4" name="Content Placeholder 3">
            <a:extLst>
              <a:ext uri="{FF2B5EF4-FFF2-40B4-BE49-F238E27FC236}">
                <a16:creationId xmlns:a16="http://schemas.microsoft.com/office/drawing/2014/main" id="{99811CBB-6E57-49F2-A280-B303728E1E6F}"/>
              </a:ext>
            </a:extLst>
          </p:cNvPr>
          <p:cNvSpPr>
            <a:spLocks noGrp="1"/>
          </p:cNvSpPr>
          <p:nvPr>
            <p:ph idx="1"/>
          </p:nvPr>
        </p:nvSpPr>
        <p:spPr>
          <a:xfrm>
            <a:off x="457200" y="1916113"/>
            <a:ext cx="8229600" cy="4525962"/>
          </a:xfrm>
          <a:ln>
            <a:solidFill>
              <a:schemeClr val="accent1">
                <a:lumMod val="50000"/>
              </a:schemeClr>
            </a:solidFill>
          </a:ln>
        </p:spPr>
        <p:txBody>
          <a:bodyPr/>
          <a:lstStyle/>
          <a:p>
            <a:pPr marL="514350" indent="-514350">
              <a:buFontTx/>
              <a:buAutoNum type="arabicPeriod"/>
              <a:defRPr/>
            </a:pPr>
            <a:r>
              <a:rPr lang="en-US" altLang="en-US"/>
              <a:t>Stop</a:t>
            </a:r>
          </a:p>
          <a:p>
            <a:pPr marL="514350" indent="-514350">
              <a:buFontTx/>
              <a:buAutoNum type="arabicPeriod"/>
              <a:defRPr/>
            </a:pPr>
            <a:endParaRPr lang="en-US" altLang="en-US"/>
          </a:p>
          <a:p>
            <a:pPr marL="514350" indent="-514350">
              <a:buFontTx/>
              <a:buAutoNum type="arabicPeriod"/>
              <a:defRPr/>
            </a:pPr>
            <a:r>
              <a:rPr lang="en-US" altLang="en-US"/>
              <a:t>Look for clues</a:t>
            </a:r>
          </a:p>
          <a:p>
            <a:pPr marL="514350" indent="-514350">
              <a:buFontTx/>
              <a:buAutoNum type="arabicPeriod"/>
              <a:defRPr/>
            </a:pPr>
            <a:endParaRPr lang="en-US" altLang="en-US"/>
          </a:p>
          <a:p>
            <a:pPr marL="514350" indent="-514350">
              <a:buFontTx/>
              <a:buAutoNum type="arabicPeriod"/>
              <a:defRPr/>
            </a:pPr>
            <a:r>
              <a:rPr lang="en-US" altLang="en-US"/>
              <a:t>Ask yourself: What do they see, know, think, or feel?</a:t>
            </a:r>
          </a:p>
          <a:p>
            <a:pPr marL="514350" indent="-514350">
              <a:buFontTx/>
              <a:buNone/>
              <a:defRPr/>
            </a:pPr>
            <a:endParaRPr lang="en-US" altLang="en-US"/>
          </a:p>
          <a:p>
            <a:pPr marL="514350" indent="-514350">
              <a:buFontTx/>
              <a:buNone/>
              <a:defRPr/>
            </a:pPr>
            <a:r>
              <a:rPr lang="en-US" altLang="en-US"/>
              <a:t>4. Choose a helpful response</a:t>
            </a:r>
          </a:p>
          <a:p>
            <a:pPr marL="514350" indent="-514350">
              <a:buFontTx/>
              <a:buNone/>
              <a:defRPr/>
            </a:pPr>
            <a:endParaRPr lang="en-US" altLang="en-US"/>
          </a:p>
        </p:txBody>
      </p:sp>
      <p:pic>
        <p:nvPicPr>
          <p:cNvPr id="34820" name="Picture 5">
            <a:extLst>
              <a:ext uri="{FF2B5EF4-FFF2-40B4-BE49-F238E27FC236}">
                <a16:creationId xmlns:a16="http://schemas.microsoft.com/office/drawing/2014/main" id="{C3F14659-6198-4AB1-BE77-F3E77A97E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916113"/>
            <a:ext cx="11144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a:extLst>
              <a:ext uri="{FF2B5EF4-FFF2-40B4-BE49-F238E27FC236}">
                <a16:creationId xmlns:a16="http://schemas.microsoft.com/office/drawing/2014/main" id="{07324763-78B5-4DA2-AA5C-A6177F0E2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0950" y="2446338"/>
            <a:ext cx="17018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9">
            <a:extLst>
              <a:ext uri="{FF2B5EF4-FFF2-40B4-BE49-F238E27FC236}">
                <a16:creationId xmlns:a16="http://schemas.microsoft.com/office/drawing/2014/main" id="{A7E3F505-BF6A-424F-A755-0083967EBF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5838" y="4537075"/>
            <a:ext cx="155257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1">
            <a:extLst>
              <a:ext uri="{FF2B5EF4-FFF2-40B4-BE49-F238E27FC236}">
                <a16:creationId xmlns:a16="http://schemas.microsoft.com/office/drawing/2014/main" id="{4C994FCB-24F7-4B1E-B2B6-993B27C7C5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525" y="5248275"/>
            <a:ext cx="1341438"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99A0-4DFB-4B6F-BB71-62B915F2E612}"/>
              </a:ext>
            </a:extLst>
          </p:cNvPr>
          <p:cNvSpPr>
            <a:spLocks noGrp="1"/>
          </p:cNvSpPr>
          <p:nvPr>
            <p:ph type="title"/>
          </p:nvPr>
        </p:nvSpPr>
        <p:spPr>
          <a:xfrm>
            <a:off x="457200" y="333375"/>
            <a:ext cx="8229600" cy="1143000"/>
          </a:xfrm>
          <a:ln>
            <a:solidFill>
              <a:schemeClr val="accent1">
                <a:lumMod val="50000"/>
              </a:schemeClr>
            </a:solidFill>
          </a:ln>
        </p:spPr>
        <p:txBody>
          <a:bodyPr/>
          <a:lstStyle/>
          <a:p>
            <a:pPr>
              <a:defRPr/>
            </a:pPr>
            <a:r>
              <a:rPr lang="en-US" dirty="0"/>
              <a:t>So…what do YOU think?</a:t>
            </a:r>
          </a:p>
        </p:txBody>
      </p:sp>
      <p:pic>
        <p:nvPicPr>
          <p:cNvPr id="3" name="Two boys talking — sports T-shirt" descr="Two school-age boys talk in a recreation room; one points proudly to his sports T-shirt while the other listens.">
            <a:extLst>
              <a:ext uri="{FF2B5EF4-FFF2-40B4-BE49-F238E27FC236}">
                <a16:creationId xmlns:a16="http://schemas.microsoft.com/office/drawing/2014/main" id="{87148AC7-40BB-462F-A733-12D56253E1B1}"/>
              </a:ext>
            </a:extLst>
          </p:cNvPr>
          <p:cNvPicPr>
            <a:picLocks noChangeAspect="1"/>
          </p:cNvPicPr>
          <p:nvPr/>
        </p:nvPicPr>
        <p:blipFill>
          <a:blip r:embed="rId3"/>
          <a:srcRect l="9277" r="8561"/>
          <a:stretch>
            <a:fillRect/>
          </a:stretch>
        </p:blipFill>
        <p:spPr>
          <a:xfrm>
            <a:off x="323850" y="2492375"/>
            <a:ext cx="4464050" cy="2989263"/>
          </a:xfrm>
          <a:prstGeom prst="rect">
            <a:avLst/>
          </a:prstGeom>
          <a:ln>
            <a:solidFill>
              <a:schemeClr val="accent1">
                <a:lumMod val="50000"/>
              </a:schemeClr>
            </a:solidFill>
          </a:ln>
        </p:spPr>
      </p:pic>
      <p:pic>
        <p:nvPicPr>
          <p:cNvPr id="36868" name="Picture 11">
            <a:extLst>
              <a:ext uri="{FF2B5EF4-FFF2-40B4-BE49-F238E27FC236}">
                <a16:creationId xmlns:a16="http://schemas.microsoft.com/office/drawing/2014/main" id="{1AE21960-F132-473B-8F80-CA3DF4CDD5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860800"/>
            <a:ext cx="7921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1DB6724-77E9-4224-8B10-759B2145CFC5}"/>
              </a:ext>
            </a:extLst>
          </p:cNvPr>
          <p:cNvSpPr txBox="1"/>
          <p:nvPr/>
        </p:nvSpPr>
        <p:spPr>
          <a:xfrm>
            <a:off x="4932363" y="2205038"/>
            <a:ext cx="4103687" cy="3538537"/>
          </a:xfrm>
          <a:prstGeom prst="rect">
            <a:avLst/>
          </a:prstGeom>
          <a:noFill/>
          <a:ln>
            <a:solidFill>
              <a:schemeClr val="accent1">
                <a:lumMod val="50000"/>
              </a:schemeClr>
            </a:solidFill>
          </a:ln>
        </p:spPr>
        <p:txBody>
          <a:bodyPr>
            <a:spAutoFit/>
          </a:bodyPr>
          <a:lstStyle/>
          <a:p>
            <a:pPr algn="ctr">
              <a:defRPr/>
            </a:pPr>
            <a:r>
              <a:rPr lang="en-US" sz="3200" dirty="0"/>
              <a:t>Your friend comes to school wearing a new t-shirt and asks you if you like it.  You’re not really into basketball.  </a:t>
            </a:r>
          </a:p>
          <a:p>
            <a:pPr algn="ctr">
              <a:defRPr/>
            </a:pPr>
            <a:endParaRPr lang="en-US" sz="3200" dirty="0"/>
          </a:p>
          <a:p>
            <a:pPr algn="ctr">
              <a:defRPr/>
            </a:pPr>
            <a:r>
              <a:rPr lang="en-US" sz="3200" dirty="0"/>
              <a:t>What can you say?</a:t>
            </a:r>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CF793A8F6205A4CB393A9B98915A4CF" ma:contentTypeVersion="4" ma:contentTypeDescription="Create a new document." ma:contentTypeScope="" ma:versionID="e19c78fa6a1b645403bff7b20c2edeba">
  <xsd:schema xmlns:xsd="http://www.w3.org/2001/XMLSchema" xmlns:xs="http://www.w3.org/2001/XMLSchema" xmlns:p="http://schemas.microsoft.com/office/2006/metadata/properties" xmlns:ns2="1a8c3281-94ba-4589-86c2-c8af90026cf3" targetNamespace="http://schemas.microsoft.com/office/2006/metadata/properties" ma:root="true" ma:fieldsID="1abf21e0a0b12d3cde8749f45f572008" ns2:_="">
    <xsd:import namespace="1a8c3281-94ba-4589-86c2-c8af90026cf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c3281-94ba-4589-86c2-c8af90026c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592BD9-83CE-48F1-824D-95A01CE0F550}">
  <ds:schemaRefs>
    <ds:schemaRef ds:uri="http://purl.org/dc/term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1a8c3281-94ba-4589-86c2-c8af90026cf3"/>
  </ds:schemaRefs>
</ds:datastoreItem>
</file>

<file path=customXml/itemProps2.xml><?xml version="1.0" encoding="utf-8"?>
<ds:datastoreItem xmlns:ds="http://schemas.openxmlformats.org/officeDocument/2006/customXml" ds:itemID="{47E269CD-70FF-403C-AFC2-17FE15FE00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c3281-94ba-4589-86c2-c8af90026c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204EC8-CFCF-48D9-AB1A-01CEBD77C6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5154</TotalTime>
  <Words>1044</Words>
  <Application>Microsoft Office PowerPoint</Application>
  <PresentationFormat>On-screen Show (4:3)</PresentationFormat>
  <Paragraphs>78</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Dreaming Outloud Pro</vt:lpstr>
      <vt:lpstr>Wingdings</vt:lpstr>
      <vt:lpstr>Diseño predeterminado</vt:lpstr>
      <vt:lpstr>My Brain – Your Brain</vt:lpstr>
      <vt:lpstr>What is “perspective-taking”?</vt:lpstr>
      <vt:lpstr>PowerPoint Presentation</vt:lpstr>
      <vt:lpstr>PowerPoint Presentation</vt:lpstr>
      <vt:lpstr>PowerPoint Presentation</vt:lpstr>
      <vt:lpstr>PowerPoint Presentation</vt:lpstr>
      <vt:lpstr>Clues We Can Use</vt:lpstr>
      <vt:lpstr>Look at their face. How might they be feeling?</vt:lpstr>
      <vt:lpstr>Look at their body language.   What does it tell you?</vt:lpstr>
      <vt:lpstr>Listen to their words. What are they saying?</vt:lpstr>
      <vt:lpstr>What does the person know?</vt:lpstr>
      <vt:lpstr>Let’s practice…</vt:lpstr>
      <vt:lpstr>What is the situation?</vt:lpstr>
      <vt:lpstr>Think It or Say It?</vt:lpstr>
      <vt:lpstr>What might he be thinking?</vt:lpstr>
      <vt:lpstr>What might she be thinking?</vt:lpstr>
      <vt:lpstr>Perspective-Taking Steps</vt:lpstr>
      <vt:lpstr>So…what do YOU think?</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Lisa Ashbaugh</cp:lastModifiedBy>
  <cp:revision>722</cp:revision>
  <dcterms:created xsi:type="dcterms:W3CDTF">2010-05-23T14:28:12Z</dcterms:created>
  <dcterms:modified xsi:type="dcterms:W3CDTF">2026-09-15T19:31:10Z</dcterms:modified>
</cp:coreProperties>
</file>