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64" r:id="rId2"/>
    <p:sldId id="278" r:id="rId3"/>
    <p:sldId id="265" r:id="rId4"/>
    <p:sldId id="266" r:id="rId5"/>
    <p:sldId id="272" r:id="rId6"/>
    <p:sldId id="287" r:id="rId7"/>
    <p:sldId id="267" r:id="rId8"/>
    <p:sldId id="286" r:id="rId9"/>
    <p:sldId id="268" r:id="rId10"/>
    <p:sldId id="269" r:id="rId11"/>
    <p:sldId id="279" r:id="rId12"/>
    <p:sldId id="281" r:id="rId13"/>
    <p:sldId id="270" r:id="rId14"/>
    <p:sldId id="282" r:id="rId15"/>
    <p:sldId id="285" r:id="rId16"/>
    <p:sldId id="283" r:id="rId17"/>
    <p:sldId id="280" r:id="rId18"/>
    <p:sldId id="271" r:id="rId19"/>
    <p:sldId id="277" r:id="rId20"/>
    <p:sldId id="275" r:id="rId21"/>
    <p:sldId id="276" r:id="rId22"/>
    <p:sldId id="274" r:id="rId23"/>
    <p:sldId id="273" r:id="rId2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00"/>
    <a:srgbClr val="CCCC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29" d="100"/>
          <a:sy n="129" d="100"/>
        </p:scale>
        <p:origin x="486"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C0DA9C0A-F867-47CD-8325-4715E0E0861B}"/>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119811" name="Rectangle 3">
            <a:extLst>
              <a:ext uri="{FF2B5EF4-FFF2-40B4-BE49-F238E27FC236}">
                <a16:creationId xmlns:a16="http://schemas.microsoft.com/office/drawing/2014/main" id="{DA785376-DB4F-4CA3-941C-FCB42C9BA675}"/>
              </a:ext>
            </a:extLst>
          </p:cNvPr>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119812" name="Rectangle 4">
            <a:extLst>
              <a:ext uri="{FF2B5EF4-FFF2-40B4-BE49-F238E27FC236}">
                <a16:creationId xmlns:a16="http://schemas.microsoft.com/office/drawing/2014/main" id="{5CBEDC2C-789C-4163-982C-C5B4C9EFB5A3}"/>
              </a:ext>
            </a:extLst>
          </p:cNvPr>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119813" name="Rectangle 5">
            <a:extLst>
              <a:ext uri="{FF2B5EF4-FFF2-40B4-BE49-F238E27FC236}">
                <a16:creationId xmlns:a16="http://schemas.microsoft.com/office/drawing/2014/main" id="{83B5A924-F0AC-4F48-8710-3121F1B445C1}"/>
              </a:ext>
            </a:extLst>
          </p:cNvPr>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smtClean="0">
                <a:latin typeface="Arial" panose="020B0604020202020204" pitchFamily="34" charset="0"/>
              </a:defRPr>
            </a:lvl1pPr>
          </a:lstStyle>
          <a:p>
            <a:pPr>
              <a:defRPr/>
            </a:pPr>
            <a:fld id="{67F13333-7B28-400F-B085-BB3401EDCC9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C4ED4A5D-8FD7-45D2-B531-D3C6CD0A0187}"/>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80899" name="Rectangle 3">
            <a:extLst>
              <a:ext uri="{FF2B5EF4-FFF2-40B4-BE49-F238E27FC236}">
                <a16:creationId xmlns:a16="http://schemas.microsoft.com/office/drawing/2014/main" id="{BAC3078A-3E6E-4C29-91BC-9604D543B058}"/>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35BB0A8D-DA66-4D57-B398-6C0528728EC4}"/>
              </a:ext>
            </a:extLst>
          </p:cNvPr>
          <p:cNvSpPr>
            <a:spLocks noGrp="1" noRot="1" noChangeAspec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1" name="Rectangle 5">
            <a:extLst>
              <a:ext uri="{FF2B5EF4-FFF2-40B4-BE49-F238E27FC236}">
                <a16:creationId xmlns:a16="http://schemas.microsoft.com/office/drawing/2014/main" id="{77D8BC5F-3693-4939-B553-121685DF53F5}"/>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0902" name="Rectangle 6">
            <a:extLst>
              <a:ext uri="{FF2B5EF4-FFF2-40B4-BE49-F238E27FC236}">
                <a16:creationId xmlns:a16="http://schemas.microsoft.com/office/drawing/2014/main" id="{68788EA3-5E87-4641-9C4D-8EA467EA5205}"/>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80903" name="Rectangle 7">
            <a:extLst>
              <a:ext uri="{FF2B5EF4-FFF2-40B4-BE49-F238E27FC236}">
                <a16:creationId xmlns:a16="http://schemas.microsoft.com/office/drawing/2014/main" id="{23BC9BDF-E8F0-4A36-B98B-DCFB6F7C152C}"/>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smtClean="0">
                <a:latin typeface="Arial" panose="020B0604020202020204" pitchFamily="34" charset="0"/>
              </a:defRPr>
            </a:lvl1pPr>
          </a:lstStyle>
          <a:p>
            <a:pPr>
              <a:defRPr/>
            </a:pPr>
            <a:fld id="{80817C70-562B-4E04-9E86-6C079526E6F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2E1B5AD-BF7E-443C-8D14-8D71A60E30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26D74D3E-88B2-4E1B-84CB-9F144F410E74}" type="slidenum">
              <a:rPr lang="en-US" altLang="en-US">
                <a:latin typeface="Arial" panose="020B0604020202020204" pitchFamily="34" charset="0"/>
              </a:rPr>
              <a:pPr/>
              <a:t>1</a:t>
            </a:fld>
            <a:endParaRPr lang="en-US" altLang="en-US">
              <a:latin typeface="Arial" panose="020B0604020202020204" pitchFamily="34" charset="0"/>
            </a:endParaRPr>
          </a:p>
        </p:txBody>
      </p:sp>
      <p:sp>
        <p:nvSpPr>
          <p:cNvPr id="6147" name="Rectangle 2">
            <a:extLst>
              <a:ext uri="{FF2B5EF4-FFF2-40B4-BE49-F238E27FC236}">
                <a16:creationId xmlns:a16="http://schemas.microsoft.com/office/drawing/2014/main" id="{6E4B6A19-4199-4350-8A4E-4F6D656B01A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49B07115-F36E-44C3-B879-F65D45794D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Century Gothic" panose="020B0502020202020204" pitchFamily="34" charset="0"/>
              </a:rPr>
              <a:t>The following resources were used in developing this lesson:</a:t>
            </a:r>
          </a:p>
          <a:p>
            <a:pPr eaLnBrk="1" hangingPunct="1"/>
            <a:r>
              <a:rPr lang="en-US" altLang="en-US" sz="1400" i="1">
                <a:latin typeface="Century Gothic" panose="020B0502020202020204" pitchFamily="34" charset="0"/>
              </a:rPr>
              <a:t>Social Skills Training </a:t>
            </a:r>
            <a:r>
              <a:rPr lang="en-US" altLang="en-US" sz="1400">
                <a:latin typeface="Century Gothic" panose="020B0502020202020204" pitchFamily="34" charset="0"/>
              </a:rPr>
              <a:t>by Jed Baker</a:t>
            </a:r>
          </a:p>
          <a:p>
            <a:pPr eaLnBrk="1" hangingPunct="1"/>
            <a:endParaRPr lang="en-US" altLang="en-US" sz="1400">
              <a:latin typeface="Century Gothic" panose="020B0502020202020204" pitchFamily="34" charset="0"/>
            </a:endParaRPr>
          </a:p>
          <a:p>
            <a:pPr eaLnBrk="1" hangingPunct="1"/>
            <a:r>
              <a:rPr lang="en-US" altLang="en-US" sz="1400" i="1">
                <a:latin typeface="Century Gothic" panose="020B0502020202020204" pitchFamily="34" charset="0"/>
              </a:rPr>
              <a:t>Navigating the Social World A Curriculum for Individuals with Asperger’s Syndrome, High Functioning Autism and Related Disorders </a:t>
            </a:r>
            <a:r>
              <a:rPr lang="en-US" altLang="en-US" sz="1400">
                <a:latin typeface="Century Gothic" panose="020B0502020202020204" pitchFamily="34" charset="0"/>
              </a:rPr>
              <a:t>by Jeanette McAfee, M.D.</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The following websites were used to provide visual support to this lesson:</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www.kezako.be/blog/index.php/2006/09</a:t>
            </a:r>
            <a:endParaRPr lang="en-US" altLang="en-US" sz="1400" i="1">
              <a:latin typeface="Century Gothic" panose="020B0502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9FD5F61A-3587-4217-AA14-2AE4EED922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E14533E0-3093-4544-B91E-39CA11530754}" type="slidenum">
              <a:rPr lang="en-US" altLang="en-US">
                <a:latin typeface="Arial" panose="020B0604020202020204" pitchFamily="34" charset="0"/>
              </a:rPr>
              <a:pPr/>
              <a:t>10</a:t>
            </a:fld>
            <a:endParaRPr lang="en-US" altLang="en-US">
              <a:latin typeface="Arial" panose="020B0604020202020204" pitchFamily="34" charset="0"/>
            </a:endParaRPr>
          </a:p>
        </p:txBody>
      </p:sp>
      <p:sp>
        <p:nvSpPr>
          <p:cNvPr id="24579" name="Rectangle 2">
            <a:extLst>
              <a:ext uri="{FF2B5EF4-FFF2-40B4-BE49-F238E27FC236}">
                <a16:creationId xmlns:a16="http://schemas.microsoft.com/office/drawing/2014/main" id="{23ADE988-41B6-4E46-8A59-5AC1E098D62D}"/>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16C08913-77AD-45DD-B06D-A7629D33EE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Century Gothic" panose="020B0502020202020204" pitchFamily="34" charset="0"/>
              </a:rPr>
              <a:t>Introduce and define the expressions and body language on this slide.  Use the pictures on the next slides to discuss them.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0D105661-61B8-4D1D-8185-3CCECD2DB5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819EF39B-5C5F-42AC-97A5-53765553D470}" type="slidenum">
              <a:rPr lang="en-US" altLang="en-US">
                <a:latin typeface="Arial" panose="020B0604020202020204" pitchFamily="34" charset="0"/>
              </a:rPr>
              <a:pPr/>
              <a:t>11</a:t>
            </a:fld>
            <a:endParaRPr lang="en-US" altLang="en-US">
              <a:latin typeface="Arial" panose="020B0604020202020204" pitchFamily="34" charset="0"/>
            </a:endParaRPr>
          </a:p>
        </p:txBody>
      </p:sp>
      <p:sp>
        <p:nvSpPr>
          <p:cNvPr id="26627" name="Rectangle 2">
            <a:extLst>
              <a:ext uri="{FF2B5EF4-FFF2-40B4-BE49-F238E27FC236}">
                <a16:creationId xmlns:a16="http://schemas.microsoft.com/office/drawing/2014/main" id="{2DFCD58F-0C18-4A21-B851-EC552AD5554B}"/>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EFF9998A-E283-48EF-9F3C-390C71B7B5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Century Gothic" panose="020B0502020202020204" pitchFamily="34" charset="0"/>
              </a:rPr>
              <a:t>(Pictures of interested vs. bored)</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Have students identify the person that is interested.</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Point out the differences in eye contact, posture, and facial expressions.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8A87DCC7-E10B-432A-BC11-98696E96F0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1F2C8F5D-27E8-4565-BE96-B985C02ED643}" type="slidenum">
              <a:rPr lang="en-US" altLang="en-US">
                <a:latin typeface="Arial" panose="020B0604020202020204" pitchFamily="34" charset="0"/>
              </a:rPr>
              <a:pPr/>
              <a:t>12</a:t>
            </a:fld>
            <a:endParaRPr lang="en-US" altLang="en-US">
              <a:latin typeface="Arial" panose="020B0604020202020204" pitchFamily="34" charset="0"/>
            </a:endParaRPr>
          </a:p>
        </p:txBody>
      </p:sp>
      <p:sp>
        <p:nvSpPr>
          <p:cNvPr id="28675" name="Rectangle 2">
            <a:extLst>
              <a:ext uri="{FF2B5EF4-FFF2-40B4-BE49-F238E27FC236}">
                <a16:creationId xmlns:a16="http://schemas.microsoft.com/office/drawing/2014/main" id="{2193246E-ED48-47BA-A28A-AD15C5D8948F}"/>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AB771BD2-B3A8-4DF2-AC2E-345DA0F762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Century Gothic" panose="020B0502020202020204" pitchFamily="34" charset="0"/>
              </a:rPr>
              <a:t>(pictures of open vs. closed posture)</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Show pictures of and demonstrate an open posture and a closed posture.  Discuss how body posture can show interest in conversation.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8A334902-8D59-40D4-9976-C13E6FB1C0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9D71D2EB-F4F8-4D7C-BE46-D32338866447}" type="slidenum">
              <a:rPr lang="en-US" altLang="en-US">
                <a:latin typeface="Arial" panose="020B0604020202020204" pitchFamily="34" charset="0"/>
              </a:rPr>
              <a:pPr/>
              <a:t>13</a:t>
            </a:fld>
            <a:endParaRPr lang="en-US" altLang="en-US">
              <a:latin typeface="Arial" panose="020B0604020202020204" pitchFamily="34" charset="0"/>
            </a:endParaRPr>
          </a:p>
        </p:txBody>
      </p:sp>
      <p:sp>
        <p:nvSpPr>
          <p:cNvPr id="30723" name="Rectangle 2">
            <a:extLst>
              <a:ext uri="{FF2B5EF4-FFF2-40B4-BE49-F238E27FC236}">
                <a16:creationId xmlns:a16="http://schemas.microsoft.com/office/drawing/2014/main" id="{D8524D5C-1FB0-4C02-8791-15A8046B00B4}"/>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9144E7B8-F99B-4700-B4AC-4DEACA86B1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Century Gothic" panose="020B0502020202020204" pitchFamily="34" charset="0"/>
              </a:rPr>
              <a:t>Introduce information and elaborate with the next 3  slides.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B811947-46C1-46CC-8A10-7E9125717E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8F14A133-8FDB-4CF8-B22E-F54727AF511F}" type="slidenum">
              <a:rPr lang="en-US" altLang="en-US">
                <a:latin typeface="Arial" panose="020B0604020202020204" pitchFamily="34" charset="0"/>
              </a:rPr>
              <a:pPr/>
              <a:t>14</a:t>
            </a:fld>
            <a:endParaRPr lang="en-US" altLang="en-US">
              <a:latin typeface="Arial" panose="020B0604020202020204" pitchFamily="34" charset="0"/>
            </a:endParaRPr>
          </a:p>
        </p:txBody>
      </p:sp>
      <p:sp>
        <p:nvSpPr>
          <p:cNvPr id="32771" name="Rectangle 2">
            <a:extLst>
              <a:ext uri="{FF2B5EF4-FFF2-40B4-BE49-F238E27FC236}">
                <a16:creationId xmlns:a16="http://schemas.microsoft.com/office/drawing/2014/main" id="{995B2094-536B-43E5-85FB-5B32B3B9F355}"/>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51A2AF16-3A02-43DD-A4AB-F07BE2AAE0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Century Gothic" panose="020B0502020202020204" pitchFamily="34" charset="0"/>
              </a:rPr>
              <a:t>On Activity Sheet 1, ask students to identify 3 situations when they would need to use a loud voice and 3 situations when they would need to use a quiet voice.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1504AAAA-7CDA-4F5A-B293-484E637635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4B0A8850-30AE-4676-B06F-B87B87D0DC7B}" type="slidenum">
              <a:rPr lang="en-US" altLang="en-US">
                <a:latin typeface="Arial" panose="020B0604020202020204" pitchFamily="34" charset="0"/>
              </a:rPr>
              <a:pPr/>
              <a:t>15</a:t>
            </a:fld>
            <a:endParaRPr lang="en-US" altLang="en-US">
              <a:latin typeface="Arial" panose="020B0604020202020204" pitchFamily="34" charset="0"/>
            </a:endParaRPr>
          </a:p>
        </p:txBody>
      </p:sp>
      <p:sp>
        <p:nvSpPr>
          <p:cNvPr id="34819" name="Rectangle 2">
            <a:extLst>
              <a:ext uri="{FF2B5EF4-FFF2-40B4-BE49-F238E27FC236}">
                <a16:creationId xmlns:a16="http://schemas.microsoft.com/office/drawing/2014/main" id="{D0AF894C-9281-4AB4-AE2D-02C9A29F111D}"/>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65C5624-8D07-419A-8F1F-1AA7C94D2F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Century Gothic" panose="020B0502020202020204" pitchFamily="34" charset="0"/>
              </a:rPr>
              <a:t>When you press the sound buttons you will hear a statement in a high pitched excited voice then a low pitched bored voice.  Discuss how different pitch changes the meaning of what is said.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4146F3BC-1C70-4F54-89C3-2E2BD04DEF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2F617F1F-AB5F-4D1E-9BFE-2D5351AF2F64}" type="slidenum">
              <a:rPr lang="en-US" altLang="en-US">
                <a:latin typeface="Arial" panose="020B0604020202020204" pitchFamily="34" charset="0"/>
              </a:rPr>
              <a:pPr/>
              <a:t>16</a:t>
            </a:fld>
            <a:endParaRPr lang="en-US" altLang="en-US">
              <a:latin typeface="Arial" panose="020B0604020202020204" pitchFamily="34" charset="0"/>
            </a:endParaRPr>
          </a:p>
        </p:txBody>
      </p:sp>
      <p:sp>
        <p:nvSpPr>
          <p:cNvPr id="36867" name="Rectangle 2">
            <a:extLst>
              <a:ext uri="{FF2B5EF4-FFF2-40B4-BE49-F238E27FC236}">
                <a16:creationId xmlns:a16="http://schemas.microsoft.com/office/drawing/2014/main" id="{29EBDE5C-20F5-41F1-A718-05CE2115F4EF}"/>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84C956B1-0DFE-4DCE-B4B1-C5D1B58CBF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Century Gothic" panose="020B0502020202020204" pitchFamily="34" charset="0"/>
              </a:rPr>
              <a:t>Each time you click on a sound, you will hear the statement with a different inflection.  Have students discuss how the inflection changes the meaning.  The first statement will change the emphasis on different words in the statement:</a:t>
            </a:r>
          </a:p>
          <a:p>
            <a:pPr eaLnBrk="1" hangingPunct="1"/>
            <a:endParaRPr lang="en-US" altLang="en-US" sz="1400">
              <a:latin typeface="Century Gothic" panose="020B0502020202020204" pitchFamily="34" charset="0"/>
            </a:endParaRPr>
          </a:p>
          <a:p>
            <a:pPr eaLnBrk="1" hangingPunct="1"/>
            <a:r>
              <a:rPr lang="en-US" altLang="en-US" sz="1400" b="1">
                <a:latin typeface="Century Gothic" panose="020B0502020202020204" pitchFamily="34" charset="0"/>
              </a:rPr>
              <a:t>I </a:t>
            </a:r>
            <a:r>
              <a:rPr lang="en-US" altLang="en-US" sz="1400">
                <a:latin typeface="Century Gothic" panose="020B0502020202020204" pitchFamily="34" charset="0"/>
              </a:rPr>
              <a:t>never said you were silly (but someone else did)</a:t>
            </a:r>
          </a:p>
          <a:p>
            <a:pPr eaLnBrk="1" hangingPunct="1"/>
            <a:r>
              <a:rPr lang="en-US" altLang="en-US" sz="1400">
                <a:latin typeface="Century Gothic" panose="020B0502020202020204" pitchFamily="34" charset="0"/>
              </a:rPr>
              <a:t>I never </a:t>
            </a:r>
            <a:r>
              <a:rPr lang="en-US" altLang="en-US" sz="1400" b="1">
                <a:latin typeface="Century Gothic" panose="020B0502020202020204" pitchFamily="34" charset="0"/>
              </a:rPr>
              <a:t>said</a:t>
            </a:r>
            <a:r>
              <a:rPr lang="en-US" altLang="en-US" sz="1400">
                <a:latin typeface="Century Gothic" panose="020B0502020202020204" pitchFamily="34" charset="0"/>
              </a:rPr>
              <a:t> you were silly (but I thought it)</a:t>
            </a:r>
          </a:p>
          <a:p>
            <a:pPr eaLnBrk="1" hangingPunct="1"/>
            <a:r>
              <a:rPr lang="en-US" altLang="en-US" sz="1400">
                <a:latin typeface="Century Gothic" panose="020B0502020202020204" pitchFamily="34" charset="0"/>
              </a:rPr>
              <a:t>I never said you were </a:t>
            </a:r>
            <a:r>
              <a:rPr lang="en-US" altLang="en-US" sz="1400" b="1">
                <a:latin typeface="Century Gothic" panose="020B0502020202020204" pitchFamily="34" charset="0"/>
              </a:rPr>
              <a:t>silly </a:t>
            </a:r>
            <a:r>
              <a:rPr lang="en-US" altLang="en-US" sz="1400">
                <a:latin typeface="Century Gothic" panose="020B0502020202020204" pitchFamily="34" charset="0"/>
              </a:rPr>
              <a:t>(but I said you were crazy).</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The second statement will be said with different emotional inflections.</a:t>
            </a:r>
          </a:p>
          <a:p>
            <a:pPr eaLnBrk="1" hangingPunct="1"/>
            <a:r>
              <a:rPr lang="en-US" altLang="en-US" sz="1400">
                <a:latin typeface="Century Gothic" panose="020B0502020202020204" pitchFamily="34" charset="0"/>
              </a:rPr>
              <a:t>First – enthusiastic</a:t>
            </a:r>
          </a:p>
          <a:p>
            <a:pPr eaLnBrk="1" hangingPunct="1"/>
            <a:r>
              <a:rPr lang="en-US" altLang="en-US" sz="1400">
                <a:latin typeface="Century Gothic" panose="020B0502020202020204" pitchFamily="34" charset="0"/>
              </a:rPr>
              <a:t>Second –sarcastic</a:t>
            </a:r>
          </a:p>
          <a:p>
            <a:pPr eaLnBrk="1" hangingPunct="1"/>
            <a:r>
              <a:rPr lang="en-US" altLang="en-US" sz="1400">
                <a:latin typeface="Century Gothic" panose="020B0502020202020204" pitchFamily="34" charset="0"/>
              </a:rPr>
              <a:t>Third – angry, spiteful </a:t>
            </a:r>
            <a:endParaRPr lang="en-US" altLang="en-US" sz="1400" b="1">
              <a:latin typeface="Century Gothic" panose="020B0502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06D0EFD7-6DA0-49A5-875B-A71D7A94F8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B69C0787-830F-48E9-A8FC-AD19C364353D}" type="slidenum">
              <a:rPr lang="en-US" altLang="en-US">
                <a:latin typeface="Arial" panose="020B0604020202020204" pitchFamily="34" charset="0"/>
              </a:rPr>
              <a:pPr/>
              <a:t>17</a:t>
            </a:fld>
            <a:endParaRPr lang="en-US" altLang="en-US">
              <a:latin typeface="Arial" panose="020B0604020202020204" pitchFamily="34" charset="0"/>
            </a:endParaRPr>
          </a:p>
        </p:txBody>
      </p:sp>
      <p:sp>
        <p:nvSpPr>
          <p:cNvPr id="38915" name="Rectangle 2">
            <a:extLst>
              <a:ext uri="{FF2B5EF4-FFF2-40B4-BE49-F238E27FC236}">
                <a16:creationId xmlns:a16="http://schemas.microsoft.com/office/drawing/2014/main" id="{B2FCFCBE-9123-4A9F-B6F6-3D1D34E021C1}"/>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270E58F8-7D98-40EF-97B0-D86F01E199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Century Gothic" panose="020B0502020202020204" pitchFamily="34" charset="0"/>
              </a:rPr>
              <a:t>Note:  click on the sound icon first – discuss the emotion that you hear in the voice, then click outside of the “callout” to bring the picture up.</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(pictures of emotional expressions)</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Look at each picture </a:t>
            </a:r>
          </a:p>
          <a:p>
            <a:pPr eaLnBrk="1" hangingPunct="1"/>
            <a:r>
              <a:rPr lang="en-US" altLang="en-US" sz="1400">
                <a:latin typeface="Century Gothic" panose="020B0502020202020204" pitchFamily="34" charset="0"/>
              </a:rPr>
              <a:t>First picture (angry).  </a:t>
            </a:r>
          </a:p>
          <a:p>
            <a:pPr eaLnBrk="1" hangingPunct="1"/>
            <a:r>
              <a:rPr lang="en-US" altLang="en-US" sz="1400">
                <a:latin typeface="Century Gothic" panose="020B0502020202020204" pitchFamily="34" charset="0"/>
              </a:rPr>
              <a:t>Second picture (teasing – smiling)</a:t>
            </a:r>
          </a:p>
          <a:p>
            <a:pPr eaLnBrk="1" hangingPunct="1"/>
            <a:r>
              <a:rPr lang="en-US" altLang="en-US" sz="1400">
                <a:latin typeface="Century Gothic" panose="020B0502020202020204" pitchFamily="34" charset="0"/>
              </a:rPr>
              <a:t>Think about this person saying the phrase, “boy, that kid is crazy”.</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Have students identify the emotion and discuss how you would change the way you respond depending on the emotional expression.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2542911A-B3FF-4916-A95D-7530C66422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F1353815-466B-4295-91BC-C81647A1C389}" type="slidenum">
              <a:rPr lang="en-US" altLang="en-US">
                <a:latin typeface="Arial" panose="020B0604020202020204" pitchFamily="34" charset="0"/>
              </a:rPr>
              <a:pPr/>
              <a:t>18</a:t>
            </a:fld>
            <a:endParaRPr lang="en-US" altLang="en-US">
              <a:latin typeface="Arial" panose="020B0604020202020204" pitchFamily="34" charset="0"/>
            </a:endParaRPr>
          </a:p>
        </p:txBody>
      </p:sp>
      <p:sp>
        <p:nvSpPr>
          <p:cNvPr id="40963" name="Rectangle 2">
            <a:extLst>
              <a:ext uri="{FF2B5EF4-FFF2-40B4-BE49-F238E27FC236}">
                <a16:creationId xmlns:a16="http://schemas.microsoft.com/office/drawing/2014/main" id="{9861539B-BA79-4146-BA5C-E6ED44BA701F}"/>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AA4BA656-4818-498D-98F0-61BD77FFE0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BB50F74C-D370-4AC5-818C-469EB7CB40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E414580F-3218-4377-B51E-4D8758D5F310}" type="slidenum">
              <a:rPr lang="en-US" altLang="en-US">
                <a:latin typeface="Arial" panose="020B0604020202020204" pitchFamily="34" charset="0"/>
              </a:rPr>
              <a:pPr/>
              <a:t>19</a:t>
            </a:fld>
            <a:endParaRPr lang="en-US" altLang="en-US">
              <a:latin typeface="Arial" panose="020B0604020202020204" pitchFamily="34" charset="0"/>
            </a:endParaRPr>
          </a:p>
        </p:txBody>
      </p:sp>
      <p:sp>
        <p:nvSpPr>
          <p:cNvPr id="43011" name="Rectangle 2">
            <a:extLst>
              <a:ext uri="{FF2B5EF4-FFF2-40B4-BE49-F238E27FC236}">
                <a16:creationId xmlns:a16="http://schemas.microsoft.com/office/drawing/2014/main" id="{F0EB7D58-5881-4133-AD48-DE188321A2F0}"/>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70D1A9FC-8639-4E53-9E12-47F46B186B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Century Gothic" panose="020B0502020202020204" pitchFamily="34" charset="0"/>
              </a:rPr>
              <a:t>A voice will say “that is soooo lame” when this slide comes up.  The LAME acronym will be used to identify what </a:t>
            </a:r>
            <a:r>
              <a:rPr lang="en-US" altLang="en-US" sz="1400" b="1">
                <a:latin typeface="Century Gothic" panose="020B0502020202020204" pitchFamily="34" charset="0"/>
              </a:rPr>
              <a:t>not</a:t>
            </a:r>
            <a:r>
              <a:rPr lang="en-US" altLang="en-US" sz="1400">
                <a:latin typeface="Century Gothic" panose="020B0502020202020204" pitchFamily="34" charset="0"/>
              </a:rPr>
              <a:t> to do in a conversation.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AAF5E50-6E49-46AE-AD6D-9201AA06DA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F0FB79EB-DACC-4EBC-8063-00F91D628871}" type="slidenum">
              <a:rPr lang="en-US" altLang="en-US">
                <a:latin typeface="Arial" panose="020B0604020202020204" pitchFamily="34" charset="0"/>
              </a:rPr>
              <a:pPr/>
              <a:t>2</a:t>
            </a:fld>
            <a:endParaRPr lang="en-US" altLang="en-US">
              <a:latin typeface="Arial" panose="020B0604020202020204" pitchFamily="34" charset="0"/>
            </a:endParaRPr>
          </a:p>
        </p:txBody>
      </p:sp>
      <p:sp>
        <p:nvSpPr>
          <p:cNvPr id="8195" name="Rectangle 2">
            <a:extLst>
              <a:ext uri="{FF2B5EF4-FFF2-40B4-BE49-F238E27FC236}">
                <a16:creationId xmlns:a16="http://schemas.microsoft.com/office/drawing/2014/main" id="{AA50EB63-CA29-48AE-9963-7BCD59BC6CEB}"/>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F5C6F8BA-DDC6-459F-9F02-DD3E7C8051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Century Gothic" panose="020B0502020202020204" pitchFamily="34" charset="0"/>
              </a:rPr>
              <a:t>When this slide comes up a teen’s voice will say “SWEET”.  This lesson uses the current teen “slang” of SWEET and LAME as acronyms for the suggestions for appropriate conversation skills.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6A7D7B7C-D535-4934-9459-FEDD26FB16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FB08F512-377F-45DA-8E3C-16D1AB25D0CB}" type="slidenum">
              <a:rPr lang="en-US" altLang="en-US">
                <a:latin typeface="Arial" panose="020B0604020202020204" pitchFamily="34" charset="0"/>
              </a:rPr>
              <a:pPr/>
              <a:t>20</a:t>
            </a:fld>
            <a:endParaRPr lang="en-US" altLang="en-US">
              <a:latin typeface="Arial" panose="020B0604020202020204" pitchFamily="34" charset="0"/>
            </a:endParaRPr>
          </a:p>
        </p:txBody>
      </p:sp>
      <p:sp>
        <p:nvSpPr>
          <p:cNvPr id="45059" name="Rectangle 2">
            <a:extLst>
              <a:ext uri="{FF2B5EF4-FFF2-40B4-BE49-F238E27FC236}">
                <a16:creationId xmlns:a16="http://schemas.microsoft.com/office/drawing/2014/main" id="{D40A54F0-9CE2-4A2C-977C-A72876C77414}"/>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BE1F09A3-CECE-4C6A-B556-FB1511B7DB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Century Gothic" panose="020B0502020202020204" pitchFamily="34" charset="0"/>
              </a:rPr>
              <a:t>Use the letters in LAME to describe some qualities of a conversation that may discourage others from talking to you.</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0F2C3B2E-0513-43E3-8C83-8EDC86819A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8D785E8A-A41D-404E-A2DB-DA6CC1EFBBD0}" type="slidenum">
              <a:rPr lang="en-US" altLang="en-US">
                <a:latin typeface="Arial" panose="020B0604020202020204" pitchFamily="34" charset="0"/>
              </a:rPr>
              <a:pPr/>
              <a:t>21</a:t>
            </a:fld>
            <a:endParaRPr lang="en-US" altLang="en-US">
              <a:latin typeface="Arial" panose="020B0604020202020204" pitchFamily="34" charset="0"/>
            </a:endParaRPr>
          </a:p>
        </p:txBody>
      </p:sp>
      <p:sp>
        <p:nvSpPr>
          <p:cNvPr id="47107" name="Rectangle 2">
            <a:extLst>
              <a:ext uri="{FF2B5EF4-FFF2-40B4-BE49-F238E27FC236}">
                <a16:creationId xmlns:a16="http://schemas.microsoft.com/office/drawing/2014/main" id="{DB74636B-16A9-4F81-862A-A697047B9D0F}"/>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6D10A668-D95E-47F3-BCAF-14C5AA2B00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5CDA87E5-6D06-41FC-86B3-874C223DDA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A8A9AD1D-B1D8-4090-9B11-23D16B02FDD8}" type="slidenum">
              <a:rPr lang="en-US" altLang="en-US">
                <a:latin typeface="Arial" panose="020B0604020202020204" pitchFamily="34" charset="0"/>
              </a:rPr>
              <a:pPr/>
              <a:t>22</a:t>
            </a:fld>
            <a:endParaRPr lang="en-US" altLang="en-US">
              <a:latin typeface="Arial" panose="020B0604020202020204" pitchFamily="34" charset="0"/>
            </a:endParaRPr>
          </a:p>
        </p:txBody>
      </p:sp>
      <p:sp>
        <p:nvSpPr>
          <p:cNvPr id="49155" name="Rectangle 2">
            <a:extLst>
              <a:ext uri="{FF2B5EF4-FFF2-40B4-BE49-F238E27FC236}">
                <a16:creationId xmlns:a16="http://schemas.microsoft.com/office/drawing/2014/main" id="{C11F9B70-AC08-4481-A323-D9C08332EB64}"/>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9F670821-18A2-4C57-BD3B-2A8BAFE414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Century Gothic" panose="020B0502020202020204" pitchFamily="34" charset="0"/>
              </a:rPr>
              <a:t>Use this slide to lead a discussion on today’s lesson.</a:t>
            </a:r>
          </a:p>
          <a:p>
            <a:pPr eaLnBrk="1" hangingPunct="1"/>
            <a:endParaRPr lang="en-US" altLang="en-US" sz="140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283C46DA-C99C-4764-A06C-2FEC84854C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A56FD643-99CB-4BCC-97C6-6844FBC020BB}" type="slidenum">
              <a:rPr lang="en-US" altLang="en-US">
                <a:latin typeface="Arial" panose="020B0604020202020204" pitchFamily="34" charset="0"/>
              </a:rPr>
              <a:pPr/>
              <a:t>23</a:t>
            </a:fld>
            <a:endParaRPr lang="en-US" altLang="en-US">
              <a:latin typeface="Arial" panose="020B0604020202020204" pitchFamily="34" charset="0"/>
            </a:endParaRPr>
          </a:p>
        </p:txBody>
      </p:sp>
      <p:sp>
        <p:nvSpPr>
          <p:cNvPr id="51203" name="Rectangle 2">
            <a:extLst>
              <a:ext uri="{FF2B5EF4-FFF2-40B4-BE49-F238E27FC236}">
                <a16:creationId xmlns:a16="http://schemas.microsoft.com/office/drawing/2014/main" id="{DBEC26D7-FE82-4C4C-8117-898E78EAF6C9}"/>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84A6DA93-BBBE-43D4-8BC4-C42E305497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Century Gothic" panose="020B0502020202020204" pitchFamily="34" charset="0"/>
              </a:rPr>
              <a:t>This visual is a good summary of the information in this lesson.  This slide has been made into a format that can be printed on card stock to give to each student (</a:t>
            </a:r>
            <a:r>
              <a:rPr lang="en-US" altLang="en-US" sz="1400" b="1">
                <a:latin typeface="Century Gothic" panose="020B0502020202020204" pitchFamily="34" charset="0"/>
              </a:rPr>
              <a:t>“Social Power Point” Card</a:t>
            </a:r>
            <a:r>
              <a:rPr lang="en-US" altLang="en-US" sz="1400">
                <a:latin typeface="Century Gothic" panose="020B0502020202020204" pitchFamily="34" charset="0"/>
              </a:rPr>
              <a:t>).  You may also want to laminate the cards and place a magnet on the back as a visual that could be hung in the student’s home as a reminder of the lesson.</a:t>
            </a:r>
          </a:p>
          <a:p>
            <a:pPr eaLnBrk="1" hangingPunct="1"/>
            <a:endParaRPr lang="en-US" altLang="en-US" sz="1400">
              <a:latin typeface="Century Gothic" panose="020B0502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CDC93DE-A816-4363-9706-C809F983D3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6F5111B5-B2DB-493B-82E4-D3C1D46012CE}" type="slidenum">
              <a:rPr lang="en-US" altLang="en-US">
                <a:latin typeface="Arial" panose="020B0604020202020204" pitchFamily="34" charset="0"/>
              </a:rPr>
              <a:pPr/>
              <a:t>3</a:t>
            </a:fld>
            <a:endParaRPr lang="en-US" altLang="en-US">
              <a:latin typeface="Arial" panose="020B0604020202020204" pitchFamily="34" charset="0"/>
            </a:endParaRPr>
          </a:p>
        </p:txBody>
      </p:sp>
      <p:sp>
        <p:nvSpPr>
          <p:cNvPr id="10243" name="Rectangle 2">
            <a:extLst>
              <a:ext uri="{FF2B5EF4-FFF2-40B4-BE49-F238E27FC236}">
                <a16:creationId xmlns:a16="http://schemas.microsoft.com/office/drawing/2014/main" id="{4DAC8F1F-C231-4F1B-BF5E-366EBD14FE5F}"/>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F375344E-7A7A-484A-92DB-C07B5CF9AB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Century Gothic" panose="020B0502020202020204" pitchFamily="34" charset="0"/>
              </a:rPr>
              <a:t>Go over the information on this slide as an overview, then break it down with the following slides.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545C0B61-0105-4C16-ABC7-604626E6F4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92EA9BFB-E8AB-42DB-864E-255351B5A6A3}" type="slidenum">
              <a:rPr lang="en-US" altLang="en-US">
                <a:latin typeface="Arial" panose="020B0604020202020204" pitchFamily="34" charset="0"/>
              </a:rPr>
              <a:pPr/>
              <a:t>4</a:t>
            </a:fld>
            <a:endParaRPr lang="en-US" altLang="en-US">
              <a:latin typeface="Arial" panose="020B0604020202020204" pitchFamily="34" charset="0"/>
            </a:endParaRPr>
          </a:p>
        </p:txBody>
      </p:sp>
      <p:sp>
        <p:nvSpPr>
          <p:cNvPr id="12291" name="Rectangle 2">
            <a:extLst>
              <a:ext uri="{FF2B5EF4-FFF2-40B4-BE49-F238E27FC236}">
                <a16:creationId xmlns:a16="http://schemas.microsoft.com/office/drawing/2014/main" id="{8DAD6563-12E8-4268-8798-1D97B4C33B90}"/>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7AE9802A-03B8-4024-9A36-6DD587E3DC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Century Gothic" panose="020B0502020202020204" pitchFamily="34" charset="0"/>
              </a:rPr>
              <a:t>Discuss the information on the slide and lead a discussion based on the question, “What are some ways to tell if you are too close?”  There is a place on Activity Sheet 1 to fill in this information if desired.  Point out examples when someone is too close in the pictures on the following slides.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45AD52A2-220E-4461-9725-3851E4B36D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1545F941-FA2B-4FF7-9D31-CD6B61E1F9DA}" type="slidenum">
              <a:rPr lang="en-US" altLang="en-US">
                <a:latin typeface="Arial" panose="020B0604020202020204" pitchFamily="34" charset="0"/>
              </a:rPr>
              <a:pPr/>
              <a:t>5</a:t>
            </a:fld>
            <a:endParaRPr lang="en-US" altLang="en-US">
              <a:latin typeface="Arial" panose="020B0604020202020204" pitchFamily="34" charset="0"/>
            </a:endParaRPr>
          </a:p>
        </p:txBody>
      </p:sp>
      <p:sp>
        <p:nvSpPr>
          <p:cNvPr id="14339" name="Rectangle 2">
            <a:extLst>
              <a:ext uri="{FF2B5EF4-FFF2-40B4-BE49-F238E27FC236}">
                <a16:creationId xmlns:a16="http://schemas.microsoft.com/office/drawing/2014/main" id="{766BB116-68BC-4ADF-A17B-B99DADE923AA}"/>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62EADC1-6CF4-4A95-BCE8-84C4293CAF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Century Gothic" panose="020B0502020202020204" pitchFamily="34" charset="0"/>
              </a:rPr>
              <a:t>Use these pictures to discuss appropriate distance when having a conversation.</a:t>
            </a:r>
          </a:p>
          <a:p>
            <a:pPr eaLnBrk="1" hangingPunct="1"/>
            <a:r>
              <a:rPr lang="en-US" altLang="en-US" sz="1400">
                <a:latin typeface="Century Gothic" panose="020B0502020202020204" pitchFamily="34" charset="0"/>
              </a:rPr>
              <a:t>Compare the different distances.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6488EEC8-96E4-44C2-8848-1773D2A1CF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0CFF7E65-68F4-4278-8F5F-C1B01D0F9452}" type="slidenum">
              <a:rPr lang="en-US" altLang="en-US">
                <a:latin typeface="Arial" panose="020B0604020202020204" pitchFamily="34" charset="0"/>
              </a:rPr>
              <a:pPr/>
              <a:t>6</a:t>
            </a:fld>
            <a:endParaRPr lang="en-US" altLang="en-US">
              <a:latin typeface="Arial" panose="020B0604020202020204" pitchFamily="34" charset="0"/>
            </a:endParaRPr>
          </a:p>
        </p:txBody>
      </p:sp>
      <p:sp>
        <p:nvSpPr>
          <p:cNvPr id="16387" name="Rectangle 2">
            <a:extLst>
              <a:ext uri="{FF2B5EF4-FFF2-40B4-BE49-F238E27FC236}">
                <a16:creationId xmlns:a16="http://schemas.microsoft.com/office/drawing/2014/main" id="{F9656628-AB57-4134-84F4-FAEE79FB825A}"/>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3E91CD93-3281-40B4-9926-9457C8A2C6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Century Gothic" panose="020B0502020202020204" pitchFamily="34" charset="0"/>
              </a:rPr>
              <a:t>Use these pictures to discuss appropriate distance when having a conversation.</a:t>
            </a:r>
          </a:p>
          <a:p>
            <a:pPr eaLnBrk="1" hangingPunct="1"/>
            <a:r>
              <a:rPr lang="en-US" altLang="en-US" sz="1400">
                <a:latin typeface="Century Gothic" panose="020B0502020202020204" pitchFamily="34" charset="0"/>
              </a:rPr>
              <a:t>Compare the different distances.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63F3B43-9120-40BD-AC42-9155852846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ECB0BD19-1F44-47DA-92DA-B0E24F5742E5}" type="slidenum">
              <a:rPr lang="en-US" altLang="en-US">
                <a:latin typeface="Arial" panose="020B0604020202020204" pitchFamily="34" charset="0"/>
              </a:rPr>
              <a:pPr/>
              <a:t>7</a:t>
            </a:fld>
            <a:endParaRPr lang="en-US" altLang="en-US">
              <a:latin typeface="Arial" panose="020B0604020202020204" pitchFamily="34" charset="0"/>
            </a:endParaRPr>
          </a:p>
        </p:txBody>
      </p:sp>
      <p:sp>
        <p:nvSpPr>
          <p:cNvPr id="18435" name="Rectangle 2">
            <a:extLst>
              <a:ext uri="{FF2B5EF4-FFF2-40B4-BE49-F238E27FC236}">
                <a16:creationId xmlns:a16="http://schemas.microsoft.com/office/drawing/2014/main" id="{1464A3B5-C547-43E2-B87E-724DBB77E387}"/>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C9E7DFB9-A4B6-474F-8E2A-0F99E83C2F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400">
                <a:latin typeface="Century Gothic" panose="020B0502020202020204" pitchFamily="34" charset="0"/>
              </a:rPr>
              <a:t>Ask students for additional ways to respond to show that you are listening and to encourage your conversation partner to continue. </a:t>
            </a:r>
          </a:p>
          <a:p>
            <a:pPr eaLnBrk="1" hangingPunct="1">
              <a:lnSpc>
                <a:spcPct val="90000"/>
              </a:lnSpc>
            </a:pPr>
            <a:endParaRPr lang="en-US" altLang="en-US" sz="1400">
              <a:latin typeface="Century Gothic" panose="020B0502020202020204" pitchFamily="34" charset="0"/>
            </a:endParaRPr>
          </a:p>
          <a:p>
            <a:pPr eaLnBrk="1" hangingPunct="1">
              <a:lnSpc>
                <a:spcPct val="90000"/>
              </a:lnSpc>
            </a:pPr>
            <a:r>
              <a:rPr lang="en-US" altLang="en-US" sz="1400">
                <a:latin typeface="Century Gothic" panose="020B0502020202020204" pitchFamily="34" charset="0"/>
              </a:rPr>
              <a:t>Other examples:</a:t>
            </a:r>
          </a:p>
          <a:p>
            <a:pPr eaLnBrk="1" hangingPunct="1">
              <a:lnSpc>
                <a:spcPct val="90000"/>
              </a:lnSpc>
            </a:pPr>
            <a:r>
              <a:rPr lang="en-US" altLang="en-US" sz="1400">
                <a:latin typeface="Century Gothic" panose="020B0502020202020204" pitchFamily="34" charset="0"/>
              </a:rPr>
              <a:t>“Oh”</a:t>
            </a:r>
          </a:p>
          <a:p>
            <a:pPr eaLnBrk="1" hangingPunct="1">
              <a:lnSpc>
                <a:spcPct val="90000"/>
              </a:lnSpc>
            </a:pPr>
            <a:r>
              <a:rPr lang="en-US" altLang="en-US" sz="1400">
                <a:latin typeface="Century Gothic" panose="020B0502020202020204" pitchFamily="34" charset="0"/>
              </a:rPr>
              <a:t>“you’re kidding”</a:t>
            </a:r>
          </a:p>
          <a:p>
            <a:pPr eaLnBrk="1" hangingPunct="1">
              <a:lnSpc>
                <a:spcPct val="90000"/>
              </a:lnSpc>
            </a:pPr>
            <a:r>
              <a:rPr lang="en-US" altLang="en-US" sz="1400">
                <a:latin typeface="Century Gothic" panose="020B0502020202020204" pitchFamily="34" charset="0"/>
              </a:rPr>
              <a:t>“I can’t believe it”</a:t>
            </a:r>
          </a:p>
          <a:p>
            <a:pPr eaLnBrk="1" hangingPunct="1">
              <a:lnSpc>
                <a:spcPct val="90000"/>
              </a:lnSpc>
            </a:pPr>
            <a:r>
              <a:rPr lang="en-US" altLang="en-US" sz="1400">
                <a:latin typeface="Century Gothic" panose="020B0502020202020204" pitchFamily="34" charset="0"/>
              </a:rPr>
              <a:t>“Bummer”</a:t>
            </a:r>
          </a:p>
          <a:p>
            <a:pPr eaLnBrk="1" hangingPunct="1">
              <a:lnSpc>
                <a:spcPct val="90000"/>
              </a:lnSpc>
            </a:pPr>
            <a:r>
              <a:rPr lang="en-US" altLang="en-US" sz="1400">
                <a:latin typeface="Century Gothic" panose="020B0502020202020204" pitchFamily="34" charset="0"/>
              </a:rPr>
              <a:t>“too bad”</a:t>
            </a:r>
          </a:p>
          <a:p>
            <a:pPr eaLnBrk="1" hangingPunct="1">
              <a:lnSpc>
                <a:spcPct val="90000"/>
              </a:lnSpc>
            </a:pPr>
            <a:endParaRPr lang="en-US" altLang="en-US" sz="1400">
              <a:latin typeface="Century Gothic" panose="020B0502020202020204" pitchFamily="34" charset="0"/>
            </a:endParaRPr>
          </a:p>
          <a:p>
            <a:pPr eaLnBrk="1" hangingPunct="1">
              <a:lnSpc>
                <a:spcPct val="90000"/>
              </a:lnSpc>
            </a:pPr>
            <a:r>
              <a:rPr lang="en-US" altLang="en-US" sz="1400">
                <a:latin typeface="Century Gothic" panose="020B0502020202020204" pitchFamily="34" charset="0"/>
              </a:rPr>
              <a:t>Use conversation starter cards from Activity Sheet 2 to role play showing you are interested and giving feedback:</a:t>
            </a:r>
          </a:p>
          <a:p>
            <a:pPr eaLnBrk="1" hangingPunct="1">
              <a:lnSpc>
                <a:spcPct val="90000"/>
              </a:lnSpc>
            </a:pPr>
            <a:r>
              <a:rPr lang="en-US" altLang="en-US" sz="1400">
                <a:latin typeface="Century Gothic" panose="020B0502020202020204" pitchFamily="34" charset="0"/>
              </a:rPr>
              <a:t>Partner 1 chooses card and begins the conversation – Partner 2 simply gives feedback to encourage Partner 1 to continue and to show he/she is interested.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E4A842B2-BEA8-43B9-A6DB-B562D57555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58A90C5B-78F2-4E8F-8A98-4A0D160827CB}" type="slidenum">
              <a:rPr lang="en-US" altLang="en-US">
                <a:latin typeface="Arial" panose="020B0604020202020204" pitchFamily="34" charset="0"/>
              </a:rPr>
              <a:pPr/>
              <a:t>8</a:t>
            </a:fld>
            <a:endParaRPr lang="en-US" altLang="en-US">
              <a:latin typeface="Arial" panose="020B0604020202020204" pitchFamily="34" charset="0"/>
            </a:endParaRPr>
          </a:p>
        </p:txBody>
      </p:sp>
      <p:sp>
        <p:nvSpPr>
          <p:cNvPr id="20483" name="Rectangle 2">
            <a:extLst>
              <a:ext uri="{FF2B5EF4-FFF2-40B4-BE49-F238E27FC236}">
                <a16:creationId xmlns:a16="http://schemas.microsoft.com/office/drawing/2014/main" id="{1C54BC3E-CF04-4D43-958D-DE699E3929DE}"/>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530891A9-BD36-4405-AE6F-57E6397062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Century Gothic" panose="020B0502020202020204" pitchFamily="34" charset="0"/>
              </a:rPr>
              <a:t>Discuss how kids use this type of language when they are talking to someone on the computer.  The purpose is to let the other person know you are listening and encouraging them to continue to talk.  When you are talking face to face, you use short comments, head nods and changes in facial expression.</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See if students can identify the meanings – they can fill in these meanings on Activity Sheet 1.</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NP – No problem</a:t>
            </a:r>
          </a:p>
          <a:p>
            <a:pPr eaLnBrk="1" hangingPunct="1"/>
            <a:r>
              <a:rPr lang="en-US" altLang="en-US" sz="1400">
                <a:latin typeface="Century Gothic" panose="020B0502020202020204" pitchFamily="34" charset="0"/>
              </a:rPr>
              <a:t>OMG – oh my gosh</a:t>
            </a:r>
          </a:p>
          <a:p>
            <a:pPr eaLnBrk="1" hangingPunct="1"/>
            <a:r>
              <a:rPr lang="en-US" altLang="en-US" sz="1400">
                <a:latin typeface="Century Gothic" panose="020B0502020202020204" pitchFamily="34" charset="0"/>
              </a:rPr>
              <a:t>ROTFL – rolling on the floor laughing</a:t>
            </a:r>
          </a:p>
          <a:p>
            <a:pPr eaLnBrk="1" hangingPunct="1"/>
            <a:r>
              <a:rPr lang="en-US" altLang="en-US" sz="1400">
                <a:latin typeface="Century Gothic" panose="020B0502020202020204" pitchFamily="34" charset="0"/>
              </a:rPr>
              <a:t>LOL – laugh out loud</a:t>
            </a:r>
          </a:p>
          <a:p>
            <a:pPr eaLnBrk="1" hangingPunct="1"/>
            <a:r>
              <a:rPr lang="en-US" altLang="en-US" sz="1400">
                <a:latin typeface="Century Gothic" panose="020B0502020202020204" pitchFamily="34" charset="0"/>
              </a:rPr>
              <a:t>JK – just kidding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F4C78C41-622F-4B25-985A-B7CBC36319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724197ED-4A63-4DE9-A7DE-DB1B0C189424}" type="slidenum">
              <a:rPr lang="en-US" altLang="en-US">
                <a:latin typeface="Arial" panose="020B0604020202020204" pitchFamily="34" charset="0"/>
              </a:rPr>
              <a:pPr/>
              <a:t>9</a:t>
            </a:fld>
            <a:endParaRPr lang="en-US" altLang="en-US">
              <a:latin typeface="Arial" panose="020B0604020202020204" pitchFamily="34" charset="0"/>
            </a:endParaRPr>
          </a:p>
        </p:txBody>
      </p:sp>
      <p:sp>
        <p:nvSpPr>
          <p:cNvPr id="22531" name="Rectangle 2">
            <a:extLst>
              <a:ext uri="{FF2B5EF4-FFF2-40B4-BE49-F238E27FC236}">
                <a16:creationId xmlns:a16="http://schemas.microsoft.com/office/drawing/2014/main" id="{6103D9A1-3C65-4B14-AE66-AAE63BFD19AD}"/>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A9D4E41A-60E5-4023-9082-3B310DDF3C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Century Gothic" panose="020B0502020202020204" pitchFamily="34" charset="0"/>
              </a:rPr>
              <a:t>Discuss how it may sometimes be difficult for some people to make direct eye contact when listening to a conversation.  Discuss alternatives such as:</a:t>
            </a:r>
          </a:p>
          <a:p>
            <a:pPr eaLnBrk="1" hangingPunct="1">
              <a:buFontTx/>
              <a:buChar char="•"/>
            </a:pPr>
            <a:r>
              <a:rPr lang="en-US" altLang="en-US" sz="1400">
                <a:latin typeface="Century Gothic" panose="020B0502020202020204" pitchFamily="34" charset="0"/>
              </a:rPr>
              <a:t>Look at their forehead instead of their eyes,</a:t>
            </a:r>
          </a:p>
          <a:p>
            <a:pPr eaLnBrk="1" hangingPunct="1">
              <a:buFontTx/>
              <a:buChar char="•"/>
            </a:pPr>
            <a:r>
              <a:rPr lang="en-US" altLang="en-US" sz="1400">
                <a:latin typeface="Century Gothic" panose="020B0502020202020204" pitchFamily="34" charset="0"/>
              </a:rPr>
              <a:t>Look briefly at their eyes, but always orient your body toward the person you are talking to</a:t>
            </a:r>
          </a:p>
          <a:p>
            <a:pPr eaLnBrk="1" hangingPunct="1">
              <a:buFontTx/>
              <a:buChar char="•"/>
            </a:pPr>
            <a:r>
              <a:rPr lang="en-US" altLang="en-US" sz="1400">
                <a:latin typeface="Century Gothic" panose="020B0502020202020204" pitchFamily="34" charset="0"/>
              </a:rPr>
              <a:t>Look at their eyes at the beginning of your conversational turn and at the beginning of their turn.</a:t>
            </a:r>
          </a:p>
          <a:p>
            <a:pPr eaLnBrk="1" hangingPunct="1">
              <a:buFontTx/>
              <a:buChar char="•"/>
            </a:pPr>
            <a:endParaRPr lang="en-US" altLang="en-US" sz="1400">
              <a:latin typeface="Century Gothic" panose="020B0502020202020204" pitchFamily="34" charset="0"/>
            </a:endParaRPr>
          </a:p>
          <a:p>
            <a:pPr eaLnBrk="1" hangingPunct="1">
              <a:buFontTx/>
              <a:buChar char="•"/>
            </a:pPr>
            <a:r>
              <a:rPr lang="en-US" altLang="en-US" sz="1400">
                <a:latin typeface="Century Gothic" panose="020B0502020202020204" pitchFamily="34" charset="0"/>
              </a:rPr>
              <a:t>Ask students for other examples.</a:t>
            </a:r>
          </a:p>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3657600" y="2514600"/>
            <a:ext cx="5410200" cy="1371600"/>
          </a:xfrm>
        </p:spPr>
        <p:txBody>
          <a:bodyPr/>
          <a:lstStyle>
            <a:lvl1pPr algn="r">
              <a:defRPr sz="4400"/>
            </a:lvl1pPr>
          </a:lstStyle>
          <a:p>
            <a:r>
              <a:rPr lang="en-US"/>
              <a:t>Click to edit Master title style</a:t>
            </a:r>
          </a:p>
        </p:txBody>
      </p:sp>
      <p:sp>
        <p:nvSpPr>
          <p:cNvPr id="55299" name="Rectangle 3"/>
          <p:cNvSpPr>
            <a:spLocks noGrp="1" noChangeArrowheads="1"/>
          </p:cNvSpPr>
          <p:nvPr>
            <p:ph type="subTitle" idx="1"/>
          </p:nvPr>
        </p:nvSpPr>
        <p:spPr>
          <a:xfrm>
            <a:off x="2895600" y="4267200"/>
            <a:ext cx="6172200" cy="533400"/>
          </a:xfrm>
        </p:spPr>
        <p:txBody>
          <a:bodyPr/>
          <a:lstStyle>
            <a:lvl1pPr marL="0" indent="0" algn="r">
              <a:buFontTx/>
              <a:buNone/>
              <a:defRPr sz="2800"/>
            </a:lvl1pPr>
          </a:lstStyle>
          <a:p>
            <a:r>
              <a:rPr lang="en-US"/>
              <a:t>Click to edit Master subtitle style</a:t>
            </a:r>
          </a:p>
        </p:txBody>
      </p:sp>
      <p:sp>
        <p:nvSpPr>
          <p:cNvPr id="4" name="Rectangle 4">
            <a:extLst>
              <a:ext uri="{FF2B5EF4-FFF2-40B4-BE49-F238E27FC236}">
                <a16:creationId xmlns:a16="http://schemas.microsoft.com/office/drawing/2014/main" id="{ACA4C72A-2974-4079-A9CE-7E1CFA658B2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99B1379-861D-4F4E-B4F6-BC3FEEECE770}"/>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8846102-294A-4B98-B41A-BF0829F4862F}"/>
              </a:ext>
            </a:extLst>
          </p:cNvPr>
          <p:cNvSpPr>
            <a:spLocks noGrp="1" noChangeArrowheads="1"/>
          </p:cNvSpPr>
          <p:nvPr>
            <p:ph type="sldNum" sz="quarter" idx="12"/>
          </p:nvPr>
        </p:nvSpPr>
        <p:spPr/>
        <p:txBody>
          <a:bodyPr/>
          <a:lstStyle>
            <a:lvl1pPr>
              <a:defRPr smtClean="0"/>
            </a:lvl1pPr>
          </a:lstStyle>
          <a:p>
            <a:pPr>
              <a:defRPr/>
            </a:pPr>
            <a:fld id="{2AC74F20-FB6D-4244-9235-7F6178A6B102}" type="slidenum">
              <a:rPr lang="en-US" altLang="en-US"/>
              <a:pPr>
                <a:defRPr/>
              </a:pPr>
              <a:t>‹#›</a:t>
            </a:fld>
            <a:endParaRPr lang="en-US" altLang="en-US"/>
          </a:p>
        </p:txBody>
      </p:sp>
    </p:spTree>
    <p:extLst>
      <p:ext uri="{BB962C8B-B14F-4D97-AF65-F5344CB8AC3E}">
        <p14:creationId xmlns:p14="http://schemas.microsoft.com/office/powerpoint/2010/main" val="980780102"/>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2C163E7-512B-4F03-B75D-4F36CF2E18D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067F0F-36F0-4018-9FBD-D69CD29C19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53E93B-AC0A-42EA-AF2E-1E33298D2FB4}"/>
              </a:ext>
            </a:extLst>
          </p:cNvPr>
          <p:cNvSpPr>
            <a:spLocks noGrp="1" noChangeArrowheads="1"/>
          </p:cNvSpPr>
          <p:nvPr>
            <p:ph type="sldNum" sz="quarter" idx="12"/>
          </p:nvPr>
        </p:nvSpPr>
        <p:spPr>
          <a:ln/>
        </p:spPr>
        <p:txBody>
          <a:bodyPr/>
          <a:lstStyle>
            <a:lvl1pPr>
              <a:defRPr/>
            </a:lvl1pPr>
          </a:lstStyle>
          <a:p>
            <a:pPr>
              <a:defRPr/>
            </a:pPr>
            <a:fld id="{1F8BC4D9-84B9-4772-8841-3FB51F4E8662}" type="slidenum">
              <a:rPr lang="en-US" altLang="en-US"/>
              <a:pPr>
                <a:defRPr/>
              </a:pPr>
              <a:t>‹#›</a:t>
            </a:fld>
            <a:endParaRPr lang="en-US" altLang="en-US"/>
          </a:p>
        </p:txBody>
      </p:sp>
    </p:spTree>
    <p:extLst>
      <p:ext uri="{BB962C8B-B14F-4D97-AF65-F5344CB8AC3E}">
        <p14:creationId xmlns:p14="http://schemas.microsoft.com/office/powerpoint/2010/main" val="1348784137"/>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9950" y="0"/>
            <a:ext cx="192405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0"/>
            <a:ext cx="561975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CDE7DE8-4859-4259-BA53-249CBDBD14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4A2CA13-90CA-48AE-A9DE-30B185A353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BD63C02-E468-42BB-9A01-ACA4AA37D231}"/>
              </a:ext>
            </a:extLst>
          </p:cNvPr>
          <p:cNvSpPr>
            <a:spLocks noGrp="1" noChangeArrowheads="1"/>
          </p:cNvSpPr>
          <p:nvPr>
            <p:ph type="sldNum" sz="quarter" idx="12"/>
          </p:nvPr>
        </p:nvSpPr>
        <p:spPr>
          <a:ln/>
        </p:spPr>
        <p:txBody>
          <a:bodyPr/>
          <a:lstStyle>
            <a:lvl1pPr>
              <a:defRPr/>
            </a:lvl1pPr>
          </a:lstStyle>
          <a:p>
            <a:pPr>
              <a:defRPr/>
            </a:pPr>
            <a:fld id="{FFF34D6B-38A9-47DE-BC09-3E40934D7BC8}" type="slidenum">
              <a:rPr lang="en-US" altLang="en-US"/>
              <a:pPr>
                <a:defRPr/>
              </a:pPr>
              <a:t>‹#›</a:t>
            </a:fld>
            <a:endParaRPr lang="en-US" altLang="en-US"/>
          </a:p>
        </p:txBody>
      </p:sp>
    </p:spTree>
    <p:extLst>
      <p:ext uri="{BB962C8B-B14F-4D97-AF65-F5344CB8AC3E}">
        <p14:creationId xmlns:p14="http://schemas.microsoft.com/office/powerpoint/2010/main" val="417529474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B682C8E-472F-4A58-A464-91E40F781F9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A17FA65-F66F-4F57-BCF6-CB9E86BD05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6DC43A3-A532-480B-B1C8-626A24C98313}"/>
              </a:ext>
            </a:extLst>
          </p:cNvPr>
          <p:cNvSpPr>
            <a:spLocks noGrp="1" noChangeArrowheads="1"/>
          </p:cNvSpPr>
          <p:nvPr>
            <p:ph type="sldNum" sz="quarter" idx="12"/>
          </p:nvPr>
        </p:nvSpPr>
        <p:spPr>
          <a:ln/>
        </p:spPr>
        <p:txBody>
          <a:bodyPr/>
          <a:lstStyle>
            <a:lvl1pPr>
              <a:defRPr/>
            </a:lvl1pPr>
          </a:lstStyle>
          <a:p>
            <a:pPr>
              <a:defRPr/>
            </a:pPr>
            <a:fld id="{1524278F-DBF5-430F-B22B-B06EAD60036C}" type="slidenum">
              <a:rPr lang="en-US" altLang="en-US"/>
              <a:pPr>
                <a:defRPr/>
              </a:pPr>
              <a:t>‹#›</a:t>
            </a:fld>
            <a:endParaRPr lang="en-US" altLang="en-US"/>
          </a:p>
        </p:txBody>
      </p:sp>
    </p:spTree>
    <p:extLst>
      <p:ext uri="{BB962C8B-B14F-4D97-AF65-F5344CB8AC3E}">
        <p14:creationId xmlns:p14="http://schemas.microsoft.com/office/powerpoint/2010/main" val="3734671463"/>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9A30257-1EF9-4FF1-B089-B95A906C7F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EDC8061-FAA8-4A91-9AD3-22D7447100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EB99658-A65F-40BF-9727-CB424A1F213E}"/>
              </a:ext>
            </a:extLst>
          </p:cNvPr>
          <p:cNvSpPr>
            <a:spLocks noGrp="1" noChangeArrowheads="1"/>
          </p:cNvSpPr>
          <p:nvPr>
            <p:ph type="sldNum" sz="quarter" idx="12"/>
          </p:nvPr>
        </p:nvSpPr>
        <p:spPr>
          <a:ln/>
        </p:spPr>
        <p:txBody>
          <a:bodyPr/>
          <a:lstStyle>
            <a:lvl1pPr>
              <a:defRPr/>
            </a:lvl1pPr>
          </a:lstStyle>
          <a:p>
            <a:pPr>
              <a:defRPr/>
            </a:pPr>
            <a:fld id="{2015C721-F490-454C-AD55-4CA89ED67997}" type="slidenum">
              <a:rPr lang="en-US" altLang="en-US"/>
              <a:pPr>
                <a:defRPr/>
              </a:pPr>
              <a:t>‹#›</a:t>
            </a:fld>
            <a:endParaRPr lang="en-US" altLang="en-US"/>
          </a:p>
        </p:txBody>
      </p:sp>
    </p:spTree>
    <p:extLst>
      <p:ext uri="{BB962C8B-B14F-4D97-AF65-F5344CB8AC3E}">
        <p14:creationId xmlns:p14="http://schemas.microsoft.com/office/powerpoint/2010/main" val="3213711043"/>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838200"/>
            <a:ext cx="37719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72100" y="838200"/>
            <a:ext cx="37719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7D1185A-C851-46B6-A612-B7D4487921D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ADDAB6E-0BFE-4420-8A9D-47790B27F2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ADF2F77-613B-4C93-917E-CE5895948CF9}"/>
              </a:ext>
            </a:extLst>
          </p:cNvPr>
          <p:cNvSpPr>
            <a:spLocks noGrp="1" noChangeArrowheads="1"/>
          </p:cNvSpPr>
          <p:nvPr>
            <p:ph type="sldNum" sz="quarter" idx="12"/>
          </p:nvPr>
        </p:nvSpPr>
        <p:spPr>
          <a:ln/>
        </p:spPr>
        <p:txBody>
          <a:bodyPr/>
          <a:lstStyle>
            <a:lvl1pPr>
              <a:defRPr/>
            </a:lvl1pPr>
          </a:lstStyle>
          <a:p>
            <a:pPr>
              <a:defRPr/>
            </a:pPr>
            <a:fld id="{1D262D14-477D-4ABB-8622-F5236D6053D6}" type="slidenum">
              <a:rPr lang="en-US" altLang="en-US"/>
              <a:pPr>
                <a:defRPr/>
              </a:pPr>
              <a:t>‹#›</a:t>
            </a:fld>
            <a:endParaRPr lang="en-US" altLang="en-US"/>
          </a:p>
        </p:txBody>
      </p:sp>
    </p:spTree>
    <p:extLst>
      <p:ext uri="{BB962C8B-B14F-4D97-AF65-F5344CB8AC3E}">
        <p14:creationId xmlns:p14="http://schemas.microsoft.com/office/powerpoint/2010/main" val="880355427"/>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FB29C04-3C47-408D-85DF-1B10AF4225B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B911F33-106E-4479-9A07-D656342CEE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F73343C-0149-4565-BB7E-8B2F2F4B18FB}"/>
              </a:ext>
            </a:extLst>
          </p:cNvPr>
          <p:cNvSpPr>
            <a:spLocks noGrp="1" noChangeArrowheads="1"/>
          </p:cNvSpPr>
          <p:nvPr>
            <p:ph type="sldNum" sz="quarter" idx="12"/>
          </p:nvPr>
        </p:nvSpPr>
        <p:spPr>
          <a:ln/>
        </p:spPr>
        <p:txBody>
          <a:bodyPr/>
          <a:lstStyle>
            <a:lvl1pPr>
              <a:defRPr/>
            </a:lvl1pPr>
          </a:lstStyle>
          <a:p>
            <a:pPr>
              <a:defRPr/>
            </a:pPr>
            <a:fld id="{3FC3DEF9-0409-45E4-8C02-EDE6042EC11F}" type="slidenum">
              <a:rPr lang="en-US" altLang="en-US"/>
              <a:pPr>
                <a:defRPr/>
              </a:pPr>
              <a:t>‹#›</a:t>
            </a:fld>
            <a:endParaRPr lang="en-US" altLang="en-US"/>
          </a:p>
        </p:txBody>
      </p:sp>
    </p:spTree>
    <p:extLst>
      <p:ext uri="{BB962C8B-B14F-4D97-AF65-F5344CB8AC3E}">
        <p14:creationId xmlns:p14="http://schemas.microsoft.com/office/powerpoint/2010/main" val="2490294151"/>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96C6A76-0E8B-4162-BC93-1AE5C26043F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58288CD-DF04-47E3-8AC5-F57167E033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5E38E3A-4BF9-42B8-BDA7-330229815190}"/>
              </a:ext>
            </a:extLst>
          </p:cNvPr>
          <p:cNvSpPr>
            <a:spLocks noGrp="1" noChangeArrowheads="1"/>
          </p:cNvSpPr>
          <p:nvPr>
            <p:ph type="sldNum" sz="quarter" idx="12"/>
          </p:nvPr>
        </p:nvSpPr>
        <p:spPr>
          <a:ln/>
        </p:spPr>
        <p:txBody>
          <a:bodyPr/>
          <a:lstStyle>
            <a:lvl1pPr>
              <a:defRPr/>
            </a:lvl1pPr>
          </a:lstStyle>
          <a:p>
            <a:pPr>
              <a:defRPr/>
            </a:pPr>
            <a:fld id="{BC0C7D12-AD14-45FE-A4FA-74111505272B}" type="slidenum">
              <a:rPr lang="en-US" altLang="en-US"/>
              <a:pPr>
                <a:defRPr/>
              </a:pPr>
              <a:t>‹#›</a:t>
            </a:fld>
            <a:endParaRPr lang="en-US" altLang="en-US"/>
          </a:p>
        </p:txBody>
      </p:sp>
    </p:spTree>
    <p:extLst>
      <p:ext uri="{BB962C8B-B14F-4D97-AF65-F5344CB8AC3E}">
        <p14:creationId xmlns:p14="http://schemas.microsoft.com/office/powerpoint/2010/main" val="737300140"/>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27836DB-10ED-44D7-9E50-BAA83318A8D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67D1EB6-59D1-4BFC-84A7-B64DF13600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B35BD5B-1CFB-4909-BE34-11E11637CFAC}"/>
              </a:ext>
            </a:extLst>
          </p:cNvPr>
          <p:cNvSpPr>
            <a:spLocks noGrp="1" noChangeArrowheads="1"/>
          </p:cNvSpPr>
          <p:nvPr>
            <p:ph type="sldNum" sz="quarter" idx="12"/>
          </p:nvPr>
        </p:nvSpPr>
        <p:spPr>
          <a:ln/>
        </p:spPr>
        <p:txBody>
          <a:bodyPr/>
          <a:lstStyle>
            <a:lvl1pPr>
              <a:defRPr/>
            </a:lvl1pPr>
          </a:lstStyle>
          <a:p>
            <a:pPr>
              <a:defRPr/>
            </a:pPr>
            <a:fld id="{9D1C67AF-6A47-473F-9B7E-BBDCDA22A83D}" type="slidenum">
              <a:rPr lang="en-US" altLang="en-US"/>
              <a:pPr>
                <a:defRPr/>
              </a:pPr>
              <a:t>‹#›</a:t>
            </a:fld>
            <a:endParaRPr lang="en-US" altLang="en-US"/>
          </a:p>
        </p:txBody>
      </p:sp>
    </p:spTree>
    <p:extLst>
      <p:ext uri="{BB962C8B-B14F-4D97-AF65-F5344CB8AC3E}">
        <p14:creationId xmlns:p14="http://schemas.microsoft.com/office/powerpoint/2010/main" val="1553763052"/>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D436062-8299-4F15-BB2B-3860CD09A4A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6A27D3E-BD1F-4426-AC4C-E99B52ACD1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DCF8FC7-0580-4881-953C-66FB2FED160D}"/>
              </a:ext>
            </a:extLst>
          </p:cNvPr>
          <p:cNvSpPr>
            <a:spLocks noGrp="1" noChangeArrowheads="1"/>
          </p:cNvSpPr>
          <p:nvPr>
            <p:ph type="sldNum" sz="quarter" idx="12"/>
          </p:nvPr>
        </p:nvSpPr>
        <p:spPr>
          <a:ln/>
        </p:spPr>
        <p:txBody>
          <a:bodyPr/>
          <a:lstStyle>
            <a:lvl1pPr>
              <a:defRPr/>
            </a:lvl1pPr>
          </a:lstStyle>
          <a:p>
            <a:pPr>
              <a:defRPr/>
            </a:pPr>
            <a:fld id="{D3D40075-65A3-4631-9C85-CC0A612318D9}" type="slidenum">
              <a:rPr lang="en-US" altLang="en-US"/>
              <a:pPr>
                <a:defRPr/>
              </a:pPr>
              <a:t>‹#›</a:t>
            </a:fld>
            <a:endParaRPr lang="en-US" altLang="en-US"/>
          </a:p>
        </p:txBody>
      </p:sp>
    </p:spTree>
    <p:extLst>
      <p:ext uri="{BB962C8B-B14F-4D97-AF65-F5344CB8AC3E}">
        <p14:creationId xmlns:p14="http://schemas.microsoft.com/office/powerpoint/2010/main" val="908822225"/>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0D0A538-F2C7-426A-9B91-63E9182C2AE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4C7A851-A6E3-4145-8C65-976ABC34E8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8C743E5-DE17-4A73-AEFE-8053B1FD69D7}"/>
              </a:ext>
            </a:extLst>
          </p:cNvPr>
          <p:cNvSpPr>
            <a:spLocks noGrp="1" noChangeArrowheads="1"/>
          </p:cNvSpPr>
          <p:nvPr>
            <p:ph type="sldNum" sz="quarter" idx="12"/>
          </p:nvPr>
        </p:nvSpPr>
        <p:spPr>
          <a:ln/>
        </p:spPr>
        <p:txBody>
          <a:bodyPr/>
          <a:lstStyle>
            <a:lvl1pPr>
              <a:defRPr/>
            </a:lvl1pPr>
          </a:lstStyle>
          <a:p>
            <a:pPr>
              <a:defRPr/>
            </a:pPr>
            <a:fld id="{0D1BE040-D2D7-4D86-831B-D086E2A047A6}" type="slidenum">
              <a:rPr lang="en-US" altLang="en-US"/>
              <a:pPr>
                <a:defRPr/>
              </a:pPr>
              <a:t>‹#›</a:t>
            </a:fld>
            <a:endParaRPr lang="en-US" altLang="en-US"/>
          </a:p>
        </p:txBody>
      </p:sp>
    </p:spTree>
    <p:extLst>
      <p:ext uri="{BB962C8B-B14F-4D97-AF65-F5344CB8AC3E}">
        <p14:creationId xmlns:p14="http://schemas.microsoft.com/office/powerpoint/2010/main" val="1142682547"/>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E03A237-D4FF-42BC-9460-6FE21C526735}"/>
              </a:ext>
            </a:extLst>
          </p:cNvPr>
          <p:cNvSpPr>
            <a:spLocks noGrp="1" noChangeArrowheads="1"/>
          </p:cNvSpPr>
          <p:nvPr>
            <p:ph type="title"/>
          </p:nvPr>
        </p:nvSpPr>
        <p:spPr bwMode="auto">
          <a:xfrm>
            <a:off x="1447800" y="0"/>
            <a:ext cx="7696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5BE6066-03B1-4E7B-9887-5DAA9CC2D8A6}"/>
              </a:ext>
            </a:extLst>
          </p:cNvPr>
          <p:cNvSpPr>
            <a:spLocks noGrp="1" noChangeArrowheads="1"/>
          </p:cNvSpPr>
          <p:nvPr>
            <p:ph type="body" idx="1"/>
          </p:nvPr>
        </p:nvSpPr>
        <p:spPr bwMode="auto">
          <a:xfrm>
            <a:off x="1447800" y="838200"/>
            <a:ext cx="7696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6" name="Rectangle 4">
            <a:extLst>
              <a:ext uri="{FF2B5EF4-FFF2-40B4-BE49-F238E27FC236}">
                <a16:creationId xmlns:a16="http://schemas.microsoft.com/office/drawing/2014/main" id="{CCFC81A0-900D-47E9-9415-8CC694DE6863}"/>
              </a:ext>
            </a:extLst>
          </p:cNvPr>
          <p:cNvSpPr>
            <a:spLocks noGrp="1" noChangeArrowheads="1"/>
          </p:cNvSpPr>
          <p:nvPr>
            <p:ph type="dt" sz="half" idx="2"/>
          </p:nvPr>
        </p:nvSpPr>
        <p:spPr bwMode="auto">
          <a:xfrm>
            <a:off x="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Impact" pitchFamily="34" charset="0"/>
              </a:defRPr>
            </a:lvl1pPr>
          </a:lstStyle>
          <a:p>
            <a:pPr>
              <a:defRPr/>
            </a:pPr>
            <a:endParaRPr lang="en-US"/>
          </a:p>
        </p:txBody>
      </p:sp>
      <p:sp>
        <p:nvSpPr>
          <p:cNvPr id="54277" name="Rectangle 5">
            <a:extLst>
              <a:ext uri="{FF2B5EF4-FFF2-40B4-BE49-F238E27FC236}">
                <a16:creationId xmlns:a16="http://schemas.microsoft.com/office/drawing/2014/main" id="{934A8015-37D8-4F73-B13E-4B157A24ED24}"/>
              </a:ext>
            </a:extLst>
          </p:cNvPr>
          <p:cNvSpPr>
            <a:spLocks noGrp="1" noChangeArrowheads="1"/>
          </p:cNvSpPr>
          <p:nvPr>
            <p:ph type="ftr" sz="quarter" idx="3"/>
          </p:nvPr>
        </p:nvSpPr>
        <p:spPr bwMode="auto">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Impact" pitchFamily="34" charset="0"/>
              </a:defRPr>
            </a:lvl1pPr>
          </a:lstStyle>
          <a:p>
            <a:pPr>
              <a:defRPr/>
            </a:pPr>
            <a:endParaRPr lang="en-US"/>
          </a:p>
        </p:txBody>
      </p:sp>
      <p:sp>
        <p:nvSpPr>
          <p:cNvPr id="54278" name="Rectangle 6">
            <a:extLst>
              <a:ext uri="{FF2B5EF4-FFF2-40B4-BE49-F238E27FC236}">
                <a16:creationId xmlns:a16="http://schemas.microsoft.com/office/drawing/2014/main" id="{9DA1E586-81F3-45EB-9A17-1E246D1FF7D5}"/>
              </a:ext>
            </a:extLst>
          </p:cNvPr>
          <p:cNvSpPr>
            <a:spLocks noGrp="1" noChangeArrowheads="1"/>
          </p:cNvSpPr>
          <p:nvPr>
            <p:ph type="sldNum" sz="quarter" idx="4"/>
          </p:nvPr>
        </p:nvSpPr>
        <p:spPr bwMode="auto">
          <a:xfrm>
            <a:off x="72390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atin typeface="Impact" panose="020B0806030902050204" pitchFamily="34" charset="0"/>
              </a:defRPr>
            </a:lvl1pPr>
          </a:lstStyle>
          <a:p>
            <a:pPr>
              <a:defRPr/>
            </a:pPr>
            <a:fld id="{AE3542A8-B967-4DB2-AC9A-26148B4AF22C}"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thruBlk="1"/>
  </p:transition>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 Id="rId9"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1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4.wmf"/></Relationships>
</file>

<file path=ppt/slides/_rels/slide1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8.wmf"/></Relationships>
</file>

<file path=ppt/slides/_rels/slide16.xml.rels><?xml version="1.0" encoding="UTF-8" standalone="yes"?>
<Relationships xmlns="http://schemas.openxmlformats.org/package/2006/relationships"><Relationship Id="rId8" Type="http://schemas.openxmlformats.org/officeDocument/2006/relationships/audio" Target="file:///\\data1\sys\USERS\Marcia%20Laus\1%20COO%20M%20Laus\T&amp;C\Training%20&amp;%20Con.%20-%20Susan's\voice%20ss%20curr\daveclass.wav" TargetMode="External"/><Relationship Id="rId13" Type="http://schemas.openxmlformats.org/officeDocument/2006/relationships/image" Target="../media/image4.png"/><Relationship Id="rId3" Type="http://schemas.microsoft.com/office/2007/relationships/media" Target="file:///\\data1\sys\USERS\Marcia%20Laus\1%20COO%20M%20Laus\T&amp;C\Training%20&amp;%20Con.%20-%20Susan's\voice%20ss%20curr\davesilly2.wav" TargetMode="External"/><Relationship Id="rId7" Type="http://schemas.microsoft.com/office/2007/relationships/media" Target="file:///\\data1\sys\USERS\Marcia%20Laus\1%20COO%20M%20Laus\T&amp;C\Training%20&amp;%20Con.%20-%20Susan's\voice%20ss%20curr\daveclass.wav" TargetMode="External"/><Relationship Id="rId12" Type="http://schemas.openxmlformats.org/officeDocument/2006/relationships/notesSlide" Target="../notesSlides/notesSlide16.xml"/><Relationship Id="rId2" Type="http://schemas.openxmlformats.org/officeDocument/2006/relationships/audio" Target="file:///\\data1\sys\USERS\Marcia%20Laus\1%20COO%20M%20Laus\T&amp;C\Training%20&amp;%20Con.%20-%20Susan's\voice%20ss%20curr\davesilly.wav" TargetMode="External"/><Relationship Id="rId1" Type="http://schemas.microsoft.com/office/2007/relationships/media" Target="file:///\\data1\sys\USERS\Marcia%20Laus\1%20COO%20M%20Laus\T&amp;C\Training%20&amp;%20Con.%20-%20Susan's\voice%20ss%20curr\davesilly.wav" TargetMode="External"/><Relationship Id="rId6" Type="http://schemas.openxmlformats.org/officeDocument/2006/relationships/audio" Target="file:///\\data1\sys\USERS\Marcia%20Laus\1%20COO%20M%20Laus\T&amp;C\Training%20&amp;%20Con.%20-%20Susan's\voice%20ss%20curr\davesilly3.wav" TargetMode="External"/><Relationship Id="rId11" Type="http://schemas.openxmlformats.org/officeDocument/2006/relationships/slideLayout" Target="../slideLayouts/slideLayout6.xml"/><Relationship Id="rId5" Type="http://schemas.microsoft.com/office/2007/relationships/media" Target="file:///\\data1\sys\USERS\Marcia%20Laus\1%20COO%20M%20Laus\T&amp;C\Training%20&amp;%20Con.%20-%20Susan's\voice%20ss%20curr\davesilly3.wav" TargetMode="External"/><Relationship Id="rId10" Type="http://schemas.openxmlformats.org/officeDocument/2006/relationships/audio" Target="file:///\\data1\sys\USERS\Marcia%20Laus\1%20COO%20M%20Laus\T&amp;C\Training%20&amp;%20Con.%20-%20Susan's\voice%20ss%20curr\daveclass2.wav" TargetMode="External"/><Relationship Id="rId4" Type="http://schemas.openxmlformats.org/officeDocument/2006/relationships/audio" Target="file:///\\data1\sys\USERS\Marcia%20Laus\1%20COO%20M%20Laus\T&amp;C\Training%20&amp;%20Con.%20-%20Susan's\voice%20ss%20curr\davesilly2.wav" TargetMode="External"/><Relationship Id="rId9" Type="http://schemas.microsoft.com/office/2007/relationships/media" Target="file:///\\data1\sys\USERS\Marcia%20Laus\1%20COO%20M%20Laus\T&amp;C\Training%20&amp;%20Con.%20-%20Susan's\voice%20ss%20curr\daveclass2.wav"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microsoft.com/office/2007/relationships/media" Target="file:///\\data1\sys\USERS\Marcia%20Laus\1%20COO%20M%20Laus\T&amp;C\Training%20&amp;%20Con.%20-%20Susan's\voice%20ss%20curr\davecrazy2.wav" TargetMode="External"/><Relationship Id="rId7" Type="http://schemas.openxmlformats.org/officeDocument/2006/relationships/image" Target="../media/image29.jpeg"/><Relationship Id="rId2" Type="http://schemas.openxmlformats.org/officeDocument/2006/relationships/audio" Target="file:///\\data1\sys\USERS\Marcia%20Laus\1%20COO%20M%20Laus\T&amp;C\Training%20&amp;%20Con.%20-%20Susan's\voice%20ss%20curr\davecrazy.wav" TargetMode="External"/><Relationship Id="rId1" Type="http://schemas.microsoft.com/office/2007/relationships/media" Target="file:///\\data1\sys\USERS\Marcia%20Laus\1%20COO%20M%20Laus\T&amp;C\Training%20&amp;%20Con.%20-%20Susan's\voice%20ss%20curr\davecrazy.wav" TargetMode="External"/><Relationship Id="rId6" Type="http://schemas.openxmlformats.org/officeDocument/2006/relationships/notesSlide" Target="../notesSlides/notesSlide17.xml"/><Relationship Id="rId5" Type="http://schemas.openxmlformats.org/officeDocument/2006/relationships/slideLayout" Target="../slideLayouts/slideLayout7.xml"/><Relationship Id="rId4" Type="http://schemas.openxmlformats.org/officeDocument/2006/relationships/audio" Target="file:///\\data1\sys\USERS\Marcia%20Laus\1%20COO%20M%20Laus\T&amp;C\Training%20&amp;%20Con.%20-%20Susan's\voice%20ss%20curr\davecrazy2.wav" TargetMode="External"/><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data1\sys\USERS\Marcia%20Laus\1%20COO%20M%20Laus\T&amp;C\Training%20&amp;%20Con.%20-%20Susan's\voice%20ss%20curr\davelame.wav" TargetMode="External"/><Relationship Id="rId1" Type="http://schemas.microsoft.com/office/2007/relationships/media" Target="file:///\\data1\sys\USERS\Marcia%20Laus\1%20COO%20M%20Laus\T&amp;C\Training%20&amp;%20Con.%20-%20Susan's\voice%20ss%20curr\davelame.wav" TargetMode="External"/><Relationship Id="rId5" Type="http://schemas.openxmlformats.org/officeDocument/2006/relationships/image" Target="../media/image4.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data1\sys\USERS\Marcia%20Laus\1%20COO%20M%20Laus\T&amp;C\Training%20&amp;%20Con.%20-%20Susan's\voice%20ss%20curr\davesweet.wav" TargetMode="External"/><Relationship Id="rId1" Type="http://schemas.microsoft.com/office/2007/relationships/media" Target="file:///\\data1\sys\USERS\Marcia%20Laus\1%20COO%20M%20Laus\T&amp;C\Training%20&amp;%20Con.%20-%20Susan's\voice%20ss%20curr\davesweet.wav" TargetMode="External"/><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file:///\\data1\sys\USERS\Marcia%20Laus\1%20COO%20M%20Laus\T&amp;C\Training%20&amp;%20Con.%20-%20Susan's\voice%20ss%20curr\daveluke.wav" TargetMode="External"/><Relationship Id="rId1" Type="http://schemas.microsoft.com/office/2007/relationships/media" Target="file:///\\data1\sys\USERS\Marcia%20Laus\1%20COO%20M%20Laus\T&amp;C\Training%20&amp;%20Con.%20-%20Susan's\voice%20ss%20curr\daveluke.wav" TargetMode="External"/><Relationship Id="rId6" Type="http://schemas.openxmlformats.org/officeDocument/2006/relationships/image" Target="../media/image4.png"/><Relationship Id="rId5" Type="http://schemas.openxmlformats.org/officeDocument/2006/relationships/image" Target="../media/image31.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6F0974B2-DEE7-4DFE-B1B7-807099B7F5D0}"/>
              </a:ext>
            </a:extLst>
          </p:cNvPr>
          <p:cNvSpPr>
            <a:spLocks noGrp="1" noChangeArrowheads="1"/>
          </p:cNvSpPr>
          <p:nvPr>
            <p:ph type="ctrTitle"/>
          </p:nvPr>
        </p:nvSpPr>
        <p:spPr>
          <a:xfrm>
            <a:off x="304800" y="304800"/>
            <a:ext cx="6477000" cy="2209800"/>
          </a:xfrm>
          <a:solidFill>
            <a:schemeClr val="tx1"/>
          </a:solidFill>
          <a:ln w="76200">
            <a:solidFill>
              <a:schemeClr val="tx2"/>
            </a:solidFill>
            <a:miter lim="800000"/>
            <a:headEnd/>
            <a:tailEnd/>
          </a:ln>
        </p:spPr>
        <p:txBody>
          <a:bodyPr/>
          <a:lstStyle/>
          <a:p>
            <a:pPr eaLnBrk="1" hangingPunct="1"/>
            <a:r>
              <a:rPr lang="en-US" altLang="en-US"/>
              <a:t>Conversation Skills:  Voice and Body Language</a:t>
            </a:r>
          </a:p>
        </p:txBody>
      </p:sp>
      <p:graphicFrame>
        <p:nvGraphicFramePr>
          <p:cNvPr id="5123" name="Object 6">
            <a:extLst>
              <a:ext uri="{FF2B5EF4-FFF2-40B4-BE49-F238E27FC236}">
                <a16:creationId xmlns:a16="http://schemas.microsoft.com/office/drawing/2014/main" id="{22F975C4-B732-401B-8459-4833D001CD19}"/>
              </a:ext>
            </a:extLst>
          </p:cNvPr>
          <p:cNvGraphicFramePr>
            <a:graphicFrameLocks noChangeAspect="1"/>
          </p:cNvGraphicFramePr>
          <p:nvPr/>
        </p:nvGraphicFramePr>
        <p:xfrm>
          <a:off x="6308725" y="3200400"/>
          <a:ext cx="2727325" cy="3657600"/>
        </p:xfrm>
        <a:graphic>
          <a:graphicData uri="http://schemas.openxmlformats.org/presentationml/2006/ole">
            <mc:AlternateContent xmlns:mc="http://schemas.openxmlformats.org/markup-compatibility/2006">
              <mc:Choice xmlns:v="urn:schemas-microsoft-com:vml" Requires="v">
                <p:oleObj spid="_x0000_s5129" name="Document" r:id="rId4" imgW="5258295" imgH="7053273" progId="Word.Document.8">
                  <p:embed/>
                </p:oleObj>
              </mc:Choice>
              <mc:Fallback>
                <p:oleObj name="Document" r:id="rId4" imgW="5258295" imgH="7053273" progId="Word.Documen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8725" y="3200400"/>
                        <a:ext cx="2727325" cy="36576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8560135A-C4C9-4D4E-AB94-4C302D36C265}"/>
              </a:ext>
            </a:extLst>
          </p:cNvPr>
          <p:cNvSpPr>
            <a:spLocks noGrp="1" noChangeArrowheads="1"/>
          </p:cNvSpPr>
          <p:nvPr>
            <p:ph type="body" idx="1"/>
          </p:nvPr>
        </p:nvSpPr>
        <p:spPr>
          <a:xfrm>
            <a:off x="2438400" y="2286000"/>
            <a:ext cx="6705600" cy="4191000"/>
          </a:xfrm>
        </p:spPr>
        <p:txBody>
          <a:bodyPr/>
          <a:lstStyle/>
          <a:p>
            <a:pPr eaLnBrk="1" hangingPunct="1"/>
            <a:r>
              <a:rPr lang="en-US" altLang="en-US"/>
              <a:t>Facial expression</a:t>
            </a:r>
          </a:p>
          <a:p>
            <a:pPr lvl="1" eaLnBrk="1" hangingPunct="1"/>
            <a:r>
              <a:rPr lang="en-US" altLang="en-US"/>
              <a:t>Interest</a:t>
            </a:r>
          </a:p>
          <a:p>
            <a:pPr lvl="1" eaLnBrk="1" hangingPunct="1"/>
            <a:r>
              <a:rPr lang="en-US" altLang="en-US"/>
              <a:t>Emotion</a:t>
            </a:r>
          </a:p>
          <a:p>
            <a:pPr lvl="1" eaLnBrk="1" hangingPunct="1"/>
            <a:r>
              <a:rPr lang="en-US" altLang="en-US"/>
              <a:t>Smile </a:t>
            </a:r>
          </a:p>
          <a:p>
            <a:pPr eaLnBrk="1" hangingPunct="1"/>
            <a:r>
              <a:rPr lang="en-US" altLang="en-US"/>
              <a:t>Body language</a:t>
            </a:r>
          </a:p>
          <a:p>
            <a:pPr lvl="1" eaLnBrk="1" hangingPunct="1"/>
            <a:r>
              <a:rPr lang="en-US" altLang="en-US"/>
              <a:t>Face your partner</a:t>
            </a:r>
          </a:p>
          <a:p>
            <a:pPr lvl="1" eaLnBrk="1" hangingPunct="1"/>
            <a:r>
              <a:rPr lang="en-US" altLang="en-US"/>
              <a:t>Open vs. Closed </a:t>
            </a:r>
          </a:p>
        </p:txBody>
      </p:sp>
      <p:sp>
        <p:nvSpPr>
          <p:cNvPr id="66564" name="WordArt 4">
            <a:extLst>
              <a:ext uri="{FF2B5EF4-FFF2-40B4-BE49-F238E27FC236}">
                <a16:creationId xmlns:a16="http://schemas.microsoft.com/office/drawing/2014/main" id="{76774112-3621-4CF7-B5A1-39B51C9C2C22}"/>
              </a:ext>
            </a:extLst>
          </p:cNvPr>
          <p:cNvSpPr>
            <a:spLocks noChangeArrowheads="1" noChangeShapeType="1" noTextEdit="1"/>
          </p:cNvSpPr>
          <p:nvPr/>
        </p:nvSpPr>
        <p:spPr bwMode="auto">
          <a:xfrm>
            <a:off x="228600" y="152400"/>
            <a:ext cx="5532438" cy="1973263"/>
          </a:xfrm>
          <a:prstGeom prst="rect">
            <a:avLst/>
          </a:prstGeom>
        </p:spPr>
        <p:txBody>
          <a:bodyPr wrap="none" fromWordArt="1">
            <a:prstTxWarp prst="textCascadeUp">
              <a:avLst>
                <a:gd name="adj" fmla="val 44444"/>
              </a:avLst>
            </a:prstTxWarp>
            <a:scene3d>
              <a:camera prst="legacyPerspectiveTopLeft">
                <a:rot lat="0" lon="20519990" rev="0"/>
              </a:camera>
              <a:lightRig rig="legacyHarsh3" dir="r"/>
            </a:scene3d>
            <a:sp3d extrusionH="430200" prstMaterial="legacyMatte">
              <a:extrusionClr>
                <a:srgbClr val="006600"/>
              </a:extrusionClr>
              <a:contourClr>
                <a:schemeClr val="tx1"/>
              </a:contourClr>
            </a:sp3d>
          </a:bodyPr>
          <a:lstStyle/>
          <a:p>
            <a:pPr algn="ctr"/>
            <a:r>
              <a:rPr lang="en-US" sz="7200" kern="10">
                <a:ln w="9525">
                  <a:round/>
                  <a:headEnd/>
                  <a:tailEnd/>
                </a:ln>
                <a:solidFill>
                  <a:schemeClr val="tx1">
                    <a:alpha val="59999"/>
                  </a:schemeClr>
                </a:solidFill>
                <a:latin typeface="Arial Black" panose="020B0A04020102020204" pitchFamily="34" charset="0"/>
              </a:rPr>
              <a:t>Expression</a:t>
            </a:r>
          </a:p>
        </p:txBody>
      </p:sp>
      <p:sp>
        <p:nvSpPr>
          <p:cNvPr id="66566" name="Text Box 6">
            <a:extLst>
              <a:ext uri="{FF2B5EF4-FFF2-40B4-BE49-F238E27FC236}">
                <a16:creationId xmlns:a16="http://schemas.microsoft.com/office/drawing/2014/main" id="{30B527DF-559E-4790-8150-C7A992D0F58F}"/>
              </a:ext>
            </a:extLst>
          </p:cNvPr>
          <p:cNvSpPr txBox="1">
            <a:spLocks noChangeArrowheads="1"/>
          </p:cNvSpPr>
          <p:nvPr/>
        </p:nvSpPr>
        <p:spPr bwMode="auto">
          <a:xfrm>
            <a:off x="5181600" y="457200"/>
            <a:ext cx="3962400" cy="1604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50000"/>
              </a:spcBef>
              <a:buFontTx/>
              <a:buNone/>
            </a:pPr>
            <a:endParaRPr lang="en-US" altLang="en-US" sz="1800" b="0"/>
          </a:p>
          <a:p>
            <a:pPr>
              <a:spcBef>
                <a:spcPct val="50000"/>
              </a:spcBef>
              <a:buFontTx/>
              <a:buNone/>
            </a:pPr>
            <a:endParaRPr lang="en-US" altLang="en-US" sz="1800" b="0"/>
          </a:p>
          <a:p>
            <a:pPr>
              <a:spcBef>
                <a:spcPct val="50000"/>
              </a:spcBef>
              <a:buFontTx/>
              <a:buNone/>
            </a:pPr>
            <a:endParaRPr lang="en-US" altLang="en-US" sz="1800" b="0"/>
          </a:p>
          <a:p>
            <a:pPr>
              <a:spcBef>
                <a:spcPct val="50000"/>
              </a:spcBef>
              <a:buFontTx/>
              <a:buNone/>
            </a:pPr>
            <a:endParaRPr lang="en-US" altLang="en-US" sz="1800" b="0"/>
          </a:p>
        </p:txBody>
      </p:sp>
      <p:pic>
        <p:nvPicPr>
          <p:cNvPr id="66567" name="Picture 7" descr="pe03019_">
            <a:extLst>
              <a:ext uri="{FF2B5EF4-FFF2-40B4-BE49-F238E27FC236}">
                <a16:creationId xmlns:a16="http://schemas.microsoft.com/office/drawing/2014/main" id="{ED19C369-A130-4C92-A529-A3514859E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609600"/>
            <a:ext cx="792163"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8" descr="pe03018_">
            <a:extLst>
              <a:ext uri="{FF2B5EF4-FFF2-40B4-BE49-F238E27FC236}">
                <a16:creationId xmlns:a16="http://schemas.microsoft.com/office/drawing/2014/main" id="{3C7C0AB6-04C6-47D0-875B-F70F375A1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609600"/>
            <a:ext cx="762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9" name="Picture 9" descr="pe03022_">
            <a:extLst>
              <a:ext uri="{FF2B5EF4-FFF2-40B4-BE49-F238E27FC236}">
                <a16:creationId xmlns:a16="http://schemas.microsoft.com/office/drawing/2014/main" id="{C44ADD29-12B4-4568-833D-3462063345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609600"/>
            <a:ext cx="8778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0" name="Picture 10" descr="pe03021_">
            <a:extLst>
              <a:ext uri="{FF2B5EF4-FFF2-40B4-BE49-F238E27FC236}">
                <a16:creationId xmlns:a16="http://schemas.microsoft.com/office/drawing/2014/main" id="{3F1A53D4-1889-4FE0-B70F-C22DFE6A77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533400"/>
            <a:ext cx="9096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1" name="Picture 11" descr="j0397488">
            <a:extLst>
              <a:ext uri="{FF2B5EF4-FFF2-40B4-BE49-F238E27FC236}">
                <a16:creationId xmlns:a16="http://schemas.microsoft.com/office/drawing/2014/main" id="{9FD29435-A442-431B-A360-3BC0590610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2971800"/>
            <a:ext cx="24193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4" name="Picture 14" descr="MCj03517820000[1]">
            <a:extLst>
              <a:ext uri="{FF2B5EF4-FFF2-40B4-BE49-F238E27FC236}">
                <a16:creationId xmlns:a16="http://schemas.microsoft.com/office/drawing/2014/main" id="{E7E1FB1C-F634-46CE-ABDB-4CC5F1EFAC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419600"/>
            <a:ext cx="22860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5" name="Picture 15" descr="j0351783">
            <a:extLst>
              <a:ext uri="{FF2B5EF4-FFF2-40B4-BE49-F238E27FC236}">
                <a16:creationId xmlns:a16="http://schemas.microsoft.com/office/drawing/2014/main" id="{57E2E9D2-2C1C-40FC-BE22-8CD37CC2AA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2514600"/>
            <a:ext cx="22098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fade">
                                      <p:cBhvr>
                                        <p:cTn id="7" dur="770" decel="100000"/>
                                        <p:tgtEl>
                                          <p:spTgt spid="66564"/>
                                        </p:tgtEl>
                                      </p:cBhvr>
                                    </p:animEffect>
                                    <p:animScale>
                                      <p:cBhvr>
                                        <p:cTn id="8" dur="770" decel="100000"/>
                                        <p:tgtEl>
                                          <p:spTgt spid="66564"/>
                                        </p:tgtEl>
                                      </p:cBhvr>
                                      <p:from x="10000" y="10000"/>
                                      <p:to x="200000" y="450000"/>
                                    </p:animScale>
                                    <p:animScale>
                                      <p:cBhvr>
                                        <p:cTn id="9" dur="1230" accel="100000" fill="hold">
                                          <p:stCondLst>
                                            <p:cond delay="770"/>
                                          </p:stCondLst>
                                        </p:cTn>
                                        <p:tgtEl>
                                          <p:spTgt spid="66564"/>
                                        </p:tgtEl>
                                      </p:cBhvr>
                                      <p:from x="200000" y="450000"/>
                                      <p:to x="100000" y="100000"/>
                                    </p:animScale>
                                    <p:set>
                                      <p:cBhvr>
                                        <p:cTn id="10" dur="770" fill="hold"/>
                                        <p:tgtEl>
                                          <p:spTgt spid="66564"/>
                                        </p:tgtEl>
                                        <p:attrNameLst>
                                          <p:attrName>ppt_x</p:attrName>
                                        </p:attrNameLst>
                                      </p:cBhvr>
                                      <p:to>
                                        <p:strVal val="(0.5)"/>
                                      </p:to>
                                    </p:set>
                                    <p:anim from="(0.5)" to="(#ppt_x)" calcmode="lin" valueType="num">
                                      <p:cBhvr>
                                        <p:cTn id="11" dur="1230" accel="100000" fill="hold">
                                          <p:stCondLst>
                                            <p:cond delay="770"/>
                                          </p:stCondLst>
                                        </p:cTn>
                                        <p:tgtEl>
                                          <p:spTgt spid="66564"/>
                                        </p:tgtEl>
                                        <p:attrNameLst>
                                          <p:attrName>ppt_x</p:attrName>
                                        </p:attrNameLst>
                                      </p:cBhvr>
                                    </p:anim>
                                    <p:set>
                                      <p:cBhvr>
                                        <p:cTn id="12" dur="770" fill="hold"/>
                                        <p:tgtEl>
                                          <p:spTgt spid="66564"/>
                                        </p:tgtEl>
                                        <p:attrNameLst>
                                          <p:attrName>ppt_y</p:attrName>
                                        </p:attrNameLst>
                                      </p:cBhvr>
                                      <p:to>
                                        <p:strVal val="(#ppt_y+0.4)"/>
                                      </p:to>
                                    </p:set>
                                    <p:anim from="(#ppt_y+0.4)" to="(#ppt_y)" calcmode="lin" valueType="num">
                                      <p:cBhvr>
                                        <p:cTn id="13" dur="1230" accel="100000" fill="hold">
                                          <p:stCondLst>
                                            <p:cond delay="770"/>
                                          </p:stCondLst>
                                        </p:cTn>
                                        <p:tgtEl>
                                          <p:spTgt spid="6656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66563">
                                            <p:txEl>
                                              <p:pRg st="0" end="0"/>
                                            </p:txEl>
                                          </p:spTgt>
                                        </p:tgtEl>
                                        <p:attrNameLst>
                                          <p:attrName>style.visibility</p:attrName>
                                        </p:attrNameLst>
                                      </p:cBhvr>
                                      <p:to>
                                        <p:strVal val="visible"/>
                                      </p:to>
                                    </p:set>
                                    <p:animEffect transition="in" filter="slide(fromBottom)">
                                      <p:cBhvr>
                                        <p:cTn id="18" dur="500"/>
                                        <p:tgtEl>
                                          <p:spTgt spid="66563">
                                            <p:txEl>
                                              <p:pRg st="0" end="0"/>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66563">
                                            <p:txEl>
                                              <p:pRg st="1" end="1"/>
                                            </p:txEl>
                                          </p:spTgt>
                                        </p:tgtEl>
                                        <p:attrNameLst>
                                          <p:attrName>style.visibility</p:attrName>
                                        </p:attrNameLst>
                                      </p:cBhvr>
                                      <p:to>
                                        <p:strVal val="visible"/>
                                      </p:to>
                                    </p:set>
                                    <p:animEffect transition="in" filter="slide(fromBottom)">
                                      <p:cBhvr>
                                        <p:cTn id="21" dur="500"/>
                                        <p:tgtEl>
                                          <p:spTgt spid="66563">
                                            <p:txEl>
                                              <p:pRg st="1" end="1"/>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66563">
                                            <p:txEl>
                                              <p:pRg st="2" end="2"/>
                                            </p:txEl>
                                          </p:spTgt>
                                        </p:tgtEl>
                                        <p:attrNameLst>
                                          <p:attrName>style.visibility</p:attrName>
                                        </p:attrNameLst>
                                      </p:cBhvr>
                                      <p:to>
                                        <p:strVal val="visible"/>
                                      </p:to>
                                    </p:set>
                                    <p:animEffect transition="in" filter="slide(fromBottom)">
                                      <p:cBhvr>
                                        <p:cTn id="24" dur="500"/>
                                        <p:tgtEl>
                                          <p:spTgt spid="66563">
                                            <p:txEl>
                                              <p:pRg st="2" end="2"/>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66563">
                                            <p:txEl>
                                              <p:pRg st="3" end="3"/>
                                            </p:txEl>
                                          </p:spTgt>
                                        </p:tgtEl>
                                        <p:attrNameLst>
                                          <p:attrName>style.visibility</p:attrName>
                                        </p:attrNameLst>
                                      </p:cBhvr>
                                      <p:to>
                                        <p:strVal val="visible"/>
                                      </p:to>
                                    </p:set>
                                    <p:animEffect transition="in" filter="slide(fromBottom)">
                                      <p:cBhvr>
                                        <p:cTn id="27" dur="500"/>
                                        <p:tgtEl>
                                          <p:spTgt spid="6656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0" presetClass="entr" presetSubtype="0" fill="hold" grpId="0" nodeType="clickEffect">
                                  <p:stCondLst>
                                    <p:cond delay="0"/>
                                  </p:stCondLst>
                                  <p:childTnLst>
                                    <p:set>
                                      <p:cBhvr>
                                        <p:cTn id="31" dur="1" fill="hold">
                                          <p:stCondLst>
                                            <p:cond delay="0"/>
                                          </p:stCondLst>
                                        </p:cTn>
                                        <p:tgtEl>
                                          <p:spTgt spid="66566"/>
                                        </p:tgtEl>
                                        <p:attrNameLst>
                                          <p:attrName>style.visibility</p:attrName>
                                        </p:attrNameLst>
                                      </p:cBhvr>
                                      <p:to>
                                        <p:strVal val="visible"/>
                                      </p:to>
                                    </p:set>
                                    <p:animEffect transition="in" filter="fade">
                                      <p:cBhvr>
                                        <p:cTn id="32" dur="800" decel="100000"/>
                                        <p:tgtEl>
                                          <p:spTgt spid="66566"/>
                                        </p:tgtEl>
                                      </p:cBhvr>
                                    </p:animEffect>
                                    <p:anim calcmode="lin" valueType="num">
                                      <p:cBhvr>
                                        <p:cTn id="33" dur="800" decel="100000" fill="hold"/>
                                        <p:tgtEl>
                                          <p:spTgt spid="66566"/>
                                        </p:tgtEl>
                                        <p:attrNameLst>
                                          <p:attrName>style.rotation</p:attrName>
                                        </p:attrNameLst>
                                      </p:cBhvr>
                                      <p:tavLst>
                                        <p:tav tm="0">
                                          <p:val>
                                            <p:fltVal val="-90"/>
                                          </p:val>
                                        </p:tav>
                                        <p:tav tm="100000">
                                          <p:val>
                                            <p:fltVal val="0"/>
                                          </p:val>
                                        </p:tav>
                                      </p:tavLst>
                                    </p:anim>
                                    <p:anim calcmode="lin" valueType="num">
                                      <p:cBhvr>
                                        <p:cTn id="34" dur="800" decel="100000" fill="hold"/>
                                        <p:tgtEl>
                                          <p:spTgt spid="66566"/>
                                        </p:tgtEl>
                                        <p:attrNameLst>
                                          <p:attrName>ppt_x</p:attrName>
                                        </p:attrNameLst>
                                      </p:cBhvr>
                                      <p:tavLst>
                                        <p:tav tm="0">
                                          <p:val>
                                            <p:strVal val="#ppt_x+0.4"/>
                                          </p:val>
                                        </p:tav>
                                        <p:tav tm="100000">
                                          <p:val>
                                            <p:strVal val="#ppt_x-0.05"/>
                                          </p:val>
                                        </p:tav>
                                      </p:tavLst>
                                    </p:anim>
                                    <p:anim calcmode="lin" valueType="num">
                                      <p:cBhvr>
                                        <p:cTn id="35" dur="800" decel="100000" fill="hold"/>
                                        <p:tgtEl>
                                          <p:spTgt spid="66566"/>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66566"/>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66566"/>
                                        </p:tgtEl>
                                        <p:attrNameLst>
                                          <p:attrName>ppt_y</p:attrName>
                                        </p:attrNameLst>
                                      </p:cBhvr>
                                      <p:tavLst>
                                        <p:tav tm="0">
                                          <p:val>
                                            <p:strVal val="#ppt_y+0.1"/>
                                          </p:val>
                                        </p:tav>
                                        <p:tav tm="100000">
                                          <p:val>
                                            <p:strVal val="#ppt_y"/>
                                          </p:val>
                                        </p:tav>
                                      </p:tavLst>
                                    </p:anim>
                                  </p:childTnLst>
                                </p:cTn>
                              </p:par>
                              <p:par>
                                <p:cTn id="38" presetID="9" presetClass="entr" presetSubtype="0" fill="hold" nodeType="withEffect">
                                  <p:stCondLst>
                                    <p:cond delay="0"/>
                                  </p:stCondLst>
                                  <p:childTnLst>
                                    <p:set>
                                      <p:cBhvr>
                                        <p:cTn id="39" dur="1" fill="hold">
                                          <p:stCondLst>
                                            <p:cond delay="0"/>
                                          </p:stCondLst>
                                        </p:cTn>
                                        <p:tgtEl>
                                          <p:spTgt spid="66567"/>
                                        </p:tgtEl>
                                        <p:attrNameLst>
                                          <p:attrName>style.visibility</p:attrName>
                                        </p:attrNameLst>
                                      </p:cBhvr>
                                      <p:to>
                                        <p:strVal val="visible"/>
                                      </p:to>
                                    </p:set>
                                    <p:animEffect transition="in" filter="dissolve">
                                      <p:cBhvr>
                                        <p:cTn id="40" dur="500"/>
                                        <p:tgtEl>
                                          <p:spTgt spid="66567"/>
                                        </p:tgtEl>
                                      </p:cBhvr>
                                    </p:animEffect>
                                  </p:childTnLst>
                                </p:cTn>
                              </p:par>
                              <p:par>
                                <p:cTn id="41" presetID="9" presetClass="entr" presetSubtype="0" fill="hold" nodeType="withEffect">
                                  <p:stCondLst>
                                    <p:cond delay="0"/>
                                  </p:stCondLst>
                                  <p:childTnLst>
                                    <p:set>
                                      <p:cBhvr>
                                        <p:cTn id="42" dur="1" fill="hold">
                                          <p:stCondLst>
                                            <p:cond delay="0"/>
                                          </p:stCondLst>
                                        </p:cTn>
                                        <p:tgtEl>
                                          <p:spTgt spid="66568"/>
                                        </p:tgtEl>
                                        <p:attrNameLst>
                                          <p:attrName>style.visibility</p:attrName>
                                        </p:attrNameLst>
                                      </p:cBhvr>
                                      <p:to>
                                        <p:strVal val="visible"/>
                                      </p:to>
                                    </p:set>
                                    <p:animEffect transition="in" filter="dissolve">
                                      <p:cBhvr>
                                        <p:cTn id="43" dur="500"/>
                                        <p:tgtEl>
                                          <p:spTgt spid="66568"/>
                                        </p:tgtEl>
                                      </p:cBhvr>
                                    </p:animEffect>
                                  </p:childTnLst>
                                </p:cTn>
                              </p:par>
                              <p:par>
                                <p:cTn id="44" presetID="9" presetClass="entr" presetSubtype="0" fill="hold" nodeType="withEffect">
                                  <p:stCondLst>
                                    <p:cond delay="0"/>
                                  </p:stCondLst>
                                  <p:childTnLst>
                                    <p:set>
                                      <p:cBhvr>
                                        <p:cTn id="45" dur="1" fill="hold">
                                          <p:stCondLst>
                                            <p:cond delay="0"/>
                                          </p:stCondLst>
                                        </p:cTn>
                                        <p:tgtEl>
                                          <p:spTgt spid="66569"/>
                                        </p:tgtEl>
                                        <p:attrNameLst>
                                          <p:attrName>style.visibility</p:attrName>
                                        </p:attrNameLst>
                                      </p:cBhvr>
                                      <p:to>
                                        <p:strVal val="visible"/>
                                      </p:to>
                                    </p:set>
                                    <p:animEffect transition="in" filter="dissolve">
                                      <p:cBhvr>
                                        <p:cTn id="46" dur="500"/>
                                        <p:tgtEl>
                                          <p:spTgt spid="66569"/>
                                        </p:tgtEl>
                                      </p:cBhvr>
                                    </p:animEffect>
                                  </p:childTnLst>
                                </p:cTn>
                              </p:par>
                              <p:par>
                                <p:cTn id="47" presetID="9" presetClass="entr" presetSubtype="0" fill="hold" nodeType="withEffect">
                                  <p:stCondLst>
                                    <p:cond delay="0"/>
                                  </p:stCondLst>
                                  <p:childTnLst>
                                    <p:set>
                                      <p:cBhvr>
                                        <p:cTn id="48" dur="1" fill="hold">
                                          <p:stCondLst>
                                            <p:cond delay="0"/>
                                          </p:stCondLst>
                                        </p:cTn>
                                        <p:tgtEl>
                                          <p:spTgt spid="66570"/>
                                        </p:tgtEl>
                                        <p:attrNameLst>
                                          <p:attrName>style.visibility</p:attrName>
                                        </p:attrNameLst>
                                      </p:cBhvr>
                                      <p:to>
                                        <p:strVal val="visible"/>
                                      </p:to>
                                    </p:set>
                                    <p:animEffect transition="in" filter="dissolve">
                                      <p:cBhvr>
                                        <p:cTn id="49" dur="500"/>
                                        <p:tgtEl>
                                          <p:spTgt spid="6657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2" presetClass="entr" presetSubtype="4" fill="hold" nodeType="clickEffect">
                                  <p:stCondLst>
                                    <p:cond delay="0"/>
                                  </p:stCondLst>
                                  <p:childTnLst>
                                    <p:set>
                                      <p:cBhvr>
                                        <p:cTn id="53" dur="1" fill="hold">
                                          <p:stCondLst>
                                            <p:cond delay="0"/>
                                          </p:stCondLst>
                                        </p:cTn>
                                        <p:tgtEl>
                                          <p:spTgt spid="66563">
                                            <p:txEl>
                                              <p:pRg st="4" end="4"/>
                                            </p:txEl>
                                          </p:spTgt>
                                        </p:tgtEl>
                                        <p:attrNameLst>
                                          <p:attrName>style.visibility</p:attrName>
                                        </p:attrNameLst>
                                      </p:cBhvr>
                                      <p:to>
                                        <p:strVal val="visible"/>
                                      </p:to>
                                    </p:set>
                                    <p:animEffect transition="in" filter="slide(fromBottom)">
                                      <p:cBhvr>
                                        <p:cTn id="54" dur="500"/>
                                        <p:tgtEl>
                                          <p:spTgt spid="66563">
                                            <p:txEl>
                                              <p:pRg st="4" end="4"/>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2" presetClass="entr" presetSubtype="4" fill="hold" nodeType="clickEffect">
                                  <p:stCondLst>
                                    <p:cond delay="0"/>
                                  </p:stCondLst>
                                  <p:childTnLst>
                                    <p:set>
                                      <p:cBhvr>
                                        <p:cTn id="58" dur="1" fill="hold">
                                          <p:stCondLst>
                                            <p:cond delay="0"/>
                                          </p:stCondLst>
                                        </p:cTn>
                                        <p:tgtEl>
                                          <p:spTgt spid="66563">
                                            <p:txEl>
                                              <p:pRg st="5" end="5"/>
                                            </p:txEl>
                                          </p:spTgt>
                                        </p:tgtEl>
                                        <p:attrNameLst>
                                          <p:attrName>style.visibility</p:attrName>
                                        </p:attrNameLst>
                                      </p:cBhvr>
                                      <p:to>
                                        <p:strVal val="visible"/>
                                      </p:to>
                                    </p:set>
                                    <p:animEffect transition="in" filter="slide(fromBottom)">
                                      <p:cBhvr>
                                        <p:cTn id="59" dur="500"/>
                                        <p:tgtEl>
                                          <p:spTgt spid="66563">
                                            <p:txEl>
                                              <p:pRg st="5" end="5"/>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5" presetClass="entr" presetSubtype="0" fill="hold" nodeType="clickEffect">
                                  <p:stCondLst>
                                    <p:cond delay="0"/>
                                  </p:stCondLst>
                                  <p:childTnLst>
                                    <p:set>
                                      <p:cBhvr>
                                        <p:cTn id="63" dur="1" fill="hold">
                                          <p:stCondLst>
                                            <p:cond delay="0"/>
                                          </p:stCondLst>
                                        </p:cTn>
                                        <p:tgtEl>
                                          <p:spTgt spid="66571"/>
                                        </p:tgtEl>
                                        <p:attrNameLst>
                                          <p:attrName>style.visibility</p:attrName>
                                        </p:attrNameLst>
                                      </p:cBhvr>
                                      <p:to>
                                        <p:strVal val="visible"/>
                                      </p:to>
                                    </p:set>
                                    <p:animEffect transition="in" filter="fade">
                                      <p:cBhvr>
                                        <p:cTn id="64" dur="2000"/>
                                        <p:tgtEl>
                                          <p:spTgt spid="66571"/>
                                        </p:tgtEl>
                                      </p:cBhvr>
                                    </p:animEffect>
                                    <p:anim calcmode="lin" valueType="num">
                                      <p:cBhvr>
                                        <p:cTn id="65" dur="2000" fill="hold"/>
                                        <p:tgtEl>
                                          <p:spTgt spid="66571"/>
                                        </p:tgtEl>
                                        <p:attrNameLst>
                                          <p:attrName>style.rotation</p:attrName>
                                        </p:attrNameLst>
                                      </p:cBhvr>
                                      <p:tavLst>
                                        <p:tav tm="0">
                                          <p:val>
                                            <p:fltVal val="720"/>
                                          </p:val>
                                        </p:tav>
                                        <p:tav tm="100000">
                                          <p:val>
                                            <p:fltVal val="0"/>
                                          </p:val>
                                        </p:tav>
                                      </p:tavLst>
                                    </p:anim>
                                    <p:anim calcmode="lin" valueType="num">
                                      <p:cBhvr>
                                        <p:cTn id="66" dur="2000" fill="hold"/>
                                        <p:tgtEl>
                                          <p:spTgt spid="66571"/>
                                        </p:tgtEl>
                                        <p:attrNameLst>
                                          <p:attrName>ppt_h</p:attrName>
                                        </p:attrNameLst>
                                      </p:cBhvr>
                                      <p:tavLst>
                                        <p:tav tm="0">
                                          <p:val>
                                            <p:fltVal val="0"/>
                                          </p:val>
                                        </p:tav>
                                        <p:tav tm="100000">
                                          <p:val>
                                            <p:strVal val="#ppt_h"/>
                                          </p:val>
                                        </p:tav>
                                      </p:tavLst>
                                    </p:anim>
                                    <p:anim calcmode="lin" valueType="num">
                                      <p:cBhvr>
                                        <p:cTn id="67" dur="2000" fill="hold"/>
                                        <p:tgtEl>
                                          <p:spTgt spid="66571"/>
                                        </p:tgtEl>
                                        <p:attrNameLst>
                                          <p:attrName>ppt_w</p:attrName>
                                        </p:attrNameLst>
                                      </p:cBhvr>
                                      <p:tavLst>
                                        <p:tav tm="0">
                                          <p:val>
                                            <p:fltVal val="0"/>
                                          </p:val>
                                        </p:tav>
                                        <p:tav tm="100000">
                                          <p:val>
                                            <p:strVal val="#ppt_w"/>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2" presetClass="entr" presetSubtype="4" fill="hold" nodeType="clickEffect">
                                  <p:stCondLst>
                                    <p:cond delay="0"/>
                                  </p:stCondLst>
                                  <p:childTnLst>
                                    <p:set>
                                      <p:cBhvr>
                                        <p:cTn id="71" dur="1" fill="hold">
                                          <p:stCondLst>
                                            <p:cond delay="0"/>
                                          </p:stCondLst>
                                        </p:cTn>
                                        <p:tgtEl>
                                          <p:spTgt spid="66563">
                                            <p:txEl>
                                              <p:pRg st="6" end="6"/>
                                            </p:txEl>
                                          </p:spTgt>
                                        </p:tgtEl>
                                        <p:attrNameLst>
                                          <p:attrName>style.visibility</p:attrName>
                                        </p:attrNameLst>
                                      </p:cBhvr>
                                      <p:to>
                                        <p:strVal val="visible"/>
                                      </p:to>
                                    </p:set>
                                    <p:animEffect transition="in" filter="slide(fromBottom)">
                                      <p:cBhvr>
                                        <p:cTn id="72" dur="500"/>
                                        <p:tgtEl>
                                          <p:spTgt spid="66563">
                                            <p:txEl>
                                              <p:pRg st="6" end="6"/>
                                            </p:txEl>
                                          </p:spTgt>
                                        </p:tgtEl>
                                      </p:cBhvr>
                                    </p:animEffect>
                                  </p:childTnLst>
                                </p:cTn>
                              </p:par>
                              <p:par>
                                <p:cTn id="73" presetID="35" presetClass="entr" presetSubtype="0" fill="hold" nodeType="withEffect">
                                  <p:stCondLst>
                                    <p:cond delay="0"/>
                                  </p:stCondLst>
                                  <p:childTnLst>
                                    <p:set>
                                      <p:cBhvr>
                                        <p:cTn id="74" dur="1" fill="hold">
                                          <p:stCondLst>
                                            <p:cond delay="0"/>
                                          </p:stCondLst>
                                        </p:cTn>
                                        <p:tgtEl>
                                          <p:spTgt spid="66574"/>
                                        </p:tgtEl>
                                        <p:attrNameLst>
                                          <p:attrName>style.visibility</p:attrName>
                                        </p:attrNameLst>
                                      </p:cBhvr>
                                      <p:to>
                                        <p:strVal val="visible"/>
                                      </p:to>
                                    </p:set>
                                    <p:animEffect transition="in" filter="fade">
                                      <p:cBhvr>
                                        <p:cTn id="75" dur="2000"/>
                                        <p:tgtEl>
                                          <p:spTgt spid="66574"/>
                                        </p:tgtEl>
                                      </p:cBhvr>
                                    </p:animEffect>
                                    <p:anim calcmode="lin" valueType="num">
                                      <p:cBhvr>
                                        <p:cTn id="76" dur="2000" fill="hold"/>
                                        <p:tgtEl>
                                          <p:spTgt spid="66574"/>
                                        </p:tgtEl>
                                        <p:attrNameLst>
                                          <p:attrName>style.rotation</p:attrName>
                                        </p:attrNameLst>
                                      </p:cBhvr>
                                      <p:tavLst>
                                        <p:tav tm="0">
                                          <p:val>
                                            <p:fltVal val="720"/>
                                          </p:val>
                                        </p:tav>
                                        <p:tav tm="100000">
                                          <p:val>
                                            <p:fltVal val="0"/>
                                          </p:val>
                                        </p:tav>
                                      </p:tavLst>
                                    </p:anim>
                                    <p:anim calcmode="lin" valueType="num">
                                      <p:cBhvr>
                                        <p:cTn id="77" dur="2000" fill="hold"/>
                                        <p:tgtEl>
                                          <p:spTgt spid="66574"/>
                                        </p:tgtEl>
                                        <p:attrNameLst>
                                          <p:attrName>ppt_h</p:attrName>
                                        </p:attrNameLst>
                                      </p:cBhvr>
                                      <p:tavLst>
                                        <p:tav tm="0">
                                          <p:val>
                                            <p:fltVal val="0"/>
                                          </p:val>
                                        </p:tav>
                                        <p:tav tm="100000">
                                          <p:val>
                                            <p:strVal val="#ppt_h"/>
                                          </p:val>
                                        </p:tav>
                                      </p:tavLst>
                                    </p:anim>
                                    <p:anim calcmode="lin" valueType="num">
                                      <p:cBhvr>
                                        <p:cTn id="78" dur="2000" fill="hold"/>
                                        <p:tgtEl>
                                          <p:spTgt spid="66574"/>
                                        </p:tgtEl>
                                        <p:attrNameLst>
                                          <p:attrName>ppt_w</p:attrName>
                                        </p:attrNameLst>
                                      </p:cBhvr>
                                      <p:tavLst>
                                        <p:tav tm="0">
                                          <p:val>
                                            <p:fltVal val="0"/>
                                          </p:val>
                                        </p:tav>
                                        <p:tav tm="100000">
                                          <p:val>
                                            <p:strVal val="#ppt_w"/>
                                          </p:val>
                                        </p:tav>
                                      </p:tavLst>
                                    </p:anim>
                                  </p:childTnLst>
                                </p:cTn>
                              </p:par>
                              <p:par>
                                <p:cTn id="79" presetID="35" presetClass="entr" presetSubtype="0" fill="hold" nodeType="withEffect">
                                  <p:stCondLst>
                                    <p:cond delay="0"/>
                                  </p:stCondLst>
                                  <p:childTnLst>
                                    <p:set>
                                      <p:cBhvr>
                                        <p:cTn id="80" dur="1" fill="hold">
                                          <p:stCondLst>
                                            <p:cond delay="0"/>
                                          </p:stCondLst>
                                        </p:cTn>
                                        <p:tgtEl>
                                          <p:spTgt spid="66575"/>
                                        </p:tgtEl>
                                        <p:attrNameLst>
                                          <p:attrName>style.visibility</p:attrName>
                                        </p:attrNameLst>
                                      </p:cBhvr>
                                      <p:to>
                                        <p:strVal val="visible"/>
                                      </p:to>
                                    </p:set>
                                    <p:animEffect transition="in" filter="fade">
                                      <p:cBhvr>
                                        <p:cTn id="81" dur="2000"/>
                                        <p:tgtEl>
                                          <p:spTgt spid="66575"/>
                                        </p:tgtEl>
                                      </p:cBhvr>
                                    </p:animEffect>
                                    <p:anim calcmode="lin" valueType="num">
                                      <p:cBhvr>
                                        <p:cTn id="82" dur="2000" fill="hold"/>
                                        <p:tgtEl>
                                          <p:spTgt spid="66575"/>
                                        </p:tgtEl>
                                        <p:attrNameLst>
                                          <p:attrName>style.rotation</p:attrName>
                                        </p:attrNameLst>
                                      </p:cBhvr>
                                      <p:tavLst>
                                        <p:tav tm="0">
                                          <p:val>
                                            <p:fltVal val="720"/>
                                          </p:val>
                                        </p:tav>
                                        <p:tav tm="100000">
                                          <p:val>
                                            <p:fltVal val="0"/>
                                          </p:val>
                                        </p:tav>
                                      </p:tavLst>
                                    </p:anim>
                                    <p:anim calcmode="lin" valueType="num">
                                      <p:cBhvr>
                                        <p:cTn id="83" dur="2000" fill="hold"/>
                                        <p:tgtEl>
                                          <p:spTgt spid="66575"/>
                                        </p:tgtEl>
                                        <p:attrNameLst>
                                          <p:attrName>ppt_h</p:attrName>
                                        </p:attrNameLst>
                                      </p:cBhvr>
                                      <p:tavLst>
                                        <p:tav tm="0">
                                          <p:val>
                                            <p:fltVal val="0"/>
                                          </p:val>
                                        </p:tav>
                                        <p:tav tm="100000">
                                          <p:val>
                                            <p:strVal val="#ppt_h"/>
                                          </p:val>
                                        </p:tav>
                                      </p:tavLst>
                                    </p:anim>
                                    <p:anim calcmode="lin" valueType="num">
                                      <p:cBhvr>
                                        <p:cTn id="84" dur="2000" fill="hold"/>
                                        <p:tgtEl>
                                          <p:spTgt spid="6657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bored">
            <a:extLst>
              <a:ext uri="{FF2B5EF4-FFF2-40B4-BE49-F238E27FC236}">
                <a16:creationId xmlns:a16="http://schemas.microsoft.com/office/drawing/2014/main" id="{564EF2FC-45D7-4A98-9263-3418E80C9C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765" b="12500"/>
          <a:stretch>
            <a:fillRect/>
          </a:stretch>
        </p:blipFill>
        <p:spPr bwMode="auto">
          <a:xfrm>
            <a:off x="457200" y="457200"/>
            <a:ext cx="3817938" cy="6172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5603" name="Picture 5" descr="interested">
            <a:extLst>
              <a:ext uri="{FF2B5EF4-FFF2-40B4-BE49-F238E27FC236}">
                <a16:creationId xmlns:a16="http://schemas.microsoft.com/office/drawing/2014/main" id="{49748143-7B48-47D6-9A1E-171B7C62BC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308" t="19753" r="22461" b="20988"/>
          <a:stretch>
            <a:fillRect/>
          </a:stretch>
        </p:blipFill>
        <p:spPr bwMode="auto">
          <a:xfrm>
            <a:off x="4703763" y="457200"/>
            <a:ext cx="3984625" cy="6172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6">
            <a:extLst>
              <a:ext uri="{FF2B5EF4-FFF2-40B4-BE49-F238E27FC236}">
                <a16:creationId xmlns:a16="http://schemas.microsoft.com/office/drawing/2014/main" id="{98DE2F96-FAC9-4E10-9533-7ACE07A42D46}"/>
              </a:ext>
            </a:extLst>
          </p:cNvPr>
          <p:cNvSpPr txBox="1">
            <a:spLocks noChangeArrowheads="1"/>
          </p:cNvSpPr>
          <p:nvPr/>
        </p:nvSpPr>
        <p:spPr bwMode="auto">
          <a:xfrm>
            <a:off x="5562600" y="6858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50000"/>
              </a:spcBef>
              <a:buFontTx/>
              <a:buNone/>
            </a:pPr>
            <a:endParaRPr lang="en-US" altLang="en-US" sz="1800" b="0"/>
          </a:p>
        </p:txBody>
      </p:sp>
      <p:sp>
        <p:nvSpPr>
          <p:cNvPr id="27651" name="Text Box 7">
            <a:extLst>
              <a:ext uri="{FF2B5EF4-FFF2-40B4-BE49-F238E27FC236}">
                <a16:creationId xmlns:a16="http://schemas.microsoft.com/office/drawing/2014/main" id="{E69B8B4C-B929-4F0B-8146-63E699BCB563}"/>
              </a:ext>
            </a:extLst>
          </p:cNvPr>
          <p:cNvSpPr txBox="1">
            <a:spLocks noChangeArrowheads="1"/>
          </p:cNvSpPr>
          <p:nvPr/>
        </p:nvSpPr>
        <p:spPr bwMode="auto">
          <a:xfrm>
            <a:off x="3810000" y="533400"/>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50000"/>
              </a:spcBef>
              <a:buFontTx/>
              <a:buNone/>
            </a:pPr>
            <a:r>
              <a:rPr lang="en-US" altLang="en-US" sz="2000" b="0"/>
              <a:t>Closed Posture</a:t>
            </a:r>
          </a:p>
        </p:txBody>
      </p:sp>
      <p:sp>
        <p:nvSpPr>
          <p:cNvPr id="27652" name="Text Box 8">
            <a:extLst>
              <a:ext uri="{FF2B5EF4-FFF2-40B4-BE49-F238E27FC236}">
                <a16:creationId xmlns:a16="http://schemas.microsoft.com/office/drawing/2014/main" id="{E440538D-E81B-4259-820D-CB53FA7AE116}"/>
              </a:ext>
            </a:extLst>
          </p:cNvPr>
          <p:cNvSpPr txBox="1">
            <a:spLocks noChangeArrowheads="1"/>
          </p:cNvSpPr>
          <p:nvPr/>
        </p:nvSpPr>
        <p:spPr bwMode="auto">
          <a:xfrm>
            <a:off x="3276600" y="54864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50000"/>
              </a:spcBef>
              <a:buFontTx/>
              <a:buNone/>
            </a:pPr>
            <a:r>
              <a:rPr lang="en-US" altLang="en-US" sz="1800" b="0"/>
              <a:t>Open Posture</a:t>
            </a:r>
          </a:p>
        </p:txBody>
      </p:sp>
      <p:sp>
        <p:nvSpPr>
          <p:cNvPr id="27653" name="AutoShape 9">
            <a:extLst>
              <a:ext uri="{FF2B5EF4-FFF2-40B4-BE49-F238E27FC236}">
                <a16:creationId xmlns:a16="http://schemas.microsoft.com/office/drawing/2014/main" id="{351E1A5D-8C23-4B81-B214-C705AF7D2A46}"/>
              </a:ext>
            </a:extLst>
          </p:cNvPr>
          <p:cNvSpPr>
            <a:spLocks noChangeArrowheads="1"/>
          </p:cNvSpPr>
          <p:nvPr/>
        </p:nvSpPr>
        <p:spPr bwMode="auto">
          <a:xfrm>
            <a:off x="3733800" y="59436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endParaRPr lang="en-US" altLang="en-US" sz="1800" b="0"/>
          </a:p>
        </p:txBody>
      </p:sp>
      <p:sp>
        <p:nvSpPr>
          <p:cNvPr id="27654" name="AutoShape 10">
            <a:extLst>
              <a:ext uri="{FF2B5EF4-FFF2-40B4-BE49-F238E27FC236}">
                <a16:creationId xmlns:a16="http://schemas.microsoft.com/office/drawing/2014/main" id="{C396E4C4-BB5B-4202-9CC8-F5F752E3636B}"/>
              </a:ext>
            </a:extLst>
          </p:cNvPr>
          <p:cNvSpPr>
            <a:spLocks noChangeArrowheads="1"/>
          </p:cNvSpPr>
          <p:nvPr/>
        </p:nvSpPr>
        <p:spPr bwMode="auto">
          <a:xfrm>
            <a:off x="3733800" y="1219200"/>
            <a:ext cx="976313" cy="485775"/>
          </a:xfrm>
          <a:prstGeom prst="leftArrow">
            <a:avLst>
              <a:gd name="adj1" fmla="val 50000"/>
              <a:gd name="adj2" fmla="val 50245"/>
            </a:avLst>
          </a:prstGeom>
          <a:solidFill>
            <a:schemeClr val="accent1"/>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endParaRPr lang="en-US" altLang="en-US" sz="1800" b="0"/>
          </a:p>
        </p:txBody>
      </p:sp>
      <p:pic>
        <p:nvPicPr>
          <p:cNvPr id="27655" name="Picture 12" descr="boy high school studying">
            <a:extLst>
              <a:ext uri="{FF2B5EF4-FFF2-40B4-BE49-F238E27FC236}">
                <a16:creationId xmlns:a16="http://schemas.microsoft.com/office/drawing/2014/main" id="{37382B93-A8E7-46FE-88A1-BFBAB0D3D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810" t="26086" r="10770"/>
          <a:stretch>
            <a:fillRect/>
          </a:stretch>
        </p:blipFill>
        <p:spPr bwMode="auto">
          <a:xfrm>
            <a:off x="304800" y="304800"/>
            <a:ext cx="3360738" cy="48768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7656" name="Picture 13" descr="boy high school happy">
            <a:extLst>
              <a:ext uri="{FF2B5EF4-FFF2-40B4-BE49-F238E27FC236}">
                <a16:creationId xmlns:a16="http://schemas.microsoft.com/office/drawing/2014/main" id="{A55DF204-BEC8-4D25-BFBA-058E7488C9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105" r="14737"/>
          <a:stretch>
            <a:fillRect/>
          </a:stretch>
        </p:blipFill>
        <p:spPr bwMode="auto">
          <a:xfrm>
            <a:off x="4953000" y="2209800"/>
            <a:ext cx="4062413" cy="427672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AFA30C4-E190-4C2D-989A-BABC381D0DD3}"/>
              </a:ext>
            </a:extLst>
          </p:cNvPr>
          <p:cNvSpPr>
            <a:spLocks noGrp="1" noChangeArrowheads="1"/>
          </p:cNvSpPr>
          <p:nvPr>
            <p:ph type="title"/>
          </p:nvPr>
        </p:nvSpPr>
        <p:spPr>
          <a:xfrm>
            <a:off x="9144000" y="457200"/>
            <a:ext cx="1295400" cy="1066800"/>
          </a:xfrm>
        </p:spPr>
        <p:txBody>
          <a:bodyPr/>
          <a:lstStyle/>
          <a:p>
            <a:pPr eaLnBrk="1" hangingPunct="1"/>
            <a:endParaRPr lang="en-US" altLang="en-US"/>
          </a:p>
        </p:txBody>
      </p:sp>
      <p:sp>
        <p:nvSpPr>
          <p:cNvPr id="67587" name="Rectangle 3">
            <a:extLst>
              <a:ext uri="{FF2B5EF4-FFF2-40B4-BE49-F238E27FC236}">
                <a16:creationId xmlns:a16="http://schemas.microsoft.com/office/drawing/2014/main" id="{201AD145-25D4-4E0F-AAD4-0131810BAD80}"/>
              </a:ext>
            </a:extLst>
          </p:cNvPr>
          <p:cNvSpPr>
            <a:spLocks noGrp="1" noChangeArrowheads="1"/>
          </p:cNvSpPr>
          <p:nvPr>
            <p:ph type="body" idx="1"/>
          </p:nvPr>
        </p:nvSpPr>
        <p:spPr>
          <a:xfrm>
            <a:off x="3962400" y="1600200"/>
            <a:ext cx="6324600" cy="4495800"/>
          </a:xfrm>
        </p:spPr>
        <p:txBody>
          <a:bodyPr/>
          <a:lstStyle/>
          <a:p>
            <a:pPr eaLnBrk="1" hangingPunct="1"/>
            <a:r>
              <a:rPr lang="en-US" altLang="en-US"/>
              <a:t>Volume</a:t>
            </a:r>
          </a:p>
          <a:p>
            <a:pPr eaLnBrk="1" hangingPunct="1"/>
            <a:r>
              <a:rPr lang="en-US" altLang="en-US"/>
              <a:t>Pitch</a:t>
            </a:r>
          </a:p>
          <a:p>
            <a:pPr eaLnBrk="1" hangingPunct="1"/>
            <a:r>
              <a:rPr lang="en-US" altLang="en-US"/>
              <a:t>Inflection</a:t>
            </a:r>
          </a:p>
          <a:p>
            <a:pPr eaLnBrk="1" hangingPunct="1">
              <a:buFontTx/>
              <a:buNone/>
            </a:pPr>
            <a:endParaRPr lang="en-US" altLang="en-US"/>
          </a:p>
          <a:p>
            <a:pPr eaLnBrk="1" hangingPunct="1"/>
            <a:endParaRPr lang="en-US" altLang="en-US"/>
          </a:p>
        </p:txBody>
      </p:sp>
      <p:sp>
        <p:nvSpPr>
          <p:cNvPr id="67588" name="WordArt 4">
            <a:extLst>
              <a:ext uri="{FF2B5EF4-FFF2-40B4-BE49-F238E27FC236}">
                <a16:creationId xmlns:a16="http://schemas.microsoft.com/office/drawing/2014/main" id="{F02BD436-2CF3-4325-B900-28BF32461F2E}"/>
              </a:ext>
            </a:extLst>
          </p:cNvPr>
          <p:cNvSpPr>
            <a:spLocks noChangeArrowheads="1" noChangeShapeType="1" noTextEdit="1"/>
          </p:cNvSpPr>
          <p:nvPr/>
        </p:nvSpPr>
        <p:spPr bwMode="auto">
          <a:xfrm>
            <a:off x="228600" y="152400"/>
            <a:ext cx="5334000" cy="2182813"/>
          </a:xfrm>
          <a:prstGeom prst="rect">
            <a:avLst/>
          </a:prstGeom>
        </p:spPr>
        <p:txBody>
          <a:bodyPr wrap="none" fromWordArt="1">
            <a:prstTxWarp prst="textCascadeUp">
              <a:avLst>
                <a:gd name="adj" fmla="val 44444"/>
              </a:avLst>
            </a:prstTxWarp>
            <a:scene3d>
              <a:camera prst="legacyPerspectiveTopLeft">
                <a:rot lat="0" lon="20519990" rev="0"/>
              </a:camera>
              <a:lightRig rig="legacyHarsh3" dir="r"/>
            </a:scene3d>
            <a:sp3d extrusionH="430200" prstMaterial="legacyMatte">
              <a:extrusionClr>
                <a:srgbClr val="006600"/>
              </a:extrusionClr>
              <a:contourClr>
                <a:schemeClr val="tx1"/>
              </a:contourClr>
            </a:sp3d>
          </a:bodyPr>
          <a:lstStyle/>
          <a:p>
            <a:pPr algn="ctr"/>
            <a:r>
              <a:rPr lang="en-US" sz="8000" kern="10">
                <a:ln w="9525">
                  <a:round/>
                  <a:headEnd/>
                  <a:tailEnd/>
                </a:ln>
                <a:solidFill>
                  <a:schemeClr val="tx1">
                    <a:alpha val="59999"/>
                  </a:schemeClr>
                </a:solidFill>
                <a:latin typeface="Arial Black" panose="020B0A04020102020204" pitchFamily="34" charset="0"/>
              </a:rPr>
              <a:t>Tone of Voice</a:t>
            </a:r>
          </a:p>
        </p:txBody>
      </p:sp>
      <p:pic>
        <p:nvPicPr>
          <p:cNvPr id="67589" name="Picture 5" descr="MCj04257400000[1]">
            <a:extLst>
              <a:ext uri="{FF2B5EF4-FFF2-40B4-BE49-F238E27FC236}">
                <a16:creationId xmlns:a16="http://schemas.microsoft.com/office/drawing/2014/main" id="{ADDFDD8F-20B2-4E1C-80E8-5B40945A8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962400"/>
            <a:ext cx="37338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6" descr="MCj04282570000[1]">
            <a:extLst>
              <a:ext uri="{FF2B5EF4-FFF2-40B4-BE49-F238E27FC236}">
                <a16:creationId xmlns:a16="http://schemas.microsoft.com/office/drawing/2014/main" id="{D187D59D-2ED5-4D8B-A35D-D2715DDDC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810000"/>
            <a:ext cx="2971800" cy="26971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fade">
                                      <p:cBhvr>
                                        <p:cTn id="7" dur="770" decel="100000"/>
                                        <p:tgtEl>
                                          <p:spTgt spid="67588"/>
                                        </p:tgtEl>
                                      </p:cBhvr>
                                    </p:animEffect>
                                    <p:animScale>
                                      <p:cBhvr>
                                        <p:cTn id="8" dur="770" decel="100000"/>
                                        <p:tgtEl>
                                          <p:spTgt spid="67588"/>
                                        </p:tgtEl>
                                      </p:cBhvr>
                                      <p:from x="10000" y="10000"/>
                                      <p:to x="200000" y="450000"/>
                                    </p:animScale>
                                    <p:animScale>
                                      <p:cBhvr>
                                        <p:cTn id="9" dur="1230" accel="100000" fill="hold">
                                          <p:stCondLst>
                                            <p:cond delay="770"/>
                                          </p:stCondLst>
                                        </p:cTn>
                                        <p:tgtEl>
                                          <p:spTgt spid="67588"/>
                                        </p:tgtEl>
                                      </p:cBhvr>
                                      <p:from x="200000" y="450000"/>
                                      <p:to x="100000" y="100000"/>
                                    </p:animScale>
                                    <p:set>
                                      <p:cBhvr>
                                        <p:cTn id="10" dur="770" fill="hold"/>
                                        <p:tgtEl>
                                          <p:spTgt spid="67588"/>
                                        </p:tgtEl>
                                        <p:attrNameLst>
                                          <p:attrName>ppt_x</p:attrName>
                                        </p:attrNameLst>
                                      </p:cBhvr>
                                      <p:to>
                                        <p:strVal val="(0.5)"/>
                                      </p:to>
                                    </p:set>
                                    <p:anim from="(0.5)" to="(#ppt_x)" calcmode="lin" valueType="num">
                                      <p:cBhvr>
                                        <p:cTn id="11" dur="1230" accel="100000" fill="hold">
                                          <p:stCondLst>
                                            <p:cond delay="770"/>
                                          </p:stCondLst>
                                        </p:cTn>
                                        <p:tgtEl>
                                          <p:spTgt spid="67588"/>
                                        </p:tgtEl>
                                        <p:attrNameLst>
                                          <p:attrName>ppt_x</p:attrName>
                                        </p:attrNameLst>
                                      </p:cBhvr>
                                    </p:anim>
                                    <p:set>
                                      <p:cBhvr>
                                        <p:cTn id="12" dur="770" fill="hold"/>
                                        <p:tgtEl>
                                          <p:spTgt spid="67588"/>
                                        </p:tgtEl>
                                        <p:attrNameLst>
                                          <p:attrName>ppt_y</p:attrName>
                                        </p:attrNameLst>
                                      </p:cBhvr>
                                      <p:to>
                                        <p:strVal val="(#ppt_y+0.4)"/>
                                      </p:to>
                                    </p:set>
                                    <p:anim from="(#ppt_y+0.4)" to="(#ppt_y)" calcmode="lin" valueType="num">
                                      <p:cBhvr>
                                        <p:cTn id="13" dur="1230" accel="100000" fill="hold">
                                          <p:stCondLst>
                                            <p:cond delay="770"/>
                                          </p:stCondLst>
                                        </p:cTn>
                                        <p:tgtEl>
                                          <p:spTgt spid="6758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67587">
                                            <p:txEl>
                                              <p:pRg st="0" end="0"/>
                                            </p:txEl>
                                          </p:spTgt>
                                        </p:tgtEl>
                                        <p:attrNameLst>
                                          <p:attrName>style.visibility</p:attrName>
                                        </p:attrNameLst>
                                      </p:cBhvr>
                                      <p:to>
                                        <p:strVal val="visible"/>
                                      </p:to>
                                    </p:set>
                                    <p:animEffect transition="in" filter="slide(fromBottom)">
                                      <p:cBhvr>
                                        <p:cTn id="18" dur="500"/>
                                        <p:tgtEl>
                                          <p:spTgt spid="67587">
                                            <p:txEl>
                                              <p:pRg st="0" end="0"/>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67589"/>
                                        </p:tgtEl>
                                        <p:attrNameLst>
                                          <p:attrName>style.visibility</p:attrName>
                                        </p:attrNameLst>
                                      </p:cBhvr>
                                      <p:to>
                                        <p:strVal val="visible"/>
                                      </p:to>
                                    </p:set>
                                    <p:animEffect transition="in" filter="slide(fromBottom)">
                                      <p:cBhvr>
                                        <p:cTn id="21" dur="500"/>
                                        <p:tgtEl>
                                          <p:spTgt spid="6758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67587">
                                            <p:txEl>
                                              <p:pRg st="1" end="1"/>
                                            </p:txEl>
                                          </p:spTgt>
                                        </p:tgtEl>
                                        <p:attrNameLst>
                                          <p:attrName>style.visibility</p:attrName>
                                        </p:attrNameLst>
                                      </p:cBhvr>
                                      <p:to>
                                        <p:strVal val="visible"/>
                                      </p:to>
                                    </p:set>
                                    <p:animEffect transition="in" filter="slide(fromBottom)">
                                      <p:cBhvr>
                                        <p:cTn id="26" dur="500"/>
                                        <p:tgtEl>
                                          <p:spTgt spid="67587">
                                            <p:txEl>
                                              <p:pRg st="1" end="1"/>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67590"/>
                                        </p:tgtEl>
                                        <p:attrNameLst>
                                          <p:attrName>style.visibility</p:attrName>
                                        </p:attrNameLst>
                                      </p:cBhvr>
                                      <p:to>
                                        <p:strVal val="visible"/>
                                      </p:to>
                                    </p:set>
                                    <p:animEffect transition="in" filter="slide(fromBottom)">
                                      <p:cBhvr>
                                        <p:cTn id="29" dur="500"/>
                                        <p:tgtEl>
                                          <p:spTgt spid="6759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4" fill="hold" nodeType="clickEffect">
                                  <p:stCondLst>
                                    <p:cond delay="0"/>
                                  </p:stCondLst>
                                  <p:childTnLst>
                                    <p:set>
                                      <p:cBhvr>
                                        <p:cTn id="33" dur="1" fill="hold">
                                          <p:stCondLst>
                                            <p:cond delay="0"/>
                                          </p:stCondLst>
                                        </p:cTn>
                                        <p:tgtEl>
                                          <p:spTgt spid="67587">
                                            <p:txEl>
                                              <p:pRg st="2" end="2"/>
                                            </p:txEl>
                                          </p:spTgt>
                                        </p:tgtEl>
                                        <p:attrNameLst>
                                          <p:attrName>style.visibility</p:attrName>
                                        </p:attrNameLst>
                                      </p:cBhvr>
                                      <p:to>
                                        <p:strVal val="visible"/>
                                      </p:to>
                                    </p:set>
                                    <p:animEffect transition="in" filter="slide(fromBottom)">
                                      <p:cBhvr>
                                        <p:cTn id="34" dur="500"/>
                                        <p:tgtEl>
                                          <p:spTgt spid="675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3919D13D-FBA5-488C-ABFC-6C3C71DD4B6E}"/>
              </a:ext>
            </a:extLst>
          </p:cNvPr>
          <p:cNvSpPr>
            <a:spLocks noGrp="1" noChangeArrowheads="1"/>
          </p:cNvSpPr>
          <p:nvPr>
            <p:ph type="title"/>
          </p:nvPr>
        </p:nvSpPr>
        <p:spPr>
          <a:xfrm>
            <a:off x="1447800" y="1752600"/>
            <a:ext cx="7696200" cy="685800"/>
          </a:xfrm>
        </p:spPr>
        <p:txBody>
          <a:bodyPr/>
          <a:lstStyle/>
          <a:p>
            <a:pPr eaLnBrk="1" hangingPunct="1"/>
            <a:r>
              <a:rPr lang="en-US" altLang="en-US" sz="7200">
                <a:solidFill>
                  <a:schemeClr val="bg1"/>
                </a:solidFill>
              </a:rPr>
              <a:t>Volume </a:t>
            </a:r>
          </a:p>
        </p:txBody>
      </p:sp>
      <p:pic>
        <p:nvPicPr>
          <p:cNvPr id="31747" name="Picture 5" descr="MCj04244460000[1]">
            <a:extLst>
              <a:ext uri="{FF2B5EF4-FFF2-40B4-BE49-F238E27FC236}">
                <a16:creationId xmlns:a16="http://schemas.microsoft.com/office/drawing/2014/main" id="{35C0B66C-42E1-415F-A3FC-16DA6C4BA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675188"/>
            <a:ext cx="3822700"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6" descr="MCj04257400000[1]">
            <a:extLst>
              <a:ext uri="{FF2B5EF4-FFF2-40B4-BE49-F238E27FC236}">
                <a16:creationId xmlns:a16="http://schemas.microsoft.com/office/drawing/2014/main" id="{0971F762-7002-4357-9E42-F08FD314F2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13175"/>
            <a:ext cx="37338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BF709C5E-B503-4B58-BEF4-B984036739FC}"/>
              </a:ext>
            </a:extLst>
          </p:cNvPr>
          <p:cNvSpPr>
            <a:spLocks noGrp="1" noChangeArrowheads="1"/>
          </p:cNvSpPr>
          <p:nvPr>
            <p:ph type="title"/>
          </p:nvPr>
        </p:nvSpPr>
        <p:spPr>
          <a:xfrm>
            <a:off x="1447800" y="2057400"/>
            <a:ext cx="7696200" cy="685800"/>
          </a:xfrm>
        </p:spPr>
        <p:txBody>
          <a:bodyPr/>
          <a:lstStyle/>
          <a:p>
            <a:pPr eaLnBrk="1" hangingPunct="1"/>
            <a:r>
              <a:rPr lang="en-US" altLang="en-US" sz="7200">
                <a:solidFill>
                  <a:schemeClr val="bg1"/>
                </a:solidFill>
              </a:rPr>
              <a:t>Pitch</a:t>
            </a:r>
          </a:p>
        </p:txBody>
      </p:sp>
      <p:pic>
        <p:nvPicPr>
          <p:cNvPr id="107526" name="Picture 6" descr="MCj03963300000[1]">
            <a:extLst>
              <a:ext uri="{FF2B5EF4-FFF2-40B4-BE49-F238E27FC236}">
                <a16:creationId xmlns:a16="http://schemas.microsoft.com/office/drawing/2014/main" id="{60AE412B-5DA5-4A7F-844B-DF7505384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28600"/>
            <a:ext cx="28511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7" name="Picture 7" descr="MCj03980190000[1]">
            <a:extLst>
              <a:ext uri="{FF2B5EF4-FFF2-40B4-BE49-F238E27FC236}">
                <a16:creationId xmlns:a16="http://schemas.microsoft.com/office/drawing/2014/main" id="{8675B26B-6202-491A-AFA0-4BB465DE52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810000"/>
            <a:ext cx="279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8" name="Text Box 8">
            <a:extLst>
              <a:ext uri="{FF2B5EF4-FFF2-40B4-BE49-F238E27FC236}">
                <a16:creationId xmlns:a16="http://schemas.microsoft.com/office/drawing/2014/main" id="{85C81841-97D9-4B4D-BE0F-BADE568C7343}"/>
              </a:ext>
            </a:extLst>
          </p:cNvPr>
          <p:cNvSpPr txBox="1">
            <a:spLocks noChangeArrowheads="1"/>
          </p:cNvSpPr>
          <p:nvPr/>
        </p:nvSpPr>
        <p:spPr bwMode="auto">
          <a:xfrm>
            <a:off x="4876800" y="2667000"/>
            <a:ext cx="1143000" cy="5794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lgn="ctr">
              <a:spcBef>
                <a:spcPct val="50000"/>
              </a:spcBef>
              <a:buFontTx/>
              <a:buNone/>
            </a:pPr>
            <a:r>
              <a:rPr lang="en-US" altLang="en-US" b="0">
                <a:solidFill>
                  <a:schemeClr val="bg2"/>
                </a:solidFill>
              </a:rPr>
              <a:t>High </a:t>
            </a:r>
          </a:p>
        </p:txBody>
      </p:sp>
      <p:sp>
        <p:nvSpPr>
          <p:cNvPr id="107529" name="Text Box 9">
            <a:extLst>
              <a:ext uri="{FF2B5EF4-FFF2-40B4-BE49-F238E27FC236}">
                <a16:creationId xmlns:a16="http://schemas.microsoft.com/office/drawing/2014/main" id="{0D7D3CA9-9BA5-4C89-AC88-C925E960FCBA}"/>
              </a:ext>
            </a:extLst>
          </p:cNvPr>
          <p:cNvSpPr txBox="1">
            <a:spLocks noChangeArrowheads="1"/>
          </p:cNvSpPr>
          <p:nvPr/>
        </p:nvSpPr>
        <p:spPr bwMode="auto">
          <a:xfrm>
            <a:off x="5105400" y="5867400"/>
            <a:ext cx="1143000" cy="5794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lgn="ctr">
              <a:spcBef>
                <a:spcPct val="50000"/>
              </a:spcBef>
              <a:buFontTx/>
              <a:buNone/>
            </a:pPr>
            <a:r>
              <a:rPr lang="en-US" altLang="en-US" b="0">
                <a:solidFill>
                  <a:schemeClr val="bg2"/>
                </a:solidFill>
              </a:rPr>
              <a:t>Low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7526"/>
                                        </p:tgtEl>
                                        <p:attrNameLst>
                                          <p:attrName>style.visibility</p:attrName>
                                        </p:attrNameLst>
                                      </p:cBhvr>
                                      <p:to>
                                        <p:strVal val="visible"/>
                                      </p:to>
                                    </p:set>
                                    <p:anim calcmode="lin" valueType="num">
                                      <p:cBhvr additive="base">
                                        <p:cTn id="7" dur="500" fill="hold"/>
                                        <p:tgtEl>
                                          <p:spTgt spid="107526"/>
                                        </p:tgtEl>
                                        <p:attrNameLst>
                                          <p:attrName>ppt_x</p:attrName>
                                        </p:attrNameLst>
                                      </p:cBhvr>
                                      <p:tavLst>
                                        <p:tav tm="0">
                                          <p:val>
                                            <p:strVal val="0-#ppt_w/2"/>
                                          </p:val>
                                        </p:tav>
                                        <p:tav tm="100000">
                                          <p:val>
                                            <p:strVal val="#ppt_x"/>
                                          </p:val>
                                        </p:tav>
                                      </p:tavLst>
                                    </p:anim>
                                    <p:anim calcmode="lin" valueType="num">
                                      <p:cBhvr additive="base">
                                        <p:cTn id="8" dur="500" fill="hold"/>
                                        <p:tgtEl>
                                          <p:spTgt spid="107526"/>
                                        </p:tgtEl>
                                        <p:attrNameLst>
                                          <p:attrName>ppt_y</p:attrName>
                                        </p:attrNameLst>
                                      </p:cBhvr>
                                      <p:tavLst>
                                        <p:tav tm="0">
                                          <p:val>
                                            <p:strVal val="#ppt_y"/>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107528"/>
                                        </p:tgtEl>
                                        <p:attrNameLst>
                                          <p:attrName>style.visibility</p:attrName>
                                        </p:attrNameLst>
                                      </p:cBhvr>
                                      <p:to>
                                        <p:strVal val="visible"/>
                                      </p:to>
                                    </p:set>
                                    <p:animEffect transition="in" filter="dissolve">
                                      <p:cBhvr>
                                        <p:cTn id="11" dur="500"/>
                                        <p:tgtEl>
                                          <p:spTgt spid="10752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nodeType="clickEffect">
                                  <p:stCondLst>
                                    <p:cond delay="0"/>
                                  </p:stCondLst>
                                  <p:childTnLst>
                                    <p:set>
                                      <p:cBhvr>
                                        <p:cTn id="15" dur="1" fill="hold">
                                          <p:stCondLst>
                                            <p:cond delay="0"/>
                                          </p:stCondLst>
                                        </p:cTn>
                                        <p:tgtEl>
                                          <p:spTgt spid="107527"/>
                                        </p:tgtEl>
                                        <p:attrNameLst>
                                          <p:attrName>style.visibility</p:attrName>
                                        </p:attrNameLst>
                                      </p:cBhvr>
                                      <p:to>
                                        <p:strVal val="visible"/>
                                      </p:to>
                                    </p:set>
                                    <p:anim calcmode="lin" valueType="num">
                                      <p:cBhvr additive="base">
                                        <p:cTn id="16" dur="500" fill="hold"/>
                                        <p:tgtEl>
                                          <p:spTgt spid="107527"/>
                                        </p:tgtEl>
                                        <p:attrNameLst>
                                          <p:attrName>ppt_x</p:attrName>
                                        </p:attrNameLst>
                                      </p:cBhvr>
                                      <p:tavLst>
                                        <p:tav tm="0">
                                          <p:val>
                                            <p:strVal val="0-#ppt_w/2"/>
                                          </p:val>
                                        </p:tav>
                                        <p:tav tm="100000">
                                          <p:val>
                                            <p:strVal val="#ppt_x"/>
                                          </p:val>
                                        </p:tav>
                                      </p:tavLst>
                                    </p:anim>
                                    <p:anim calcmode="lin" valueType="num">
                                      <p:cBhvr additive="base">
                                        <p:cTn id="17" dur="500" fill="hold"/>
                                        <p:tgtEl>
                                          <p:spTgt spid="107527"/>
                                        </p:tgtEl>
                                        <p:attrNameLst>
                                          <p:attrName>ppt_y</p:attrName>
                                        </p:attrNameLst>
                                      </p:cBhvr>
                                      <p:tavLst>
                                        <p:tav tm="0">
                                          <p:val>
                                            <p:strVal val="#ppt_y"/>
                                          </p:val>
                                        </p:tav>
                                        <p:tav tm="100000">
                                          <p:val>
                                            <p:strVal val="#ppt_y"/>
                                          </p:val>
                                        </p:tav>
                                      </p:tavLst>
                                    </p:anim>
                                  </p:childTnLst>
                                </p:cTn>
                              </p:par>
                              <p:par>
                                <p:cTn id="18" presetID="9" presetClass="entr" presetSubtype="0" fill="hold" grpId="0" nodeType="withEffect">
                                  <p:stCondLst>
                                    <p:cond delay="0"/>
                                  </p:stCondLst>
                                  <p:childTnLst>
                                    <p:set>
                                      <p:cBhvr>
                                        <p:cTn id="19" dur="1" fill="hold">
                                          <p:stCondLst>
                                            <p:cond delay="0"/>
                                          </p:stCondLst>
                                        </p:cTn>
                                        <p:tgtEl>
                                          <p:spTgt spid="107529"/>
                                        </p:tgtEl>
                                        <p:attrNameLst>
                                          <p:attrName>style.visibility</p:attrName>
                                        </p:attrNameLst>
                                      </p:cBhvr>
                                      <p:to>
                                        <p:strVal val="visible"/>
                                      </p:to>
                                    </p:set>
                                    <p:animEffect transition="in" filter="dissolve">
                                      <p:cBhvr>
                                        <p:cTn id="20" dur="500"/>
                                        <p:tgtEl>
                                          <p:spTgt spid="107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8" grpId="0" animBg="1"/>
      <p:bldP spid="1075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a:extLst>
              <a:ext uri="{FF2B5EF4-FFF2-40B4-BE49-F238E27FC236}">
                <a16:creationId xmlns:a16="http://schemas.microsoft.com/office/drawing/2014/main" id="{1322205C-E35B-4222-BDCB-4FB6360863F1}"/>
              </a:ext>
            </a:extLst>
          </p:cNvPr>
          <p:cNvSpPr>
            <a:spLocks noGrp="1" noChangeArrowheads="1"/>
          </p:cNvSpPr>
          <p:nvPr>
            <p:ph type="title"/>
          </p:nvPr>
        </p:nvSpPr>
        <p:spPr>
          <a:xfrm>
            <a:off x="1447800" y="1447800"/>
            <a:ext cx="7696200" cy="685800"/>
          </a:xfrm>
        </p:spPr>
        <p:txBody>
          <a:bodyPr/>
          <a:lstStyle/>
          <a:p>
            <a:pPr eaLnBrk="1" hangingPunct="1"/>
            <a:r>
              <a:rPr lang="en-US" altLang="en-US" sz="7200">
                <a:solidFill>
                  <a:schemeClr val="bg1"/>
                </a:solidFill>
              </a:rPr>
              <a:t>Inflection</a:t>
            </a:r>
          </a:p>
        </p:txBody>
      </p:sp>
      <p:sp>
        <p:nvSpPr>
          <p:cNvPr id="99333" name="Text Box 5">
            <a:extLst>
              <a:ext uri="{FF2B5EF4-FFF2-40B4-BE49-F238E27FC236}">
                <a16:creationId xmlns:a16="http://schemas.microsoft.com/office/drawing/2014/main" id="{08F029E4-4094-413A-9504-A3961D3398A6}"/>
              </a:ext>
            </a:extLst>
          </p:cNvPr>
          <p:cNvSpPr txBox="1">
            <a:spLocks noChangeArrowheads="1"/>
          </p:cNvSpPr>
          <p:nvPr/>
        </p:nvSpPr>
        <p:spPr bwMode="auto">
          <a:xfrm>
            <a:off x="1600200" y="2895600"/>
            <a:ext cx="8077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50000"/>
              </a:spcBef>
              <a:buFontTx/>
              <a:buNone/>
            </a:pPr>
            <a:r>
              <a:rPr lang="en-US" altLang="en-US" sz="4800" b="0">
                <a:latin typeface="Pristina" panose="03060402040406080204" pitchFamily="66" charset="0"/>
              </a:rPr>
              <a:t>“I never said you were silly”</a:t>
            </a:r>
          </a:p>
        </p:txBody>
      </p:sp>
      <p:sp>
        <p:nvSpPr>
          <p:cNvPr id="99334" name="Text Box 6">
            <a:extLst>
              <a:ext uri="{FF2B5EF4-FFF2-40B4-BE49-F238E27FC236}">
                <a16:creationId xmlns:a16="http://schemas.microsoft.com/office/drawing/2014/main" id="{D7F407AF-90B6-4A6D-8414-DF5126FC6043}"/>
              </a:ext>
            </a:extLst>
          </p:cNvPr>
          <p:cNvSpPr txBox="1">
            <a:spLocks noChangeArrowheads="1"/>
          </p:cNvSpPr>
          <p:nvPr/>
        </p:nvSpPr>
        <p:spPr bwMode="auto">
          <a:xfrm>
            <a:off x="1295400" y="4648200"/>
            <a:ext cx="6934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50000"/>
              </a:spcBef>
              <a:buFontTx/>
              <a:buNone/>
            </a:pPr>
            <a:r>
              <a:rPr lang="en-US" altLang="en-US" sz="4800" b="0">
                <a:latin typeface="Mistral" panose="03090702030407020403" pitchFamily="66" charset="0"/>
              </a:rPr>
              <a:t>“I would love to be in that class”</a:t>
            </a:r>
          </a:p>
        </p:txBody>
      </p:sp>
      <p:sp>
        <p:nvSpPr>
          <p:cNvPr id="35845" name="Text Box 7">
            <a:extLst>
              <a:ext uri="{FF2B5EF4-FFF2-40B4-BE49-F238E27FC236}">
                <a16:creationId xmlns:a16="http://schemas.microsoft.com/office/drawing/2014/main" id="{59B74AAD-FF78-435D-A374-C5F44ED7D9E9}"/>
              </a:ext>
            </a:extLst>
          </p:cNvPr>
          <p:cNvSpPr txBox="1">
            <a:spLocks noChangeArrowheads="1"/>
          </p:cNvSpPr>
          <p:nvPr/>
        </p:nvSpPr>
        <p:spPr bwMode="auto">
          <a:xfrm>
            <a:off x="1295400" y="3886200"/>
            <a:ext cx="1219200" cy="514350"/>
          </a:xfrm>
          <a:prstGeom prst="rect">
            <a:avLst/>
          </a:prstGeom>
          <a:solidFill>
            <a:schemeClr val="tx2"/>
          </a:solidFill>
          <a:ln w="57150">
            <a:solidFill>
              <a:schemeClr val="folHlink"/>
            </a:solidFill>
            <a:miter lim="800000"/>
            <a:headEnd/>
            <a:tailEnd/>
          </a:ln>
        </p:spPr>
        <p:txBody>
          <a:bodyPr>
            <a:spAutoFit/>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50000"/>
              </a:spcBef>
              <a:buFontTx/>
              <a:buNone/>
            </a:pPr>
            <a:r>
              <a:rPr lang="en-US" altLang="en-US" sz="2400"/>
              <a:t>1</a:t>
            </a:r>
          </a:p>
        </p:txBody>
      </p:sp>
      <p:sp>
        <p:nvSpPr>
          <p:cNvPr id="35846" name="Text Box 8">
            <a:extLst>
              <a:ext uri="{FF2B5EF4-FFF2-40B4-BE49-F238E27FC236}">
                <a16:creationId xmlns:a16="http://schemas.microsoft.com/office/drawing/2014/main" id="{85A4B34B-D807-408A-9EFD-68ADFA0E7F74}"/>
              </a:ext>
            </a:extLst>
          </p:cNvPr>
          <p:cNvSpPr txBox="1">
            <a:spLocks noChangeArrowheads="1"/>
          </p:cNvSpPr>
          <p:nvPr/>
        </p:nvSpPr>
        <p:spPr bwMode="auto">
          <a:xfrm>
            <a:off x="3886200" y="3886200"/>
            <a:ext cx="1219200" cy="514350"/>
          </a:xfrm>
          <a:prstGeom prst="rect">
            <a:avLst/>
          </a:prstGeom>
          <a:solidFill>
            <a:schemeClr val="tx2"/>
          </a:solidFill>
          <a:ln w="57150">
            <a:solidFill>
              <a:schemeClr val="folHlink"/>
            </a:solidFill>
            <a:miter lim="800000"/>
            <a:headEnd/>
            <a:tailEnd/>
          </a:ln>
        </p:spPr>
        <p:txBody>
          <a:bodyPr>
            <a:spAutoFit/>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50000"/>
              </a:spcBef>
              <a:buFontTx/>
              <a:buNone/>
            </a:pPr>
            <a:r>
              <a:rPr lang="en-US" altLang="en-US" sz="2400"/>
              <a:t>2</a:t>
            </a:r>
          </a:p>
        </p:txBody>
      </p:sp>
      <p:sp>
        <p:nvSpPr>
          <p:cNvPr id="35847" name="Text Box 9">
            <a:extLst>
              <a:ext uri="{FF2B5EF4-FFF2-40B4-BE49-F238E27FC236}">
                <a16:creationId xmlns:a16="http://schemas.microsoft.com/office/drawing/2014/main" id="{E1978F35-59B9-4C67-A31C-1CD276306097}"/>
              </a:ext>
            </a:extLst>
          </p:cNvPr>
          <p:cNvSpPr txBox="1">
            <a:spLocks noChangeArrowheads="1"/>
          </p:cNvSpPr>
          <p:nvPr/>
        </p:nvSpPr>
        <p:spPr bwMode="auto">
          <a:xfrm>
            <a:off x="6553200" y="3886200"/>
            <a:ext cx="1219200" cy="514350"/>
          </a:xfrm>
          <a:prstGeom prst="rect">
            <a:avLst/>
          </a:prstGeom>
          <a:solidFill>
            <a:schemeClr val="tx2"/>
          </a:solidFill>
          <a:ln w="57150">
            <a:solidFill>
              <a:schemeClr val="folHlink"/>
            </a:solidFill>
            <a:miter lim="800000"/>
            <a:headEnd/>
            <a:tailEnd/>
          </a:ln>
        </p:spPr>
        <p:txBody>
          <a:bodyPr>
            <a:spAutoFit/>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50000"/>
              </a:spcBef>
              <a:buFontTx/>
              <a:buNone/>
            </a:pPr>
            <a:r>
              <a:rPr lang="en-US" altLang="en-US" sz="2400"/>
              <a:t>3</a:t>
            </a:r>
          </a:p>
        </p:txBody>
      </p:sp>
      <p:sp>
        <p:nvSpPr>
          <p:cNvPr id="35848" name="Text Box 14">
            <a:extLst>
              <a:ext uri="{FF2B5EF4-FFF2-40B4-BE49-F238E27FC236}">
                <a16:creationId xmlns:a16="http://schemas.microsoft.com/office/drawing/2014/main" id="{F9554C8A-0EE3-445F-94D3-FAEBBC18674E}"/>
              </a:ext>
            </a:extLst>
          </p:cNvPr>
          <p:cNvSpPr txBox="1">
            <a:spLocks noChangeArrowheads="1"/>
          </p:cNvSpPr>
          <p:nvPr/>
        </p:nvSpPr>
        <p:spPr bwMode="auto">
          <a:xfrm>
            <a:off x="2286000" y="5715000"/>
            <a:ext cx="1676400" cy="533400"/>
          </a:xfrm>
          <a:prstGeom prst="rect">
            <a:avLst/>
          </a:prstGeom>
          <a:solidFill>
            <a:schemeClr val="folHlink"/>
          </a:solidFill>
          <a:ln w="76200">
            <a:solidFill>
              <a:schemeClr val="tx2"/>
            </a:solidFill>
            <a:miter lim="800000"/>
            <a:headEnd/>
            <a:tailEnd/>
          </a:ln>
        </p:spPr>
        <p:txBody>
          <a:bodyPr>
            <a:spAutoFit/>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50000"/>
              </a:spcBef>
              <a:buFontTx/>
              <a:buNone/>
            </a:pPr>
            <a:r>
              <a:rPr lang="en-US" altLang="en-US" sz="2400">
                <a:solidFill>
                  <a:srgbClr val="333300"/>
                </a:solidFill>
              </a:rPr>
              <a:t>1</a:t>
            </a:r>
          </a:p>
        </p:txBody>
      </p:sp>
      <p:sp>
        <p:nvSpPr>
          <p:cNvPr id="35849" name="Text Box 15">
            <a:extLst>
              <a:ext uri="{FF2B5EF4-FFF2-40B4-BE49-F238E27FC236}">
                <a16:creationId xmlns:a16="http://schemas.microsoft.com/office/drawing/2014/main" id="{41EC319E-1164-4A2A-B64C-5BF773208339}"/>
              </a:ext>
            </a:extLst>
          </p:cNvPr>
          <p:cNvSpPr txBox="1">
            <a:spLocks noChangeArrowheads="1"/>
          </p:cNvSpPr>
          <p:nvPr/>
        </p:nvSpPr>
        <p:spPr bwMode="auto">
          <a:xfrm>
            <a:off x="6019800" y="5715000"/>
            <a:ext cx="1676400" cy="533400"/>
          </a:xfrm>
          <a:prstGeom prst="rect">
            <a:avLst/>
          </a:prstGeom>
          <a:solidFill>
            <a:schemeClr val="folHlink"/>
          </a:solidFill>
          <a:ln w="76200">
            <a:solidFill>
              <a:schemeClr val="tx2"/>
            </a:solidFill>
            <a:miter lim="800000"/>
            <a:headEnd/>
            <a:tailEnd/>
          </a:ln>
        </p:spPr>
        <p:txBody>
          <a:bodyPr>
            <a:spAutoFit/>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50000"/>
              </a:spcBef>
              <a:buFontTx/>
              <a:buNone/>
            </a:pPr>
            <a:r>
              <a:rPr lang="en-US" altLang="en-US" sz="2400">
                <a:solidFill>
                  <a:srgbClr val="333300"/>
                </a:solidFill>
              </a:rPr>
              <a:t>2</a:t>
            </a:r>
          </a:p>
        </p:txBody>
      </p:sp>
      <p:pic>
        <p:nvPicPr>
          <p:cNvPr id="15" name="davesilly.wav">
            <a:hlinkClick r:id="" action="ppaction://media"/>
            <a:extLst>
              <a:ext uri="{FF2B5EF4-FFF2-40B4-BE49-F238E27FC236}">
                <a16:creationId xmlns:a16="http://schemas.microsoft.com/office/drawing/2014/main" id="{7213A7A0-3A3B-4357-AB87-78368E60559C}"/>
              </a:ext>
            </a:extLst>
          </p:cNvPr>
          <p:cNvPicPr>
            <a:picLocks noChangeAspect="1"/>
          </p:cNvPicPr>
          <p:nvPr>
            <a:audioFile r:link="rId2"/>
            <p:extLst>
              <p:ext uri="{DAA4B4D4-6D71-4841-9C94-3DE7FCFB9230}">
                <p14:media xmlns:p14="http://schemas.microsoft.com/office/powerpoint/2010/main" r:link="rId1"/>
              </p:ext>
            </p:extLst>
          </p:nvPr>
        </p:nvPicPr>
        <p:blipFill>
          <a:blip r:embed="rId13"/>
          <a:srcRect/>
          <a:stretch>
            <a:fillRect/>
          </a:stretch>
        </p:blipFill>
        <p:spPr bwMode="auto">
          <a:xfrm>
            <a:off x="1721643" y="3769518"/>
            <a:ext cx="823914" cy="82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davesilly2.wav">
            <a:hlinkClick r:id="" action="ppaction://media"/>
            <a:extLst>
              <a:ext uri="{FF2B5EF4-FFF2-40B4-BE49-F238E27FC236}">
                <a16:creationId xmlns:a16="http://schemas.microsoft.com/office/drawing/2014/main" id="{991F415B-8EF0-4B72-BDD2-68E08D099FD7}"/>
              </a:ext>
            </a:extLst>
          </p:cNvPr>
          <p:cNvPicPr>
            <a:picLocks noChangeAspect="1"/>
          </p:cNvPicPr>
          <p:nvPr>
            <a:audioFile r:link="rId4"/>
            <p:extLst>
              <p:ext uri="{DAA4B4D4-6D71-4841-9C94-3DE7FCFB9230}">
                <p14:media xmlns:p14="http://schemas.microsoft.com/office/powerpoint/2010/main" r:link="rId3"/>
              </p:ext>
            </p:extLst>
          </p:nvPr>
        </p:nvPicPr>
        <p:blipFill>
          <a:blip r:embed="rId13"/>
          <a:srcRect/>
          <a:stretch>
            <a:fillRect/>
          </a:stretch>
        </p:blipFill>
        <p:spPr bwMode="auto">
          <a:xfrm>
            <a:off x="4379118" y="3803164"/>
            <a:ext cx="766763"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davesilly3.wav">
            <a:hlinkClick r:id="" action="ppaction://media"/>
            <a:extLst>
              <a:ext uri="{FF2B5EF4-FFF2-40B4-BE49-F238E27FC236}">
                <a16:creationId xmlns:a16="http://schemas.microsoft.com/office/drawing/2014/main" id="{ACAE3A85-19AD-44BF-A855-9B2F19698117}"/>
              </a:ext>
            </a:extLst>
          </p:cNvPr>
          <p:cNvPicPr>
            <a:picLocks noChangeAspect="1"/>
          </p:cNvPicPr>
          <p:nvPr>
            <a:audioFile r:link="rId6"/>
            <p:extLst>
              <p:ext uri="{DAA4B4D4-6D71-4841-9C94-3DE7FCFB9230}">
                <p14:media xmlns:p14="http://schemas.microsoft.com/office/powerpoint/2010/main" r:link="rId5"/>
              </p:ext>
            </p:extLst>
          </p:nvPr>
        </p:nvPicPr>
        <p:blipFill>
          <a:blip r:embed="rId13"/>
          <a:srcRect/>
          <a:stretch>
            <a:fillRect/>
          </a:stretch>
        </p:blipFill>
        <p:spPr bwMode="auto">
          <a:xfrm>
            <a:off x="6968684" y="3785289"/>
            <a:ext cx="823914" cy="82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daveclass.wav">
            <a:hlinkClick r:id="" action="ppaction://media"/>
            <a:extLst>
              <a:ext uri="{FF2B5EF4-FFF2-40B4-BE49-F238E27FC236}">
                <a16:creationId xmlns:a16="http://schemas.microsoft.com/office/drawing/2014/main" id="{0C78D969-C724-4DEA-ABF4-1F9BF3DB4098}"/>
              </a:ext>
            </a:extLst>
          </p:cNvPr>
          <p:cNvPicPr>
            <a:picLocks noChangeAspect="1"/>
          </p:cNvPicPr>
          <p:nvPr>
            <a:audioFile r:link="rId8"/>
            <p:extLst>
              <p:ext uri="{DAA4B4D4-6D71-4841-9C94-3DE7FCFB9230}">
                <p14:media xmlns:p14="http://schemas.microsoft.com/office/powerpoint/2010/main" r:link="rId7"/>
              </p:ext>
            </p:extLst>
          </p:nvPr>
        </p:nvPicPr>
        <p:blipFill>
          <a:blip r:embed="rId13"/>
          <a:srcRect/>
          <a:stretch>
            <a:fillRect/>
          </a:stretch>
        </p:blipFill>
        <p:spPr bwMode="auto">
          <a:xfrm>
            <a:off x="2933701" y="5642386"/>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daveclass2.wav">
            <a:hlinkClick r:id="" action="ppaction://media"/>
            <a:extLst>
              <a:ext uri="{FF2B5EF4-FFF2-40B4-BE49-F238E27FC236}">
                <a16:creationId xmlns:a16="http://schemas.microsoft.com/office/drawing/2014/main" id="{C331B15E-D30E-4883-AAF4-3955C62432FE}"/>
              </a:ext>
            </a:extLst>
          </p:cNvPr>
          <p:cNvPicPr>
            <a:picLocks noChangeAspect="1"/>
          </p:cNvPicPr>
          <p:nvPr>
            <a:audioFile r:link="rId10"/>
            <p:extLst>
              <p:ext uri="{DAA4B4D4-6D71-4841-9C94-3DE7FCFB9230}">
                <p14:media xmlns:p14="http://schemas.microsoft.com/office/powerpoint/2010/main" r:link="rId9"/>
              </p:ext>
            </p:extLst>
          </p:nvPr>
        </p:nvPicPr>
        <p:blipFill>
          <a:blip r:embed="rId13"/>
          <a:srcRect/>
          <a:stretch>
            <a:fillRect/>
          </a:stretch>
        </p:blipFill>
        <p:spPr bwMode="auto">
          <a:xfrm>
            <a:off x="6572444" y="5613082"/>
            <a:ext cx="896807" cy="896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99333">
                                            <p:txEl>
                                              <p:pRg st="0" end="0"/>
                                            </p:txEl>
                                          </p:spTgt>
                                        </p:tgtEl>
                                        <p:attrNameLst>
                                          <p:attrName>style.visibility</p:attrName>
                                        </p:attrNameLst>
                                      </p:cBhvr>
                                      <p:to>
                                        <p:strVal val="visible"/>
                                      </p:to>
                                    </p:set>
                                    <p:animEffect transition="in" filter="plus(in)">
                                      <p:cBhvr>
                                        <p:cTn id="7" dur="2000"/>
                                        <p:tgtEl>
                                          <p:spTgt spid="993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99334"/>
                                        </p:tgtEl>
                                        <p:attrNameLst>
                                          <p:attrName>style.visibility</p:attrName>
                                        </p:attrNameLst>
                                      </p:cBhvr>
                                      <p:to>
                                        <p:strVal val="visible"/>
                                      </p:to>
                                    </p:set>
                                    <p:animEffect transition="in" filter="plus(in)">
                                      <p:cBhvr>
                                        <p:cTn id="12" dur="2000"/>
                                        <p:tgtEl>
                                          <p:spTgt spid="993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5"/>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 presetClass="mediacall" presetSubtype="0" fill="hold" nodeType="clickEffect">
                                  <p:stCondLst>
                                    <p:cond delay="0"/>
                                  </p:stCondLst>
                                  <p:childTnLst>
                                    <p:cmd type="call" cmd="playFrom(0.0)">
                                      <p:cBhvr>
                                        <p:cTn id="17" dur="8310" fill="hold"/>
                                        <p:tgtEl>
                                          <p:spTgt spid="15"/>
                                        </p:tgtEl>
                                      </p:cBhvr>
                                    </p:cmd>
                                  </p:childTnLst>
                                </p:cTn>
                              </p:par>
                            </p:childTnLst>
                          </p:cTn>
                        </p:par>
                      </p:childTnLst>
                    </p:cTn>
                  </p:par>
                </p:childTnLst>
              </p:cTn>
              <p:nextCondLst>
                <p:cond evt="onClick" delay="0">
                  <p:tgtEl>
                    <p:spTgt spid="15"/>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seq concurrent="1" nextAc="seek">
              <p:cTn id="19" restart="whenNotActive" fill="hold" evtFilter="cancelBubble" nodeType="interactiveSeq">
                <p:stCondLst>
                  <p:cond evt="onClick" delay="0">
                    <p:tgtEl>
                      <p:spTgt spid="16"/>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mediacall" presetSubtype="0" fill="hold" nodeType="clickEffect">
                                  <p:stCondLst>
                                    <p:cond delay="0"/>
                                  </p:stCondLst>
                                  <p:childTnLst>
                                    <p:cmd type="call" cmd="playFrom(0.0)">
                                      <p:cBhvr>
                                        <p:cTn id="23" dur="8060" fill="hold"/>
                                        <p:tgtEl>
                                          <p:spTgt spid="16"/>
                                        </p:tgtEl>
                                      </p:cBhvr>
                                    </p:cmd>
                                  </p:childTnLst>
                                </p:cTn>
                              </p:par>
                            </p:childTnLst>
                          </p:cTn>
                        </p:par>
                      </p:childTnLst>
                    </p:cTn>
                  </p:par>
                </p:childTnLst>
              </p:cTn>
              <p:nextCondLst>
                <p:cond evt="onClick" delay="0">
                  <p:tgtEl>
                    <p:spTgt spid="16"/>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seq concurrent="1" nextAc="seek">
              <p:cTn id="25" restart="whenNotActive" fill="hold" evtFilter="cancelBubble" nodeType="interactiveSeq">
                <p:stCondLst>
                  <p:cond evt="onClick" delay="0">
                    <p:tgtEl>
                      <p:spTgt spid="17"/>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mediacall" presetSubtype="0" fill="hold" nodeType="clickEffect">
                                  <p:stCondLst>
                                    <p:cond delay="0"/>
                                  </p:stCondLst>
                                  <p:childTnLst>
                                    <p:cmd type="call" cmd="playFrom(0.0)">
                                      <p:cBhvr>
                                        <p:cTn id="29" dur="8370" fill="hold"/>
                                        <p:tgtEl>
                                          <p:spTgt spid="17"/>
                                        </p:tgtEl>
                                      </p:cBhvr>
                                    </p:cmd>
                                  </p:childTnLst>
                                </p:cTn>
                              </p:par>
                            </p:childTnLst>
                          </p:cTn>
                        </p:par>
                      </p:childTnLst>
                    </p:cTn>
                  </p:par>
                </p:childTnLst>
              </p:cTn>
              <p:nextCondLst>
                <p:cond evt="onClick" delay="0">
                  <p:tgtEl>
                    <p:spTgt spid="17"/>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seq concurrent="1" nextAc="seek">
              <p:cTn id="31" restart="whenNotActive" fill="hold" evtFilter="cancelBubble" nodeType="interactiveSeq">
                <p:stCondLst>
                  <p:cond evt="onClick" delay="0">
                    <p:tgtEl>
                      <p:spTgt spid="18"/>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 presetClass="mediacall" presetSubtype="0" fill="hold" nodeType="clickEffect">
                                  <p:stCondLst>
                                    <p:cond delay="0"/>
                                  </p:stCondLst>
                                  <p:childTnLst>
                                    <p:cmd type="call" cmd="playFrom(0.0)">
                                      <p:cBhvr>
                                        <p:cTn id="35" dur="8860" fill="hold"/>
                                        <p:tgtEl>
                                          <p:spTgt spid="18"/>
                                        </p:tgtEl>
                                      </p:cBhvr>
                                    </p:cmd>
                                  </p:childTnLst>
                                </p:cTn>
                              </p:par>
                            </p:childTnLst>
                          </p:cTn>
                        </p:par>
                      </p:childTnLst>
                    </p:cTn>
                  </p:par>
                </p:childTnLst>
              </p:cTn>
              <p:nextCondLst>
                <p:cond evt="onClick" delay="0">
                  <p:tgtEl>
                    <p:spTgt spid="18"/>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seq concurrent="1" nextAc="seek">
              <p:cTn id="37" restart="whenNotActive" fill="hold" evtFilter="cancelBubble" nodeType="interactiveSeq">
                <p:stCondLst>
                  <p:cond evt="onClick" delay="0">
                    <p:tgtEl>
                      <p:spTgt spid="19"/>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mediacall" presetSubtype="0" fill="hold" nodeType="clickEffect">
                                  <p:stCondLst>
                                    <p:cond delay="0"/>
                                  </p:stCondLst>
                                  <p:childTnLst>
                                    <p:cmd type="call" cmd="playFrom(0.0)">
                                      <p:cBhvr>
                                        <p:cTn id="41" dur="7330" fill="hold"/>
                                        <p:tgtEl>
                                          <p:spTgt spid="19"/>
                                        </p:tgtEl>
                                      </p:cBhvr>
                                    </p:cmd>
                                  </p:childTnLst>
                                </p:cTn>
                              </p:par>
                            </p:childTnLst>
                          </p:cTn>
                        </p:par>
                      </p:childTnLst>
                    </p:cTn>
                  </p:par>
                </p:childTnLst>
              </p:cTn>
              <p:nextCondLst>
                <p:cond evt="onClick" delay="0">
                  <p:tgtEl>
                    <p:spTgt spid="19"/>
                  </p:tgtEl>
                </p:cond>
              </p:nextCondLst>
            </p:seq>
            <p:audi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childTnLst>
        </p:cTn>
      </p:par>
    </p:tnLst>
    <p:bldLst>
      <p:bldP spid="993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5" name="Picture 5" descr="angry young man">
            <a:extLst>
              <a:ext uri="{FF2B5EF4-FFF2-40B4-BE49-F238E27FC236}">
                <a16:creationId xmlns:a16="http://schemas.microsoft.com/office/drawing/2014/main" id="{F3D23F04-FA93-41B5-9D90-CFDE7782E3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32545"/>
          <a:stretch>
            <a:fillRect/>
          </a:stretch>
        </p:blipFill>
        <p:spPr bwMode="auto">
          <a:xfrm>
            <a:off x="5181600" y="304800"/>
            <a:ext cx="3757613" cy="381000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92166" name="Picture 6" descr="laughing on cell man">
            <a:extLst>
              <a:ext uri="{FF2B5EF4-FFF2-40B4-BE49-F238E27FC236}">
                <a16:creationId xmlns:a16="http://schemas.microsoft.com/office/drawing/2014/main" id="{06B7C2F1-44AD-4A31-AFE3-E8B5B76AF3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47368" t="6148" r="17545" b="35893"/>
          <a:stretch>
            <a:fillRect/>
          </a:stretch>
        </p:blipFill>
        <p:spPr bwMode="auto">
          <a:xfrm>
            <a:off x="304800" y="2895600"/>
            <a:ext cx="3325813" cy="365760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7892" name="AutoShape 7">
            <a:extLst>
              <a:ext uri="{FF2B5EF4-FFF2-40B4-BE49-F238E27FC236}">
                <a16:creationId xmlns:a16="http://schemas.microsoft.com/office/drawing/2014/main" id="{6682ADFB-3DFD-4135-B4CF-B853D9BCB0E4}"/>
              </a:ext>
            </a:extLst>
          </p:cNvPr>
          <p:cNvSpPr>
            <a:spLocks noChangeArrowheads="1"/>
          </p:cNvSpPr>
          <p:nvPr/>
        </p:nvSpPr>
        <p:spPr bwMode="auto">
          <a:xfrm flipV="1">
            <a:off x="4191000" y="5029200"/>
            <a:ext cx="3200400" cy="1219200"/>
          </a:xfrm>
          <a:prstGeom prst="wedgeEllipseCallout">
            <a:avLst>
              <a:gd name="adj1" fmla="val -92907"/>
              <a:gd name="adj2" fmla="val -30343"/>
            </a:avLst>
          </a:prstGeom>
          <a:solidFill>
            <a:schemeClr val="bg2"/>
          </a:solidFill>
          <a:ln w="9525">
            <a:solidFill>
              <a:schemeClr val="tx1"/>
            </a:solidFill>
            <a:miter lim="800000"/>
            <a:headEnd/>
            <a:tailEnd/>
          </a:ln>
        </p:spPr>
        <p:txBody>
          <a:bodyPr rot="10800000"/>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lgn="ctr">
              <a:spcBef>
                <a:spcPct val="0"/>
              </a:spcBef>
              <a:buFontTx/>
              <a:buNone/>
            </a:pPr>
            <a:endParaRPr lang="en-US" altLang="en-US" sz="1800" b="0"/>
          </a:p>
        </p:txBody>
      </p:sp>
      <p:sp>
        <p:nvSpPr>
          <p:cNvPr id="37893" name="Text Box 8">
            <a:extLst>
              <a:ext uri="{FF2B5EF4-FFF2-40B4-BE49-F238E27FC236}">
                <a16:creationId xmlns:a16="http://schemas.microsoft.com/office/drawing/2014/main" id="{3F12B8CB-BB06-4846-A650-E8026FDBC85B}"/>
              </a:ext>
            </a:extLst>
          </p:cNvPr>
          <p:cNvSpPr txBox="1">
            <a:spLocks noChangeArrowheads="1"/>
          </p:cNvSpPr>
          <p:nvPr/>
        </p:nvSpPr>
        <p:spPr bwMode="auto">
          <a:xfrm>
            <a:off x="4572000" y="53340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50000"/>
              </a:spcBef>
              <a:buFontTx/>
              <a:buNone/>
            </a:pPr>
            <a:r>
              <a:rPr lang="en-US" altLang="en-US" sz="1800" b="0"/>
              <a:t>Boy that kid is crazy!</a:t>
            </a:r>
          </a:p>
        </p:txBody>
      </p:sp>
      <p:sp>
        <p:nvSpPr>
          <p:cNvPr id="37894" name="AutoShape 10">
            <a:extLst>
              <a:ext uri="{FF2B5EF4-FFF2-40B4-BE49-F238E27FC236}">
                <a16:creationId xmlns:a16="http://schemas.microsoft.com/office/drawing/2014/main" id="{F38C3617-49E0-47DB-9ED3-73740039CFBE}"/>
              </a:ext>
            </a:extLst>
          </p:cNvPr>
          <p:cNvSpPr>
            <a:spLocks noChangeArrowheads="1"/>
          </p:cNvSpPr>
          <p:nvPr/>
        </p:nvSpPr>
        <p:spPr bwMode="auto">
          <a:xfrm>
            <a:off x="1447800" y="914400"/>
            <a:ext cx="2971800" cy="1600200"/>
          </a:xfrm>
          <a:prstGeom prst="wedgeEllipseCallout">
            <a:avLst>
              <a:gd name="adj1" fmla="val 85472"/>
              <a:gd name="adj2" fmla="val 77681"/>
            </a:avLst>
          </a:prstGeom>
          <a:solidFill>
            <a:schemeClr val="bg2"/>
          </a:solidFill>
          <a:ln w="9525">
            <a:solidFill>
              <a:schemeClr val="tx1"/>
            </a:solidFill>
            <a:miter lim="800000"/>
            <a:headEnd/>
            <a:tailEnd/>
          </a:ln>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lgn="ctr">
              <a:spcBef>
                <a:spcPct val="0"/>
              </a:spcBef>
              <a:buFontTx/>
              <a:buNone/>
            </a:pPr>
            <a:endParaRPr lang="en-US" altLang="en-US" sz="1800" b="0"/>
          </a:p>
        </p:txBody>
      </p:sp>
      <p:sp>
        <p:nvSpPr>
          <p:cNvPr id="37895" name="Text Box 11">
            <a:extLst>
              <a:ext uri="{FF2B5EF4-FFF2-40B4-BE49-F238E27FC236}">
                <a16:creationId xmlns:a16="http://schemas.microsoft.com/office/drawing/2014/main" id="{38499C9F-EF9C-4971-B873-DECE4C18FFA7}"/>
              </a:ext>
            </a:extLst>
          </p:cNvPr>
          <p:cNvSpPr txBox="1">
            <a:spLocks noChangeArrowheads="1"/>
          </p:cNvSpPr>
          <p:nvPr/>
        </p:nvSpPr>
        <p:spPr bwMode="auto">
          <a:xfrm>
            <a:off x="1752600" y="12954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50000"/>
              </a:spcBef>
              <a:buFontTx/>
              <a:buNone/>
            </a:pPr>
            <a:r>
              <a:rPr lang="en-US" altLang="en-US" sz="1800" b="0"/>
              <a:t>Boy that kid is crazy!</a:t>
            </a:r>
          </a:p>
        </p:txBody>
      </p:sp>
      <p:pic>
        <p:nvPicPr>
          <p:cNvPr id="10" name="davecrazy.wav">
            <a:hlinkClick r:id="" action="ppaction://media"/>
            <a:extLst>
              <a:ext uri="{FF2B5EF4-FFF2-40B4-BE49-F238E27FC236}">
                <a16:creationId xmlns:a16="http://schemas.microsoft.com/office/drawing/2014/main" id="{64995B23-796F-4F8A-B007-CE1A9DD356D6}"/>
              </a:ext>
            </a:extLst>
          </p:cNvPr>
          <p:cNvPicPr>
            <a:picLocks noChangeAspect="1"/>
          </p:cNvPicPr>
          <p:nvPr>
            <a:audioFile r:link="rId2"/>
            <p:extLst>
              <p:ext uri="{DAA4B4D4-6D71-4841-9C94-3DE7FCFB9230}">
                <p14:media xmlns:p14="http://schemas.microsoft.com/office/powerpoint/2010/main" r:link="rId1"/>
              </p:ext>
            </p:extLst>
          </p:nvPr>
        </p:nvPicPr>
        <p:blipFill>
          <a:blip r:embed="rId9"/>
          <a:srcRect/>
          <a:stretch>
            <a:fillRect/>
          </a:stretch>
        </p:blipFill>
        <p:spPr bwMode="auto">
          <a:xfrm>
            <a:off x="5334000" y="2636445"/>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davecrazy2.wav">
            <a:hlinkClick r:id="" action="ppaction://media"/>
            <a:extLst>
              <a:ext uri="{FF2B5EF4-FFF2-40B4-BE49-F238E27FC236}">
                <a16:creationId xmlns:a16="http://schemas.microsoft.com/office/drawing/2014/main" id="{5B33BC82-DCD1-4E21-8101-07D655ECE755}"/>
              </a:ext>
            </a:extLst>
          </p:cNvPr>
          <p:cNvPicPr>
            <a:picLocks noChangeAspect="1"/>
          </p:cNvPicPr>
          <p:nvPr>
            <a:audioFile r:link="rId4"/>
            <p:extLst>
              <p:ext uri="{DAA4B4D4-6D71-4841-9C94-3DE7FCFB9230}">
                <p14:media xmlns:p14="http://schemas.microsoft.com/office/powerpoint/2010/main" r:link="rId3"/>
              </p:ext>
            </p:extLst>
          </p:nvPr>
        </p:nvPicPr>
        <p:blipFill>
          <a:blip r:embed="rId9"/>
          <a:srcRect/>
          <a:stretch>
            <a:fillRect/>
          </a:stretch>
        </p:blipFill>
        <p:spPr bwMode="auto">
          <a:xfrm>
            <a:off x="533400" y="3114787"/>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92165"/>
                                        </p:tgtEl>
                                        <p:attrNameLst>
                                          <p:attrName>style.visibility</p:attrName>
                                        </p:attrNameLst>
                                      </p:cBhvr>
                                      <p:to>
                                        <p:strVal val="visible"/>
                                      </p:to>
                                    </p:set>
                                    <p:animEffect transition="in" filter="checkerboard(across)">
                                      <p:cBhvr>
                                        <p:cTn id="7" dur="500"/>
                                        <p:tgtEl>
                                          <p:spTgt spid="92165"/>
                                        </p:tgtEl>
                                      </p:cBhvr>
                                    </p:animEffect>
                                  </p:childTnLst>
                                </p:cTn>
                              </p:par>
                              <p:par>
                                <p:cTn id="8" presetID="5" presetClass="entr" presetSubtype="10" fill="hold" nodeType="withEffect">
                                  <p:stCondLst>
                                    <p:cond delay="0"/>
                                  </p:stCondLst>
                                  <p:childTnLst>
                                    <p:set>
                                      <p:cBhvr>
                                        <p:cTn id="9" dur="1" fill="hold">
                                          <p:stCondLst>
                                            <p:cond delay="0"/>
                                          </p:stCondLst>
                                        </p:cTn>
                                        <p:tgtEl>
                                          <p:spTgt spid="92166"/>
                                        </p:tgtEl>
                                        <p:attrNameLst>
                                          <p:attrName>style.visibility</p:attrName>
                                        </p:attrNameLst>
                                      </p:cBhvr>
                                      <p:to>
                                        <p:strVal val="visible"/>
                                      </p:to>
                                    </p:set>
                                    <p:animEffect transition="in" filter="checkerboard(across)">
                                      <p:cBhvr>
                                        <p:cTn id="10" dur="500"/>
                                        <p:tgtEl>
                                          <p:spTgt spid="9216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mediacall" presetSubtype="0" fill="hold" nodeType="clickEffect">
                                  <p:stCondLst>
                                    <p:cond delay="0"/>
                                  </p:stCondLst>
                                  <p:childTnLst>
                                    <p:cmd type="call" cmd="playFrom(0.0)">
                                      <p:cBhvr>
                                        <p:cTn id="15" dur="8260" fill="hold"/>
                                        <p:tgtEl>
                                          <p:spTgt spid="10"/>
                                        </p:tgtEl>
                                      </p:cBhvr>
                                    </p:cmd>
                                  </p:childTnLst>
                                </p:cTn>
                              </p:par>
                            </p:childTnLst>
                          </p:cTn>
                        </p:par>
                      </p:childTnLst>
                    </p:cTn>
                  </p:par>
                </p:childTnLst>
              </p:cTn>
              <p:nextCondLst>
                <p:cond evt="onClick" delay="0">
                  <p:tgtEl>
                    <p:spTgt spid="10"/>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seq concurrent="1" nextAc="seek">
              <p:cTn id="17" restart="whenNotActive" fill="hold" evtFilter="cancelBubble" nodeType="interactiveSeq">
                <p:stCondLst>
                  <p:cond evt="onClick" delay="0">
                    <p:tgtEl>
                      <p:spTgt spid="11"/>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 presetClass="mediacall" presetSubtype="0" fill="hold" nodeType="clickEffect">
                                  <p:stCondLst>
                                    <p:cond delay="0"/>
                                  </p:stCondLst>
                                  <p:childTnLst>
                                    <p:cmd type="call" cmd="playFrom(0.0)">
                                      <p:cBhvr>
                                        <p:cTn id="21" dur="7670" fill="hold"/>
                                        <p:tgtEl>
                                          <p:spTgt spid="11"/>
                                        </p:tgtEl>
                                      </p:cBhvr>
                                    </p:cmd>
                                  </p:childTnLst>
                                </p:cTn>
                              </p:par>
                            </p:childTnLst>
                          </p:cTn>
                        </p:par>
                      </p:childTnLst>
                    </p:cTn>
                  </p:par>
                </p:childTnLst>
              </p:cTn>
              <p:nextCondLst>
                <p:cond evt="onClick" delay="0">
                  <p:tgtEl>
                    <p:spTgt spid="11"/>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WordArt 5">
            <a:extLst>
              <a:ext uri="{FF2B5EF4-FFF2-40B4-BE49-F238E27FC236}">
                <a16:creationId xmlns:a16="http://schemas.microsoft.com/office/drawing/2014/main" id="{2E0D806C-B2DF-43E3-8CA0-8EFB530F445B}"/>
              </a:ext>
            </a:extLst>
          </p:cNvPr>
          <p:cNvSpPr>
            <a:spLocks noChangeArrowheads="1" noChangeShapeType="1" noTextEdit="1"/>
          </p:cNvSpPr>
          <p:nvPr/>
        </p:nvSpPr>
        <p:spPr bwMode="auto">
          <a:xfrm>
            <a:off x="838200" y="228600"/>
            <a:ext cx="8305800" cy="5715000"/>
          </a:xfrm>
          <a:prstGeom prst="rect">
            <a:avLst/>
          </a:prstGeom>
        </p:spPr>
        <p:txBody>
          <a:bodyPr wrap="none" fromWordArt="1">
            <a:prstTxWarp prst="textCascadeUp">
              <a:avLst>
                <a:gd name="adj" fmla="val 44444"/>
              </a:avLst>
            </a:prstTxWarp>
            <a:scene3d>
              <a:camera prst="legacyPerspectiveTopLeft">
                <a:rot lat="0" lon="20519990" rev="0"/>
              </a:camera>
              <a:lightRig rig="legacyHarsh3" dir="r"/>
            </a:scene3d>
            <a:sp3d extrusionH="430200" prstMaterial="legacyMatte">
              <a:extrusionClr>
                <a:srgbClr val="006600"/>
              </a:extrusionClr>
              <a:contourClr>
                <a:schemeClr val="tx1"/>
              </a:contourClr>
            </a:sp3d>
          </a:bodyPr>
          <a:lstStyle/>
          <a:p>
            <a:pPr algn="ctr"/>
            <a:r>
              <a:rPr lang="en-US" sz="8000" kern="10">
                <a:ln w="9525">
                  <a:round/>
                  <a:headEnd/>
                  <a:tailEnd/>
                </a:ln>
                <a:solidFill>
                  <a:schemeClr val="tx1">
                    <a:alpha val="59999"/>
                  </a:schemeClr>
                </a:solidFill>
                <a:latin typeface="Arial Black" panose="020B0A04020102020204" pitchFamily="34" charset="0"/>
              </a:rPr>
              <a:t>SWEET!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68613"/>
                                        </p:tgtEl>
                                        <p:attrNameLst>
                                          <p:attrName>style.visibility</p:attrName>
                                        </p:attrNameLst>
                                      </p:cBhvr>
                                      <p:to>
                                        <p:strVal val="visible"/>
                                      </p:to>
                                    </p:set>
                                    <p:animEffect transition="in" filter="fade">
                                      <p:cBhvr>
                                        <p:cTn id="7" dur="770" decel="100000"/>
                                        <p:tgtEl>
                                          <p:spTgt spid="68613"/>
                                        </p:tgtEl>
                                      </p:cBhvr>
                                    </p:animEffect>
                                    <p:animScale>
                                      <p:cBhvr>
                                        <p:cTn id="8" dur="770" decel="100000"/>
                                        <p:tgtEl>
                                          <p:spTgt spid="68613"/>
                                        </p:tgtEl>
                                      </p:cBhvr>
                                      <p:from x="10000" y="10000"/>
                                      <p:to x="200000" y="450000"/>
                                    </p:animScale>
                                    <p:animScale>
                                      <p:cBhvr>
                                        <p:cTn id="9" dur="1230" accel="100000" fill="hold">
                                          <p:stCondLst>
                                            <p:cond delay="770"/>
                                          </p:stCondLst>
                                        </p:cTn>
                                        <p:tgtEl>
                                          <p:spTgt spid="68613"/>
                                        </p:tgtEl>
                                      </p:cBhvr>
                                      <p:from x="200000" y="450000"/>
                                      <p:to x="100000" y="100000"/>
                                    </p:animScale>
                                    <p:set>
                                      <p:cBhvr>
                                        <p:cTn id="10" dur="770" fill="hold"/>
                                        <p:tgtEl>
                                          <p:spTgt spid="68613"/>
                                        </p:tgtEl>
                                        <p:attrNameLst>
                                          <p:attrName>ppt_x</p:attrName>
                                        </p:attrNameLst>
                                      </p:cBhvr>
                                      <p:to>
                                        <p:strVal val="(0.5)"/>
                                      </p:to>
                                    </p:set>
                                    <p:anim from="(0.5)" to="(#ppt_x)" calcmode="lin" valueType="num">
                                      <p:cBhvr>
                                        <p:cTn id="11" dur="1230" accel="100000" fill="hold">
                                          <p:stCondLst>
                                            <p:cond delay="770"/>
                                          </p:stCondLst>
                                        </p:cTn>
                                        <p:tgtEl>
                                          <p:spTgt spid="68613"/>
                                        </p:tgtEl>
                                        <p:attrNameLst>
                                          <p:attrName>ppt_x</p:attrName>
                                        </p:attrNameLst>
                                      </p:cBhvr>
                                    </p:anim>
                                    <p:set>
                                      <p:cBhvr>
                                        <p:cTn id="12" dur="770" fill="hold"/>
                                        <p:tgtEl>
                                          <p:spTgt spid="68613"/>
                                        </p:tgtEl>
                                        <p:attrNameLst>
                                          <p:attrName>ppt_y</p:attrName>
                                        </p:attrNameLst>
                                      </p:cBhvr>
                                      <p:to>
                                        <p:strVal val="(#ppt_y+0.4)"/>
                                      </p:to>
                                    </p:set>
                                    <p:anim from="(#ppt_y+0.4)" to="(#ppt_y)" calcmode="lin" valueType="num">
                                      <p:cBhvr>
                                        <p:cTn id="13" dur="1230" accel="100000" fill="hold">
                                          <p:stCondLst>
                                            <p:cond delay="770"/>
                                          </p:stCondLst>
                                        </p:cTn>
                                        <p:tgtEl>
                                          <p:spTgt spid="686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WordArt 2">
            <a:extLst>
              <a:ext uri="{FF2B5EF4-FFF2-40B4-BE49-F238E27FC236}">
                <a16:creationId xmlns:a16="http://schemas.microsoft.com/office/drawing/2014/main" id="{7547877E-35A6-458C-BA7E-502A6205466F}"/>
              </a:ext>
            </a:extLst>
          </p:cNvPr>
          <p:cNvSpPr>
            <a:spLocks noChangeArrowheads="1" noChangeShapeType="1" noTextEdit="1"/>
          </p:cNvSpPr>
          <p:nvPr/>
        </p:nvSpPr>
        <p:spPr bwMode="auto">
          <a:xfrm>
            <a:off x="838200" y="228600"/>
            <a:ext cx="8305800" cy="5715000"/>
          </a:xfrm>
          <a:prstGeom prst="rect">
            <a:avLst/>
          </a:prstGeom>
        </p:spPr>
        <p:txBody>
          <a:bodyPr wrap="none" fromWordArt="1">
            <a:prstTxWarp prst="textCascadeUp">
              <a:avLst>
                <a:gd name="adj" fmla="val 44444"/>
              </a:avLst>
            </a:prstTxWarp>
            <a:scene3d>
              <a:camera prst="legacyPerspectiveTopLeft">
                <a:rot lat="0" lon="20519990" rev="0"/>
              </a:camera>
              <a:lightRig rig="legacyHarsh3" dir="r"/>
            </a:scene3d>
            <a:sp3d extrusionH="430200" prstMaterial="legacyMatte">
              <a:extrusionClr>
                <a:srgbClr val="006600"/>
              </a:extrusionClr>
              <a:contourClr>
                <a:schemeClr val="tx1"/>
              </a:contourClr>
            </a:sp3d>
          </a:bodyPr>
          <a:lstStyle/>
          <a:p>
            <a:pPr algn="ctr"/>
            <a:r>
              <a:rPr lang="en-US" sz="8000" kern="10">
                <a:ln w="9525">
                  <a:round/>
                  <a:headEnd/>
                  <a:tailEnd/>
                </a:ln>
                <a:solidFill>
                  <a:schemeClr val="tx1">
                    <a:alpha val="59999"/>
                  </a:schemeClr>
                </a:solidFill>
                <a:latin typeface="Arial Black" panose="020B0A04020102020204" pitchFamily="34" charset="0"/>
              </a:rPr>
              <a:t>LAME</a:t>
            </a:r>
          </a:p>
        </p:txBody>
      </p:sp>
      <p:pic>
        <p:nvPicPr>
          <p:cNvPr id="4" name="davelame.wav">
            <a:hlinkClick r:id="" action="ppaction://media"/>
            <a:extLst>
              <a:ext uri="{FF2B5EF4-FFF2-40B4-BE49-F238E27FC236}">
                <a16:creationId xmlns:a16="http://schemas.microsoft.com/office/drawing/2014/main" id="{305CDA41-6595-44B7-B2D9-EBB7DDAB6403}"/>
              </a:ext>
            </a:extLst>
          </p:cNvPr>
          <p:cNvPicPr>
            <a:picLocks noChangeAspect="1"/>
          </p:cNvPicPr>
          <p:nvPr>
            <a:audioFile r:link="rId2"/>
            <p:extLst>
              <p:ext uri="{DAA4B4D4-6D71-4841-9C94-3DE7FCFB9230}">
                <p14:media xmlns:p14="http://schemas.microsoft.com/office/powerpoint/2010/main" r:link="rId1"/>
              </p:ext>
            </p:extLst>
          </p:nvPr>
        </p:nvPicPr>
        <p:blipFill>
          <a:blip r:embed="rId5"/>
          <a:srcRect/>
          <a:stretch>
            <a:fillRect/>
          </a:stretch>
        </p:blipFill>
        <p:spPr bwMode="auto">
          <a:xfrm>
            <a:off x="5219700" y="36195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checkerboard(across)">
                                      <p:cBhvr>
                                        <p:cTn id="7" dur="500"/>
                                        <p:tgtEl>
                                          <p:spTgt spid="78850"/>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81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WordArt 2">
            <a:extLst>
              <a:ext uri="{FF2B5EF4-FFF2-40B4-BE49-F238E27FC236}">
                <a16:creationId xmlns:a16="http://schemas.microsoft.com/office/drawing/2014/main" id="{9DC6F126-B101-4924-A40B-228745305D1A}"/>
              </a:ext>
            </a:extLst>
          </p:cNvPr>
          <p:cNvSpPr>
            <a:spLocks noChangeArrowheads="1" noChangeShapeType="1" noTextEdit="1"/>
          </p:cNvSpPr>
          <p:nvPr/>
        </p:nvSpPr>
        <p:spPr bwMode="auto">
          <a:xfrm>
            <a:off x="838200" y="228600"/>
            <a:ext cx="8305800" cy="5715000"/>
          </a:xfrm>
          <a:prstGeom prst="rect">
            <a:avLst/>
          </a:prstGeom>
        </p:spPr>
        <p:txBody>
          <a:bodyPr wrap="none" fromWordArt="1">
            <a:prstTxWarp prst="textCascadeUp">
              <a:avLst>
                <a:gd name="adj" fmla="val 44444"/>
              </a:avLst>
            </a:prstTxWarp>
            <a:scene3d>
              <a:camera prst="legacyPerspectiveTopLeft">
                <a:rot lat="0" lon="20519990" rev="0"/>
              </a:camera>
              <a:lightRig rig="legacyHarsh3" dir="r"/>
            </a:scene3d>
            <a:sp3d extrusionH="430200" prstMaterial="legacyMatte">
              <a:extrusionClr>
                <a:srgbClr val="006600"/>
              </a:extrusionClr>
              <a:contourClr>
                <a:schemeClr val="tx1"/>
              </a:contourClr>
            </a:sp3d>
          </a:bodyPr>
          <a:lstStyle/>
          <a:p>
            <a:pPr algn="ctr"/>
            <a:r>
              <a:rPr lang="en-US" sz="8000" kern="10">
                <a:ln w="9525">
                  <a:round/>
                  <a:headEnd/>
                  <a:tailEnd/>
                </a:ln>
                <a:solidFill>
                  <a:schemeClr val="tx1">
                    <a:alpha val="59999"/>
                  </a:schemeClr>
                </a:solidFill>
                <a:latin typeface="Arial Black" panose="020B0A04020102020204" pitchFamily="34" charset="0"/>
              </a:rPr>
              <a:t>SWEET!</a:t>
            </a:r>
          </a:p>
        </p:txBody>
      </p:sp>
      <p:pic>
        <p:nvPicPr>
          <p:cNvPr id="4" name="davesweet.wav">
            <a:hlinkClick r:id="" action="ppaction://media"/>
            <a:extLst>
              <a:ext uri="{FF2B5EF4-FFF2-40B4-BE49-F238E27FC236}">
                <a16:creationId xmlns:a16="http://schemas.microsoft.com/office/drawing/2014/main" id="{F27BF023-96D8-4998-83E7-93FA8A670D0D}"/>
              </a:ext>
            </a:extLst>
          </p:cNvPr>
          <p:cNvPicPr>
            <a:picLocks noChangeAspect="1"/>
          </p:cNvPicPr>
          <p:nvPr>
            <a:audioFile r:link="rId2"/>
            <p:extLst>
              <p:ext uri="{DAA4B4D4-6D71-4841-9C94-3DE7FCFB9230}">
                <p14:media xmlns:p14="http://schemas.microsoft.com/office/powerpoint/2010/main" r:link="rId1"/>
              </p:ext>
            </p:extLst>
          </p:nvPr>
        </p:nvPicPr>
        <p:blipFill>
          <a:blip r:embed="rId5"/>
          <a:srcRect/>
          <a:stretch>
            <a:fillRect/>
          </a:stretch>
        </p:blipFill>
        <p:spPr bwMode="auto">
          <a:xfrm>
            <a:off x="5219700" y="4724400"/>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fade">
                                      <p:cBhvr>
                                        <p:cTn id="7" dur="770" decel="100000"/>
                                        <p:tgtEl>
                                          <p:spTgt spid="79874"/>
                                        </p:tgtEl>
                                      </p:cBhvr>
                                    </p:animEffect>
                                    <p:animScale>
                                      <p:cBhvr>
                                        <p:cTn id="8" dur="770" decel="100000"/>
                                        <p:tgtEl>
                                          <p:spTgt spid="79874"/>
                                        </p:tgtEl>
                                      </p:cBhvr>
                                      <p:from x="10000" y="10000"/>
                                      <p:to x="200000" y="450000"/>
                                    </p:animScale>
                                    <p:animScale>
                                      <p:cBhvr>
                                        <p:cTn id="9" dur="1230" accel="100000" fill="hold">
                                          <p:stCondLst>
                                            <p:cond delay="770"/>
                                          </p:stCondLst>
                                        </p:cTn>
                                        <p:tgtEl>
                                          <p:spTgt spid="79874"/>
                                        </p:tgtEl>
                                      </p:cBhvr>
                                      <p:from x="200000" y="450000"/>
                                      <p:to x="100000" y="100000"/>
                                    </p:animScale>
                                    <p:set>
                                      <p:cBhvr>
                                        <p:cTn id="10" dur="770" fill="hold"/>
                                        <p:tgtEl>
                                          <p:spTgt spid="79874"/>
                                        </p:tgtEl>
                                        <p:attrNameLst>
                                          <p:attrName>ppt_x</p:attrName>
                                        </p:attrNameLst>
                                      </p:cBhvr>
                                      <p:to>
                                        <p:strVal val="(0.5)"/>
                                      </p:to>
                                    </p:set>
                                    <p:anim from="(0.5)" to="(#ppt_x)" calcmode="lin" valueType="num">
                                      <p:cBhvr>
                                        <p:cTn id="11" dur="1230" accel="100000" fill="hold">
                                          <p:stCondLst>
                                            <p:cond delay="770"/>
                                          </p:stCondLst>
                                        </p:cTn>
                                        <p:tgtEl>
                                          <p:spTgt spid="79874"/>
                                        </p:tgtEl>
                                        <p:attrNameLst>
                                          <p:attrName>ppt_x</p:attrName>
                                        </p:attrNameLst>
                                      </p:cBhvr>
                                    </p:anim>
                                    <p:set>
                                      <p:cBhvr>
                                        <p:cTn id="12" dur="770" fill="hold"/>
                                        <p:tgtEl>
                                          <p:spTgt spid="79874"/>
                                        </p:tgtEl>
                                        <p:attrNameLst>
                                          <p:attrName>ppt_y</p:attrName>
                                        </p:attrNameLst>
                                      </p:cBhvr>
                                      <p:to>
                                        <p:strVal val="(#ppt_y+0.4)"/>
                                      </p:to>
                                    </p:set>
                                    <p:anim from="(#ppt_y+0.4)" to="(#ppt_y)" calcmode="lin" valueType="num">
                                      <p:cBhvr>
                                        <p:cTn id="13" dur="1230" accel="100000" fill="hold">
                                          <p:stCondLst>
                                            <p:cond delay="770"/>
                                          </p:stCondLst>
                                        </p:cTn>
                                        <p:tgtEl>
                                          <p:spTgt spid="79874"/>
                                        </p:tgtEl>
                                        <p:attrNameLst>
                                          <p:attrName>ppt_y</p:attrName>
                                        </p:attrNameLst>
                                      </p:cBhvr>
                                    </p:anim>
                                  </p:childTnLst>
                                </p:cTn>
                              </p:par>
                            </p:childTnLst>
                          </p:cTn>
                        </p:par>
                        <p:par>
                          <p:cTn id="14" fill="hold" nodeType="afterGroup">
                            <p:stCondLst>
                              <p:cond delay="2000"/>
                            </p:stCondLst>
                            <p:childTnLst>
                              <p:par>
                                <p:cTn id="15" presetID="1" presetClass="mediacall" presetSubtype="0" fill="hold" nodeType="afterEffect">
                                  <p:stCondLst>
                                    <p:cond delay="0"/>
                                  </p:stCondLst>
                                  <p:childTnLst>
                                    <p:cmd type="call" cmd="playFrom(0.0)">
                                      <p:cBhvr>
                                        <p:cTn id="16" dur="73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289B8FB-02B6-408B-9433-8AF6A965BD65}"/>
              </a:ext>
            </a:extLst>
          </p:cNvPr>
          <p:cNvSpPr>
            <a:spLocks noGrp="1" noChangeArrowheads="1"/>
          </p:cNvSpPr>
          <p:nvPr>
            <p:ph type="title"/>
          </p:nvPr>
        </p:nvSpPr>
        <p:spPr>
          <a:xfrm>
            <a:off x="381000" y="381000"/>
            <a:ext cx="7696200" cy="685800"/>
          </a:xfrm>
        </p:spPr>
        <p:txBody>
          <a:bodyPr/>
          <a:lstStyle/>
          <a:p>
            <a:pPr eaLnBrk="1" hangingPunct="1"/>
            <a:r>
              <a:rPr lang="en-US" altLang="en-US">
                <a:solidFill>
                  <a:schemeClr val="bg1"/>
                </a:solidFill>
              </a:rPr>
              <a:t>LAME Conversations</a:t>
            </a:r>
          </a:p>
        </p:txBody>
      </p:sp>
      <p:sp>
        <p:nvSpPr>
          <p:cNvPr id="76803" name="Rectangle 3">
            <a:extLst>
              <a:ext uri="{FF2B5EF4-FFF2-40B4-BE49-F238E27FC236}">
                <a16:creationId xmlns:a16="http://schemas.microsoft.com/office/drawing/2014/main" id="{6C92C039-2073-4E61-98C3-F1893ED8E256}"/>
              </a:ext>
            </a:extLst>
          </p:cNvPr>
          <p:cNvSpPr>
            <a:spLocks noGrp="1" noChangeArrowheads="1"/>
          </p:cNvSpPr>
          <p:nvPr>
            <p:ph type="body" idx="1"/>
          </p:nvPr>
        </p:nvSpPr>
        <p:spPr>
          <a:xfrm>
            <a:off x="1066800" y="1219200"/>
            <a:ext cx="7696200" cy="5029200"/>
          </a:xfrm>
        </p:spPr>
        <p:txBody>
          <a:bodyPr/>
          <a:lstStyle/>
          <a:p>
            <a:pPr eaLnBrk="1" hangingPunct="1">
              <a:buFontTx/>
              <a:buNone/>
            </a:pPr>
            <a:r>
              <a:rPr lang="en-US" altLang="en-US" sz="5400"/>
              <a:t>L</a:t>
            </a:r>
            <a:r>
              <a:rPr lang="en-US" altLang="en-US" sz="4000"/>
              <a:t>ooking away or turning away</a:t>
            </a:r>
          </a:p>
          <a:p>
            <a:pPr eaLnBrk="1" hangingPunct="1">
              <a:buFontTx/>
              <a:buNone/>
            </a:pPr>
            <a:r>
              <a:rPr lang="en-US" altLang="en-US" sz="5400"/>
              <a:t>A</a:t>
            </a:r>
            <a:r>
              <a:rPr lang="en-US" altLang="en-US" sz="4000"/>
              <a:t>lways talking about yourself or your interests</a:t>
            </a:r>
          </a:p>
          <a:p>
            <a:pPr eaLnBrk="1" hangingPunct="1">
              <a:buFontTx/>
              <a:buNone/>
            </a:pPr>
            <a:r>
              <a:rPr lang="en-US" altLang="en-US" sz="5400"/>
              <a:t>M</a:t>
            </a:r>
            <a:r>
              <a:rPr lang="en-US" altLang="en-US" sz="4000"/>
              <a:t>isinterpretations</a:t>
            </a:r>
          </a:p>
          <a:p>
            <a:pPr eaLnBrk="1" hangingPunct="1">
              <a:buFontTx/>
              <a:buNone/>
            </a:pPr>
            <a:r>
              <a:rPr lang="en-US" altLang="en-US" sz="5400"/>
              <a:t>E</a:t>
            </a:r>
            <a:r>
              <a:rPr lang="en-US" altLang="en-US" sz="4000"/>
              <a:t>xpressionless</a:t>
            </a:r>
            <a:endParaRPr lang="en-US" altLang="en-US" sz="540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2000" fill="hold"/>
                                        <p:tgtEl>
                                          <p:spTgt spid="7680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76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6803">
                                            <p:txEl>
                                              <p:pRg st="1" end="1"/>
                                            </p:txEl>
                                          </p:spTgt>
                                        </p:tgtEl>
                                        <p:attrNameLst>
                                          <p:attrName>style.visibility</p:attrName>
                                        </p:attrNameLst>
                                      </p:cBhvr>
                                      <p:to>
                                        <p:strVal val="visible"/>
                                      </p:to>
                                    </p:set>
                                    <p:anim calcmode="lin" valueType="num">
                                      <p:cBhvr additive="base">
                                        <p:cTn id="13" dur="2000" fill="hold"/>
                                        <p:tgtEl>
                                          <p:spTgt spid="76803">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768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6803">
                                            <p:txEl>
                                              <p:pRg st="2" end="2"/>
                                            </p:txEl>
                                          </p:spTgt>
                                        </p:tgtEl>
                                        <p:attrNameLst>
                                          <p:attrName>style.visibility</p:attrName>
                                        </p:attrNameLst>
                                      </p:cBhvr>
                                      <p:to>
                                        <p:strVal val="visible"/>
                                      </p:to>
                                    </p:set>
                                    <p:anim calcmode="lin" valueType="num">
                                      <p:cBhvr additive="base">
                                        <p:cTn id="19" dur="2000" fill="hold"/>
                                        <p:tgtEl>
                                          <p:spTgt spid="76803">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768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6803">
                                            <p:txEl>
                                              <p:pRg st="3" end="3"/>
                                            </p:txEl>
                                          </p:spTgt>
                                        </p:tgtEl>
                                        <p:attrNameLst>
                                          <p:attrName>style.visibility</p:attrName>
                                        </p:attrNameLst>
                                      </p:cBhvr>
                                      <p:to>
                                        <p:strVal val="visible"/>
                                      </p:to>
                                    </p:set>
                                    <p:anim calcmode="lin" valueType="num">
                                      <p:cBhvr additive="base">
                                        <p:cTn id="25" dur="2000" fill="hold"/>
                                        <p:tgtEl>
                                          <p:spTgt spid="76803">
                                            <p:txEl>
                                              <p:pRg st="3" end="3"/>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768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WordArt 4">
            <a:extLst>
              <a:ext uri="{FF2B5EF4-FFF2-40B4-BE49-F238E27FC236}">
                <a16:creationId xmlns:a16="http://schemas.microsoft.com/office/drawing/2014/main" id="{D6BD7412-229F-427E-BE33-7480FE242515}"/>
              </a:ext>
            </a:extLst>
          </p:cNvPr>
          <p:cNvSpPr>
            <a:spLocks noChangeArrowheads="1" noChangeShapeType="1" noTextEdit="1"/>
          </p:cNvSpPr>
          <p:nvPr/>
        </p:nvSpPr>
        <p:spPr bwMode="auto">
          <a:xfrm>
            <a:off x="838200" y="228600"/>
            <a:ext cx="8305800" cy="5715000"/>
          </a:xfrm>
          <a:prstGeom prst="rect">
            <a:avLst/>
          </a:prstGeom>
        </p:spPr>
        <p:txBody>
          <a:bodyPr wrap="none" fromWordArt="1">
            <a:prstTxWarp prst="textCascadeUp">
              <a:avLst>
                <a:gd name="adj" fmla="val 44444"/>
              </a:avLst>
            </a:prstTxWarp>
            <a:scene3d>
              <a:camera prst="legacyPerspectiveTopLeft">
                <a:rot lat="0" lon="20519990" rev="0"/>
              </a:camera>
              <a:lightRig rig="legacyHarsh3" dir="r"/>
            </a:scene3d>
            <a:sp3d extrusionH="430200" prstMaterial="legacyMatte">
              <a:extrusionClr>
                <a:srgbClr val="006600"/>
              </a:extrusionClr>
              <a:contourClr>
                <a:schemeClr val="tx1"/>
              </a:contourClr>
            </a:sp3d>
          </a:bodyPr>
          <a:lstStyle/>
          <a:p>
            <a:pPr algn="ctr"/>
            <a:r>
              <a:rPr lang="en-US" sz="8000" kern="10">
                <a:ln w="9525">
                  <a:round/>
                  <a:headEnd/>
                  <a:tailEnd/>
                </a:ln>
                <a:solidFill>
                  <a:schemeClr val="tx1">
                    <a:alpha val="59999"/>
                  </a:schemeClr>
                </a:solidFill>
                <a:latin typeface="Arial Black" panose="020B0A04020102020204" pitchFamily="34" charset="0"/>
              </a:rPr>
              <a:t>LAME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checkerboard(across)">
                                      <p:cBhvr>
                                        <p:cTn id="7"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descr="Luke-Skywalker-Yoda-oversized-postcard-Poster-Card-C10229167">
            <a:extLst>
              <a:ext uri="{FF2B5EF4-FFF2-40B4-BE49-F238E27FC236}">
                <a16:creationId xmlns:a16="http://schemas.microsoft.com/office/drawing/2014/main" id="{602D25C0-C8B0-430F-80CE-A6E9F3E9B013}"/>
              </a:ext>
            </a:extLst>
          </p:cNvPr>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4699000" y="1600200"/>
            <a:ext cx="4006850" cy="5038725"/>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74756" name="AutoShape 4">
            <a:extLst>
              <a:ext uri="{FF2B5EF4-FFF2-40B4-BE49-F238E27FC236}">
                <a16:creationId xmlns:a16="http://schemas.microsoft.com/office/drawing/2014/main" id="{72D45DA6-24BE-428A-AEFC-1183E5E329C1}"/>
              </a:ext>
            </a:extLst>
          </p:cNvPr>
          <p:cNvSpPr>
            <a:spLocks noChangeArrowheads="1"/>
          </p:cNvSpPr>
          <p:nvPr/>
        </p:nvSpPr>
        <p:spPr bwMode="auto">
          <a:xfrm>
            <a:off x="152400" y="1600200"/>
            <a:ext cx="4114800" cy="4876800"/>
          </a:xfrm>
          <a:prstGeom prst="cloudCallout">
            <a:avLst>
              <a:gd name="adj1" fmla="val 66472"/>
              <a:gd name="adj2" fmla="val -25162"/>
            </a:avLst>
          </a:prstGeom>
          <a:solidFill>
            <a:srgbClr val="CCCC00"/>
          </a:solidFill>
          <a:ln w="9525">
            <a:solidFill>
              <a:schemeClr val="tx1"/>
            </a:solidFill>
            <a:round/>
            <a:headEnd/>
            <a:tailEnd/>
          </a:ln>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lgn="ctr">
              <a:spcBef>
                <a:spcPct val="0"/>
              </a:spcBef>
              <a:buFontTx/>
              <a:buNone/>
            </a:pPr>
            <a:r>
              <a:rPr lang="en-US" altLang="en-US" b="0">
                <a:solidFill>
                  <a:schemeClr val="bg2"/>
                </a:solidFill>
                <a:latin typeface="Viner Hand ITC" panose="03070502030502020203" pitchFamily="66" charset="0"/>
              </a:rPr>
              <a:t>What are some ways to tell if someone is interested in what you are saying?</a:t>
            </a:r>
          </a:p>
        </p:txBody>
      </p:sp>
      <p:sp>
        <p:nvSpPr>
          <p:cNvPr id="48132" name="Rectangle 5">
            <a:extLst>
              <a:ext uri="{FF2B5EF4-FFF2-40B4-BE49-F238E27FC236}">
                <a16:creationId xmlns:a16="http://schemas.microsoft.com/office/drawing/2014/main" id="{135B6330-9B5C-4409-878F-CB6429F40370}"/>
              </a:ext>
            </a:extLst>
          </p:cNvPr>
          <p:cNvSpPr>
            <a:spLocks noGrp="1" noChangeArrowheads="1"/>
          </p:cNvSpPr>
          <p:nvPr>
            <p:ph type="title"/>
          </p:nvPr>
        </p:nvSpPr>
        <p:spPr>
          <a:xfrm>
            <a:off x="1447800" y="304800"/>
            <a:ext cx="7696200" cy="685800"/>
          </a:xfrm>
        </p:spPr>
        <p:txBody>
          <a:bodyPr/>
          <a:lstStyle/>
          <a:p>
            <a:pPr eaLnBrk="1" hangingPunct="1"/>
            <a:r>
              <a:rPr lang="en-US" altLang="en-US" sz="4400">
                <a:solidFill>
                  <a:schemeClr val="bg1"/>
                </a:solidFill>
              </a:rPr>
              <a:t>So, what do you think?</a:t>
            </a:r>
          </a:p>
        </p:txBody>
      </p:sp>
      <p:pic>
        <p:nvPicPr>
          <p:cNvPr id="6" name="daveluke.wav">
            <a:hlinkClick r:id="" action="ppaction://media"/>
            <a:extLst>
              <a:ext uri="{FF2B5EF4-FFF2-40B4-BE49-F238E27FC236}">
                <a16:creationId xmlns:a16="http://schemas.microsoft.com/office/drawing/2014/main" id="{FC267E06-A9FC-4D76-933A-A0F7A3C5BB1D}"/>
              </a:ext>
            </a:extLst>
          </p:cNvPr>
          <p:cNvPicPr>
            <a:picLocks noChangeAspect="1"/>
          </p:cNvPicPr>
          <p:nvPr>
            <a:audioFile r:link="rId2"/>
            <p:extLst>
              <p:ext uri="{DAA4B4D4-6D71-4841-9C94-3DE7FCFB9230}">
                <p14:media xmlns:p14="http://schemas.microsoft.com/office/powerpoint/2010/main" r:link="rId1"/>
              </p:ext>
            </p:extLst>
          </p:nvPr>
        </p:nvPicPr>
        <p:blipFill>
          <a:blip r:embed="rId6"/>
          <a:srcRect/>
          <a:stretch>
            <a:fillRect/>
          </a:stretch>
        </p:blipFill>
        <p:spPr bwMode="auto">
          <a:xfrm>
            <a:off x="4953000" y="4838700"/>
            <a:ext cx="16383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fade">
                                      <p:cBhvr>
                                        <p:cTn id="7" dur="800" decel="100000"/>
                                        <p:tgtEl>
                                          <p:spTgt spid="74756"/>
                                        </p:tgtEl>
                                      </p:cBhvr>
                                    </p:animEffect>
                                    <p:anim calcmode="lin" valueType="num">
                                      <p:cBhvr>
                                        <p:cTn id="8" dur="800" decel="100000" fill="hold"/>
                                        <p:tgtEl>
                                          <p:spTgt spid="74756"/>
                                        </p:tgtEl>
                                        <p:attrNameLst>
                                          <p:attrName>style.rotation</p:attrName>
                                        </p:attrNameLst>
                                      </p:cBhvr>
                                      <p:tavLst>
                                        <p:tav tm="0">
                                          <p:val>
                                            <p:fltVal val="-90"/>
                                          </p:val>
                                        </p:tav>
                                        <p:tav tm="100000">
                                          <p:val>
                                            <p:fltVal val="0"/>
                                          </p:val>
                                        </p:tav>
                                      </p:tavLst>
                                    </p:anim>
                                    <p:anim calcmode="lin" valueType="num">
                                      <p:cBhvr>
                                        <p:cTn id="9" dur="800" decel="100000" fill="hold"/>
                                        <p:tgtEl>
                                          <p:spTgt spid="74756"/>
                                        </p:tgtEl>
                                        <p:attrNameLst>
                                          <p:attrName>ppt_x</p:attrName>
                                        </p:attrNameLst>
                                      </p:cBhvr>
                                      <p:tavLst>
                                        <p:tav tm="0">
                                          <p:val>
                                            <p:strVal val="#ppt_x+0.4"/>
                                          </p:val>
                                        </p:tav>
                                        <p:tav tm="100000">
                                          <p:val>
                                            <p:strVal val="#ppt_x-0.05"/>
                                          </p:val>
                                        </p:tav>
                                      </p:tavLst>
                                    </p:anim>
                                    <p:anim calcmode="lin" valueType="num">
                                      <p:cBhvr>
                                        <p:cTn id="10" dur="800" decel="100000" fill="hold"/>
                                        <p:tgtEl>
                                          <p:spTgt spid="7475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475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475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 presetClass="mediacall" presetSubtype="0" fill="hold" nodeType="afterEffect">
                                  <p:stCondLst>
                                    <p:cond delay="0"/>
                                  </p:stCondLst>
                                  <p:childTnLst>
                                    <p:cmd type="call" cmd="playFrom(0.0)">
                                      <p:cBhvr>
                                        <p:cTn id="15" dur="1551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StopAudio" delay="0">
                      <p:tgtEl>
                        <p:sldTgt/>
                      </p:tgtEl>
                    </p:cond>
                  </p:endCondLst>
                </p:cTn>
                <p:tgtEl>
                  <p:spTgt spid="6"/>
                </p:tgtEl>
              </p:cMediaNode>
            </p:audio>
          </p:childTnLst>
        </p:cTn>
      </p:par>
    </p:tnLst>
    <p:bldLst>
      <p:bldP spid="7475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D87A5AD-1B4B-467E-90AA-2BBC71ED83E6}"/>
              </a:ext>
            </a:extLst>
          </p:cNvPr>
          <p:cNvSpPr>
            <a:spLocks noGrp="1" noChangeArrowheads="1"/>
          </p:cNvSpPr>
          <p:nvPr>
            <p:ph type="title"/>
          </p:nvPr>
        </p:nvSpPr>
        <p:spPr>
          <a:xfrm>
            <a:off x="152400" y="838200"/>
            <a:ext cx="8991600" cy="685800"/>
          </a:xfrm>
        </p:spPr>
        <p:txBody>
          <a:bodyPr/>
          <a:lstStyle/>
          <a:p>
            <a:pPr algn="ctr" eaLnBrk="1" hangingPunct="1"/>
            <a:r>
              <a:rPr lang="en-US" altLang="en-US" sz="4800">
                <a:solidFill>
                  <a:schemeClr val="bg1"/>
                </a:solidFill>
              </a:rPr>
              <a:t>SWEET Conversations!!</a:t>
            </a:r>
          </a:p>
        </p:txBody>
      </p:sp>
      <p:sp>
        <p:nvSpPr>
          <p:cNvPr id="50179" name="Rectangle 3">
            <a:extLst>
              <a:ext uri="{FF2B5EF4-FFF2-40B4-BE49-F238E27FC236}">
                <a16:creationId xmlns:a16="http://schemas.microsoft.com/office/drawing/2014/main" id="{CA877A67-387F-49F7-99EC-F9E7CBE262B2}"/>
              </a:ext>
            </a:extLst>
          </p:cNvPr>
          <p:cNvSpPr>
            <a:spLocks noGrp="1" noChangeArrowheads="1"/>
          </p:cNvSpPr>
          <p:nvPr>
            <p:ph type="body" idx="1"/>
          </p:nvPr>
        </p:nvSpPr>
        <p:spPr>
          <a:xfrm>
            <a:off x="228600" y="1600200"/>
            <a:ext cx="8915400" cy="5257800"/>
          </a:xfrm>
        </p:spPr>
        <p:txBody>
          <a:bodyPr/>
          <a:lstStyle/>
          <a:p>
            <a:pPr eaLnBrk="1" hangingPunct="1">
              <a:buFontTx/>
              <a:buNone/>
            </a:pPr>
            <a:r>
              <a:rPr lang="en-US" altLang="en-US" sz="4000"/>
              <a:t>S</a:t>
            </a:r>
            <a:r>
              <a:rPr lang="en-US" altLang="en-US" sz="2800"/>
              <a:t>pace – maintain the right physical distance from the other person</a:t>
            </a:r>
          </a:p>
          <a:p>
            <a:pPr eaLnBrk="1" hangingPunct="1">
              <a:buFontTx/>
              <a:buNone/>
            </a:pPr>
            <a:r>
              <a:rPr lang="en-US" altLang="en-US" sz="4000"/>
              <a:t>W</a:t>
            </a:r>
            <a:r>
              <a:rPr lang="en-US" altLang="en-US" sz="2800"/>
              <a:t>ays to give feedback and show you’re listening - “hmm”, “uh-huh” or “really?”</a:t>
            </a:r>
          </a:p>
          <a:p>
            <a:pPr eaLnBrk="1" hangingPunct="1">
              <a:buFontTx/>
              <a:buNone/>
            </a:pPr>
            <a:r>
              <a:rPr lang="en-US" altLang="en-US" sz="4000"/>
              <a:t>E</a:t>
            </a:r>
            <a:r>
              <a:rPr lang="en-US" altLang="en-US" sz="2800"/>
              <a:t>ye contact – eyes and body facing toward partner</a:t>
            </a:r>
          </a:p>
          <a:p>
            <a:pPr eaLnBrk="1" hangingPunct="1">
              <a:buFontTx/>
              <a:buNone/>
            </a:pPr>
            <a:r>
              <a:rPr lang="en-US" altLang="en-US" sz="4000"/>
              <a:t>E</a:t>
            </a:r>
            <a:r>
              <a:rPr lang="en-US" altLang="en-US" sz="2800"/>
              <a:t>xpression – facial expressions and body language</a:t>
            </a:r>
          </a:p>
          <a:p>
            <a:pPr eaLnBrk="1" hangingPunct="1">
              <a:buFontTx/>
              <a:buNone/>
            </a:pPr>
            <a:r>
              <a:rPr lang="en-US" altLang="en-US" sz="4000"/>
              <a:t>T</a:t>
            </a:r>
            <a:r>
              <a:rPr lang="en-US" altLang="en-US" sz="2800"/>
              <a:t>one of voice – appropriate volume, tone and inflection </a:t>
            </a:r>
            <a:endParaRPr lang="en-US" altLang="en-US" sz="4000"/>
          </a:p>
        </p:txBody>
      </p:sp>
      <p:sp>
        <p:nvSpPr>
          <p:cNvPr id="50180" name="Text Box 4">
            <a:extLst>
              <a:ext uri="{FF2B5EF4-FFF2-40B4-BE49-F238E27FC236}">
                <a16:creationId xmlns:a16="http://schemas.microsoft.com/office/drawing/2014/main" id="{4AB0228A-68D3-47A2-9D07-13EDCB9A47CD}"/>
              </a:ext>
            </a:extLst>
          </p:cNvPr>
          <p:cNvSpPr txBox="1">
            <a:spLocks noChangeArrowheads="1"/>
          </p:cNvSpPr>
          <p:nvPr/>
        </p:nvSpPr>
        <p:spPr bwMode="auto">
          <a:xfrm>
            <a:off x="2209800" y="304800"/>
            <a:ext cx="5105400" cy="528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lgn="ctr">
              <a:spcBef>
                <a:spcPct val="50000"/>
              </a:spcBef>
              <a:buFontTx/>
              <a:buNone/>
            </a:pPr>
            <a:r>
              <a:rPr lang="en-US" altLang="en-US" sz="2800" b="0"/>
              <a:t>“Social Power” Point Card</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9223B4C-D67D-4AC7-B150-431510B0A8B3}"/>
              </a:ext>
            </a:extLst>
          </p:cNvPr>
          <p:cNvSpPr>
            <a:spLocks noGrp="1" noChangeArrowheads="1"/>
          </p:cNvSpPr>
          <p:nvPr>
            <p:ph type="title"/>
          </p:nvPr>
        </p:nvSpPr>
        <p:spPr>
          <a:xfrm>
            <a:off x="152400" y="381000"/>
            <a:ext cx="8991600" cy="685800"/>
          </a:xfrm>
        </p:spPr>
        <p:txBody>
          <a:bodyPr/>
          <a:lstStyle/>
          <a:p>
            <a:pPr eaLnBrk="1" hangingPunct="1"/>
            <a:r>
              <a:rPr lang="en-US" altLang="en-US" sz="4800">
                <a:solidFill>
                  <a:schemeClr val="bg1"/>
                </a:solidFill>
              </a:rPr>
              <a:t>SWEET Conversations!!</a:t>
            </a:r>
          </a:p>
        </p:txBody>
      </p:sp>
      <p:sp>
        <p:nvSpPr>
          <p:cNvPr id="62467" name="Rectangle 3">
            <a:extLst>
              <a:ext uri="{FF2B5EF4-FFF2-40B4-BE49-F238E27FC236}">
                <a16:creationId xmlns:a16="http://schemas.microsoft.com/office/drawing/2014/main" id="{1F2B4EA9-4983-4F58-BE21-69466EF061C4}"/>
              </a:ext>
            </a:extLst>
          </p:cNvPr>
          <p:cNvSpPr>
            <a:spLocks noGrp="1" noChangeArrowheads="1"/>
          </p:cNvSpPr>
          <p:nvPr>
            <p:ph type="body" idx="1"/>
          </p:nvPr>
        </p:nvSpPr>
        <p:spPr>
          <a:xfrm>
            <a:off x="228600" y="1524000"/>
            <a:ext cx="8915400" cy="5334000"/>
          </a:xfrm>
        </p:spPr>
        <p:txBody>
          <a:bodyPr/>
          <a:lstStyle/>
          <a:p>
            <a:pPr eaLnBrk="1" hangingPunct="1">
              <a:buFontTx/>
              <a:buNone/>
            </a:pPr>
            <a:r>
              <a:rPr lang="en-US" altLang="en-US" sz="4000"/>
              <a:t>S</a:t>
            </a:r>
            <a:r>
              <a:rPr lang="en-US" altLang="en-US" sz="2800"/>
              <a:t>pace – maintain the right physical distance from the other person</a:t>
            </a:r>
          </a:p>
          <a:p>
            <a:pPr eaLnBrk="1" hangingPunct="1">
              <a:buFontTx/>
              <a:buNone/>
            </a:pPr>
            <a:r>
              <a:rPr lang="en-US" altLang="en-US" sz="4000"/>
              <a:t>W</a:t>
            </a:r>
            <a:r>
              <a:rPr lang="en-US" altLang="en-US" sz="2800"/>
              <a:t>ays to give feedback and show you’re listening - “hmm”, “uh-huh” or “really?”</a:t>
            </a:r>
          </a:p>
          <a:p>
            <a:pPr eaLnBrk="1" hangingPunct="1">
              <a:buFontTx/>
              <a:buNone/>
            </a:pPr>
            <a:r>
              <a:rPr lang="en-US" altLang="en-US" sz="4000"/>
              <a:t>E</a:t>
            </a:r>
            <a:r>
              <a:rPr lang="en-US" altLang="en-US" sz="2800"/>
              <a:t>ye contact – eyes and body facing toward partner</a:t>
            </a:r>
          </a:p>
          <a:p>
            <a:pPr eaLnBrk="1" hangingPunct="1">
              <a:buFontTx/>
              <a:buNone/>
            </a:pPr>
            <a:r>
              <a:rPr lang="en-US" altLang="en-US" sz="4000"/>
              <a:t>E</a:t>
            </a:r>
            <a:r>
              <a:rPr lang="en-US" altLang="en-US" sz="2800"/>
              <a:t>xpression – facial expressions and body language</a:t>
            </a:r>
          </a:p>
          <a:p>
            <a:pPr eaLnBrk="1" hangingPunct="1">
              <a:buFontTx/>
              <a:buNone/>
            </a:pPr>
            <a:r>
              <a:rPr lang="en-US" altLang="en-US" sz="4000"/>
              <a:t>T</a:t>
            </a:r>
            <a:r>
              <a:rPr lang="en-US" altLang="en-US" sz="2800"/>
              <a:t>one of voice – appropriate volume, tone and inflection </a:t>
            </a:r>
            <a:endParaRPr lang="en-US" altLang="en-US" sz="400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2000" fill="hold"/>
                                        <p:tgtEl>
                                          <p:spTgt spid="62467">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624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2467">
                                            <p:txEl>
                                              <p:pRg st="1" end="1"/>
                                            </p:txEl>
                                          </p:spTgt>
                                        </p:tgtEl>
                                        <p:attrNameLst>
                                          <p:attrName>style.visibility</p:attrName>
                                        </p:attrNameLst>
                                      </p:cBhvr>
                                      <p:to>
                                        <p:strVal val="visible"/>
                                      </p:to>
                                    </p:set>
                                    <p:anim calcmode="lin" valueType="num">
                                      <p:cBhvr additive="base">
                                        <p:cTn id="13" dur="2000" fill="hold"/>
                                        <p:tgtEl>
                                          <p:spTgt spid="62467">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624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2467">
                                            <p:txEl>
                                              <p:pRg st="2" end="2"/>
                                            </p:txEl>
                                          </p:spTgt>
                                        </p:tgtEl>
                                        <p:attrNameLst>
                                          <p:attrName>style.visibility</p:attrName>
                                        </p:attrNameLst>
                                      </p:cBhvr>
                                      <p:to>
                                        <p:strVal val="visible"/>
                                      </p:to>
                                    </p:set>
                                    <p:anim calcmode="lin" valueType="num">
                                      <p:cBhvr additive="base">
                                        <p:cTn id="19" dur="2000" fill="hold"/>
                                        <p:tgtEl>
                                          <p:spTgt spid="62467">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624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2467">
                                            <p:txEl>
                                              <p:pRg st="3" end="3"/>
                                            </p:txEl>
                                          </p:spTgt>
                                        </p:tgtEl>
                                        <p:attrNameLst>
                                          <p:attrName>style.visibility</p:attrName>
                                        </p:attrNameLst>
                                      </p:cBhvr>
                                      <p:to>
                                        <p:strVal val="visible"/>
                                      </p:to>
                                    </p:set>
                                    <p:anim calcmode="lin" valueType="num">
                                      <p:cBhvr additive="base">
                                        <p:cTn id="25" dur="2000" fill="hold"/>
                                        <p:tgtEl>
                                          <p:spTgt spid="62467">
                                            <p:txEl>
                                              <p:pRg st="3" end="3"/>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624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2467">
                                            <p:txEl>
                                              <p:pRg st="4" end="4"/>
                                            </p:txEl>
                                          </p:spTgt>
                                        </p:tgtEl>
                                        <p:attrNameLst>
                                          <p:attrName>style.visibility</p:attrName>
                                        </p:attrNameLst>
                                      </p:cBhvr>
                                      <p:to>
                                        <p:strVal val="visible"/>
                                      </p:to>
                                    </p:set>
                                    <p:anim calcmode="lin" valueType="num">
                                      <p:cBhvr additive="base">
                                        <p:cTn id="31" dur="2000" fill="hold"/>
                                        <p:tgtEl>
                                          <p:spTgt spid="62467">
                                            <p:txEl>
                                              <p:pRg st="4" end="4"/>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624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a:extLst>
              <a:ext uri="{FF2B5EF4-FFF2-40B4-BE49-F238E27FC236}">
                <a16:creationId xmlns:a16="http://schemas.microsoft.com/office/drawing/2014/main" id="{453516AD-ED93-42B8-8A7E-0CF4A7713C4E}"/>
              </a:ext>
            </a:extLst>
          </p:cNvPr>
          <p:cNvSpPr>
            <a:spLocks noGrp="1" noChangeArrowheads="1"/>
          </p:cNvSpPr>
          <p:nvPr>
            <p:ph type="body" idx="1"/>
          </p:nvPr>
        </p:nvSpPr>
        <p:spPr>
          <a:xfrm>
            <a:off x="1447800" y="1752600"/>
            <a:ext cx="7696200" cy="4724400"/>
          </a:xfrm>
        </p:spPr>
        <p:txBody>
          <a:bodyPr/>
          <a:lstStyle/>
          <a:p>
            <a:pPr eaLnBrk="1" hangingPunct="1"/>
            <a:r>
              <a:rPr lang="en-US" altLang="en-US"/>
              <a:t>Stand or sit at arm’s length from the other person </a:t>
            </a:r>
          </a:p>
          <a:p>
            <a:pPr eaLnBrk="1" hangingPunct="1"/>
            <a:r>
              <a:rPr lang="en-US" altLang="en-US"/>
              <a:t>“Don’t be a space invader”</a:t>
            </a:r>
          </a:p>
          <a:p>
            <a:pPr eaLnBrk="1" hangingPunct="1"/>
            <a:r>
              <a:rPr lang="en-US" altLang="en-US"/>
              <a:t>Getting too close makes other people uncomfortable</a:t>
            </a:r>
          </a:p>
          <a:p>
            <a:pPr eaLnBrk="1" hangingPunct="1"/>
            <a:endParaRPr lang="en-US" altLang="en-US"/>
          </a:p>
          <a:p>
            <a:pPr eaLnBrk="1" hangingPunct="1">
              <a:buFontTx/>
              <a:buNone/>
            </a:pPr>
            <a:r>
              <a:rPr lang="en-US" altLang="en-US"/>
              <a:t>“</a:t>
            </a:r>
            <a:r>
              <a:rPr lang="en-US" altLang="en-US">
                <a:latin typeface="Script MT Bold" panose="03040602040607080904" pitchFamily="66" charset="0"/>
              </a:rPr>
              <a:t>What are some ways to </a:t>
            </a:r>
          </a:p>
          <a:p>
            <a:pPr eaLnBrk="1" hangingPunct="1">
              <a:buFontTx/>
              <a:buNone/>
            </a:pPr>
            <a:r>
              <a:rPr lang="en-US" altLang="en-US">
                <a:latin typeface="Script MT Bold" panose="03040602040607080904" pitchFamily="66" charset="0"/>
              </a:rPr>
              <a:t>tell if you are too close?”</a:t>
            </a:r>
            <a:endParaRPr lang="en-US" altLang="en-US"/>
          </a:p>
        </p:txBody>
      </p:sp>
      <p:pic>
        <p:nvPicPr>
          <p:cNvPr id="63493" name="Picture 5" descr="space_invader1">
            <a:extLst>
              <a:ext uri="{FF2B5EF4-FFF2-40B4-BE49-F238E27FC236}">
                <a16:creationId xmlns:a16="http://schemas.microsoft.com/office/drawing/2014/main" id="{918A3F29-EBE8-4806-95A5-BF87A96CC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343400"/>
            <a:ext cx="23241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Text Box 8">
            <a:extLst>
              <a:ext uri="{FF2B5EF4-FFF2-40B4-BE49-F238E27FC236}">
                <a16:creationId xmlns:a16="http://schemas.microsoft.com/office/drawing/2014/main" id="{654207E1-9069-40AC-9BA6-3F7B3F86CD42}"/>
              </a:ext>
            </a:extLst>
          </p:cNvPr>
          <p:cNvSpPr txBox="1">
            <a:spLocks noChangeArrowheads="1"/>
          </p:cNvSpPr>
          <p:nvPr/>
        </p:nvSpPr>
        <p:spPr bwMode="auto">
          <a:xfrm>
            <a:off x="6096000" y="6477000"/>
            <a:ext cx="3048000" cy="273050"/>
          </a:xfrm>
          <a:prstGeom prst="rect">
            <a:avLst/>
          </a:prstGeom>
          <a:solidFill>
            <a:schemeClr val="tx1"/>
          </a:solidFill>
          <a:ln w="28575">
            <a:solidFill>
              <a:schemeClr val="bg2"/>
            </a:solidFill>
            <a:miter lim="800000"/>
            <a:headEnd/>
            <a:tailEnd/>
          </a:ln>
        </p:spPr>
        <p:txBody>
          <a:bodyPr>
            <a:spAutoFit/>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50000"/>
              </a:spcBef>
              <a:buFontTx/>
              <a:buNone/>
            </a:pPr>
            <a:r>
              <a:rPr lang="en-US" altLang="en-US" sz="1000" b="0">
                <a:solidFill>
                  <a:schemeClr val="bg2"/>
                </a:solidFill>
              </a:rPr>
              <a:t>http://www.kezako.be/blog/index.php/2006/09</a:t>
            </a:r>
          </a:p>
        </p:txBody>
      </p:sp>
      <p:sp>
        <p:nvSpPr>
          <p:cNvPr id="63497" name="WordArt 9">
            <a:extLst>
              <a:ext uri="{FF2B5EF4-FFF2-40B4-BE49-F238E27FC236}">
                <a16:creationId xmlns:a16="http://schemas.microsoft.com/office/drawing/2014/main" id="{533D604E-1F0F-432F-BA3A-A56DADCB267E}"/>
              </a:ext>
            </a:extLst>
          </p:cNvPr>
          <p:cNvSpPr>
            <a:spLocks noChangeArrowheads="1" noChangeShapeType="1" noTextEdit="1"/>
          </p:cNvSpPr>
          <p:nvPr/>
        </p:nvSpPr>
        <p:spPr bwMode="auto">
          <a:xfrm>
            <a:off x="228600" y="152400"/>
            <a:ext cx="3446463" cy="2182813"/>
          </a:xfrm>
          <a:prstGeom prst="rect">
            <a:avLst/>
          </a:prstGeom>
        </p:spPr>
        <p:txBody>
          <a:bodyPr wrap="none" fromWordArt="1">
            <a:prstTxWarp prst="textCascadeUp">
              <a:avLst>
                <a:gd name="adj" fmla="val 44444"/>
              </a:avLst>
            </a:prstTxWarp>
            <a:scene3d>
              <a:camera prst="legacyPerspectiveTopLeft">
                <a:rot lat="0" lon="20519990" rev="0"/>
              </a:camera>
              <a:lightRig rig="legacyHarsh3" dir="r"/>
            </a:scene3d>
            <a:sp3d extrusionH="430200" prstMaterial="legacyMatte">
              <a:extrusionClr>
                <a:srgbClr val="006600"/>
              </a:extrusionClr>
              <a:contourClr>
                <a:schemeClr val="tx1"/>
              </a:contourClr>
            </a:sp3d>
          </a:bodyPr>
          <a:lstStyle/>
          <a:p>
            <a:pPr algn="ctr"/>
            <a:r>
              <a:rPr lang="en-US" sz="8000" kern="10">
                <a:ln w="9525">
                  <a:round/>
                  <a:headEnd/>
                  <a:tailEnd/>
                </a:ln>
                <a:solidFill>
                  <a:schemeClr val="tx1">
                    <a:alpha val="59999"/>
                  </a:schemeClr>
                </a:solidFill>
                <a:latin typeface="Arial Black" panose="020B0A04020102020204" pitchFamily="34" charset="0"/>
              </a:rPr>
              <a:t>Space</a:t>
            </a:r>
          </a:p>
        </p:txBody>
      </p:sp>
      <p:sp>
        <p:nvSpPr>
          <p:cNvPr id="11270" name="Rectangle 10">
            <a:extLst>
              <a:ext uri="{FF2B5EF4-FFF2-40B4-BE49-F238E27FC236}">
                <a16:creationId xmlns:a16="http://schemas.microsoft.com/office/drawing/2014/main" id="{71DA3B71-850D-4B9C-8D71-ABCB488CE529}"/>
              </a:ext>
            </a:extLst>
          </p:cNvPr>
          <p:cNvSpPr>
            <a:spLocks noGrp="1" noChangeArrowheads="1"/>
          </p:cNvSpPr>
          <p:nvPr>
            <p:ph type="title"/>
          </p:nvPr>
        </p:nvSpPr>
        <p:spPr>
          <a:xfrm>
            <a:off x="7162800" y="0"/>
            <a:ext cx="1981200" cy="685800"/>
          </a:xfrm>
        </p:spPr>
        <p:txBody>
          <a:bodyPr/>
          <a:lstStyle/>
          <a:p>
            <a:pPr eaLnBrk="1" hangingPunct="1"/>
            <a:endParaRPr lang="en-US"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63497"/>
                                        </p:tgtEl>
                                        <p:attrNameLst>
                                          <p:attrName>style.visibility</p:attrName>
                                        </p:attrNameLst>
                                      </p:cBhvr>
                                      <p:to>
                                        <p:strVal val="visible"/>
                                      </p:to>
                                    </p:set>
                                    <p:animEffect transition="in" filter="fade">
                                      <p:cBhvr>
                                        <p:cTn id="7" dur="770" decel="100000"/>
                                        <p:tgtEl>
                                          <p:spTgt spid="63497"/>
                                        </p:tgtEl>
                                      </p:cBhvr>
                                    </p:animEffect>
                                    <p:animScale>
                                      <p:cBhvr>
                                        <p:cTn id="8" dur="770" decel="100000"/>
                                        <p:tgtEl>
                                          <p:spTgt spid="63497"/>
                                        </p:tgtEl>
                                      </p:cBhvr>
                                      <p:from x="10000" y="10000"/>
                                      <p:to x="200000" y="450000"/>
                                    </p:animScale>
                                    <p:animScale>
                                      <p:cBhvr>
                                        <p:cTn id="9" dur="1230" accel="100000" fill="hold">
                                          <p:stCondLst>
                                            <p:cond delay="770"/>
                                          </p:stCondLst>
                                        </p:cTn>
                                        <p:tgtEl>
                                          <p:spTgt spid="63497"/>
                                        </p:tgtEl>
                                      </p:cBhvr>
                                      <p:from x="200000" y="450000"/>
                                      <p:to x="100000" y="100000"/>
                                    </p:animScale>
                                    <p:set>
                                      <p:cBhvr>
                                        <p:cTn id="10" dur="770" fill="hold"/>
                                        <p:tgtEl>
                                          <p:spTgt spid="63497"/>
                                        </p:tgtEl>
                                        <p:attrNameLst>
                                          <p:attrName>ppt_x</p:attrName>
                                        </p:attrNameLst>
                                      </p:cBhvr>
                                      <p:to>
                                        <p:strVal val="(0.5)"/>
                                      </p:to>
                                    </p:set>
                                    <p:anim from="(0.5)" to="(#ppt_x)" calcmode="lin" valueType="num">
                                      <p:cBhvr>
                                        <p:cTn id="11" dur="1230" accel="100000" fill="hold">
                                          <p:stCondLst>
                                            <p:cond delay="770"/>
                                          </p:stCondLst>
                                        </p:cTn>
                                        <p:tgtEl>
                                          <p:spTgt spid="63497"/>
                                        </p:tgtEl>
                                        <p:attrNameLst>
                                          <p:attrName>ppt_x</p:attrName>
                                        </p:attrNameLst>
                                      </p:cBhvr>
                                    </p:anim>
                                    <p:set>
                                      <p:cBhvr>
                                        <p:cTn id="12" dur="770" fill="hold"/>
                                        <p:tgtEl>
                                          <p:spTgt spid="63497"/>
                                        </p:tgtEl>
                                        <p:attrNameLst>
                                          <p:attrName>ppt_y</p:attrName>
                                        </p:attrNameLst>
                                      </p:cBhvr>
                                      <p:to>
                                        <p:strVal val="(#ppt_y+0.4)"/>
                                      </p:to>
                                    </p:set>
                                    <p:anim from="(#ppt_y+0.4)" to="(#ppt_y)" calcmode="lin" valueType="num">
                                      <p:cBhvr>
                                        <p:cTn id="13" dur="1230" accel="100000" fill="hold">
                                          <p:stCondLst>
                                            <p:cond delay="770"/>
                                          </p:stCondLst>
                                        </p:cTn>
                                        <p:tgtEl>
                                          <p:spTgt spid="63497"/>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63491">
                                            <p:txEl>
                                              <p:pRg st="0" end="0"/>
                                            </p:txEl>
                                          </p:spTgt>
                                        </p:tgtEl>
                                        <p:attrNameLst>
                                          <p:attrName>style.visibility</p:attrName>
                                        </p:attrNameLst>
                                      </p:cBhvr>
                                      <p:to>
                                        <p:strVal val="visible"/>
                                      </p:to>
                                    </p:set>
                                    <p:anim calcmode="lin" valueType="num">
                                      <p:cBhvr additive="base">
                                        <p:cTn id="18" dur="2000" fill="hold"/>
                                        <p:tgtEl>
                                          <p:spTgt spid="63491">
                                            <p:txEl>
                                              <p:pRg st="0" end="0"/>
                                            </p:txEl>
                                          </p:spTgt>
                                        </p:tgtEl>
                                        <p:attrNameLst>
                                          <p:attrName>ppt_x</p:attrName>
                                        </p:attrNameLst>
                                      </p:cBhvr>
                                      <p:tavLst>
                                        <p:tav tm="0">
                                          <p:val>
                                            <p:strVal val="1+#ppt_w/2"/>
                                          </p:val>
                                        </p:tav>
                                        <p:tav tm="100000">
                                          <p:val>
                                            <p:strVal val="#ppt_x"/>
                                          </p:val>
                                        </p:tav>
                                      </p:tavLst>
                                    </p:anim>
                                    <p:anim calcmode="lin" valueType="num">
                                      <p:cBhvr additive="base">
                                        <p:cTn id="19" dur="2000" fill="hold"/>
                                        <p:tgtEl>
                                          <p:spTgt spid="634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63491">
                                            <p:txEl>
                                              <p:pRg st="1" end="1"/>
                                            </p:txEl>
                                          </p:spTgt>
                                        </p:tgtEl>
                                        <p:attrNameLst>
                                          <p:attrName>style.visibility</p:attrName>
                                        </p:attrNameLst>
                                      </p:cBhvr>
                                      <p:to>
                                        <p:strVal val="visible"/>
                                      </p:to>
                                    </p:set>
                                    <p:anim calcmode="lin" valueType="num">
                                      <p:cBhvr additive="base">
                                        <p:cTn id="24" dur="2000" fill="hold"/>
                                        <p:tgtEl>
                                          <p:spTgt spid="63491">
                                            <p:txEl>
                                              <p:pRg st="1" end="1"/>
                                            </p:txEl>
                                          </p:spTgt>
                                        </p:tgtEl>
                                        <p:attrNameLst>
                                          <p:attrName>ppt_x</p:attrName>
                                        </p:attrNameLst>
                                      </p:cBhvr>
                                      <p:tavLst>
                                        <p:tav tm="0">
                                          <p:val>
                                            <p:strVal val="1+#ppt_w/2"/>
                                          </p:val>
                                        </p:tav>
                                        <p:tav tm="100000">
                                          <p:val>
                                            <p:strVal val="#ppt_x"/>
                                          </p:val>
                                        </p:tav>
                                      </p:tavLst>
                                    </p:anim>
                                    <p:anim calcmode="lin" valueType="num">
                                      <p:cBhvr additive="base">
                                        <p:cTn id="25" dur="2000" fill="hold"/>
                                        <p:tgtEl>
                                          <p:spTgt spid="63491">
                                            <p:txEl>
                                              <p:pRg st="1" end="1"/>
                                            </p:txEl>
                                          </p:spTgt>
                                        </p:tgtEl>
                                        <p:attrNameLst>
                                          <p:attrName>ppt_y</p:attrName>
                                        </p:attrNameLst>
                                      </p:cBhvr>
                                      <p:tavLst>
                                        <p:tav tm="0">
                                          <p:val>
                                            <p:strVal val="#ppt_y"/>
                                          </p:val>
                                        </p:tav>
                                        <p:tav tm="100000">
                                          <p:val>
                                            <p:strVal val="#ppt_y"/>
                                          </p:val>
                                        </p:tav>
                                      </p:tavLst>
                                    </p:anim>
                                  </p:childTnLst>
                                </p:cTn>
                              </p:par>
                              <p:par>
                                <p:cTn id="26" presetID="9" presetClass="entr" presetSubtype="0" fill="hold" nodeType="withEffect">
                                  <p:stCondLst>
                                    <p:cond delay="0"/>
                                  </p:stCondLst>
                                  <p:childTnLst>
                                    <p:set>
                                      <p:cBhvr>
                                        <p:cTn id="27" dur="1" fill="hold">
                                          <p:stCondLst>
                                            <p:cond delay="0"/>
                                          </p:stCondLst>
                                        </p:cTn>
                                        <p:tgtEl>
                                          <p:spTgt spid="63493"/>
                                        </p:tgtEl>
                                        <p:attrNameLst>
                                          <p:attrName>style.visibility</p:attrName>
                                        </p:attrNameLst>
                                      </p:cBhvr>
                                      <p:to>
                                        <p:strVal val="visible"/>
                                      </p:to>
                                    </p:set>
                                    <p:animEffect transition="in" filter="dissolve">
                                      <p:cBhvr>
                                        <p:cTn id="28" dur="500"/>
                                        <p:tgtEl>
                                          <p:spTgt spid="6349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3496"/>
                                        </p:tgtEl>
                                        <p:attrNameLst>
                                          <p:attrName>style.visibility</p:attrName>
                                        </p:attrNameLst>
                                      </p:cBhvr>
                                      <p:to>
                                        <p:strVal val="visible"/>
                                      </p:to>
                                    </p:set>
                                    <p:animEffect transition="in" filter="dissolve">
                                      <p:cBhvr>
                                        <p:cTn id="31" dur="500"/>
                                        <p:tgtEl>
                                          <p:spTgt spid="6349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nodeType="clickEffect">
                                  <p:stCondLst>
                                    <p:cond delay="0"/>
                                  </p:stCondLst>
                                  <p:childTnLst>
                                    <p:set>
                                      <p:cBhvr>
                                        <p:cTn id="35" dur="1" fill="hold">
                                          <p:stCondLst>
                                            <p:cond delay="0"/>
                                          </p:stCondLst>
                                        </p:cTn>
                                        <p:tgtEl>
                                          <p:spTgt spid="63491">
                                            <p:txEl>
                                              <p:pRg st="2" end="2"/>
                                            </p:txEl>
                                          </p:spTgt>
                                        </p:tgtEl>
                                        <p:attrNameLst>
                                          <p:attrName>style.visibility</p:attrName>
                                        </p:attrNameLst>
                                      </p:cBhvr>
                                      <p:to>
                                        <p:strVal val="visible"/>
                                      </p:to>
                                    </p:set>
                                    <p:anim calcmode="lin" valueType="num">
                                      <p:cBhvr additive="base">
                                        <p:cTn id="36" dur="2000" fill="hold"/>
                                        <p:tgtEl>
                                          <p:spTgt spid="63491">
                                            <p:txEl>
                                              <p:pRg st="2" end="2"/>
                                            </p:txEl>
                                          </p:spTgt>
                                        </p:tgtEl>
                                        <p:attrNameLst>
                                          <p:attrName>ppt_x</p:attrName>
                                        </p:attrNameLst>
                                      </p:cBhvr>
                                      <p:tavLst>
                                        <p:tav tm="0">
                                          <p:val>
                                            <p:strVal val="1+#ppt_w/2"/>
                                          </p:val>
                                        </p:tav>
                                        <p:tav tm="100000">
                                          <p:val>
                                            <p:strVal val="#ppt_x"/>
                                          </p:val>
                                        </p:tav>
                                      </p:tavLst>
                                    </p:anim>
                                    <p:anim calcmode="lin" valueType="num">
                                      <p:cBhvr additive="base">
                                        <p:cTn id="37" dur="2000" fill="hold"/>
                                        <p:tgtEl>
                                          <p:spTgt spid="634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nodeType="clickEffect">
                                  <p:stCondLst>
                                    <p:cond delay="0"/>
                                  </p:stCondLst>
                                  <p:childTnLst>
                                    <p:set>
                                      <p:cBhvr>
                                        <p:cTn id="41" dur="1" fill="hold">
                                          <p:stCondLst>
                                            <p:cond delay="0"/>
                                          </p:stCondLst>
                                        </p:cTn>
                                        <p:tgtEl>
                                          <p:spTgt spid="63491">
                                            <p:txEl>
                                              <p:pRg st="4" end="4"/>
                                            </p:txEl>
                                          </p:spTgt>
                                        </p:tgtEl>
                                        <p:attrNameLst>
                                          <p:attrName>style.visibility</p:attrName>
                                        </p:attrNameLst>
                                      </p:cBhvr>
                                      <p:to>
                                        <p:strVal val="visible"/>
                                      </p:to>
                                    </p:set>
                                    <p:animEffect transition="in" filter="slide(fromBottom)">
                                      <p:cBhvr>
                                        <p:cTn id="42" dur="500"/>
                                        <p:tgtEl>
                                          <p:spTgt spid="63491">
                                            <p:txEl>
                                              <p:pRg st="4" end="4"/>
                                            </p:txEl>
                                          </p:spTgt>
                                        </p:tgtEl>
                                      </p:cBhvr>
                                    </p:animEffect>
                                  </p:childTnLst>
                                </p:cTn>
                              </p:par>
                              <p:par>
                                <p:cTn id="43" presetID="12" presetClass="entr" presetSubtype="4" fill="hold" nodeType="withEffect">
                                  <p:stCondLst>
                                    <p:cond delay="0"/>
                                  </p:stCondLst>
                                  <p:childTnLst>
                                    <p:set>
                                      <p:cBhvr>
                                        <p:cTn id="44" dur="1" fill="hold">
                                          <p:stCondLst>
                                            <p:cond delay="0"/>
                                          </p:stCondLst>
                                        </p:cTn>
                                        <p:tgtEl>
                                          <p:spTgt spid="63491">
                                            <p:txEl>
                                              <p:pRg st="5" end="5"/>
                                            </p:txEl>
                                          </p:spTgt>
                                        </p:tgtEl>
                                        <p:attrNameLst>
                                          <p:attrName>style.visibility</p:attrName>
                                        </p:attrNameLst>
                                      </p:cBhvr>
                                      <p:to>
                                        <p:strVal val="visible"/>
                                      </p:to>
                                    </p:set>
                                    <p:animEffect transition="in" filter="slide(fromBottom)">
                                      <p:cBhvr>
                                        <p:cTn id="45" dur="500"/>
                                        <p:tgtEl>
                                          <p:spTgt spid="634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proximity professor student">
            <a:extLst>
              <a:ext uri="{FF2B5EF4-FFF2-40B4-BE49-F238E27FC236}">
                <a16:creationId xmlns:a16="http://schemas.microsoft.com/office/drawing/2014/main" id="{187DB8C7-0EFD-413B-B8EB-CB6433A61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0"/>
            <a:ext cx="3962400" cy="26320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0661" name="Picture 5" descr="proximity too close anger men">
            <a:extLst>
              <a:ext uri="{FF2B5EF4-FFF2-40B4-BE49-F238E27FC236}">
                <a16:creationId xmlns:a16="http://schemas.microsoft.com/office/drawing/2014/main" id="{453E585C-613E-4DBB-8817-9ECC412728EA}"/>
              </a:ext>
            </a:extLst>
          </p:cNvPr>
          <p:cNvPicPr>
            <a:picLocks noChangeAspect="1" noChangeArrowheads="1"/>
          </p:cNvPicPr>
          <p:nvPr/>
        </p:nvPicPr>
        <p:blipFill>
          <a:blip r:embed="rId4">
            <a:lum bright="12000" contrast="18000"/>
            <a:extLst>
              <a:ext uri="{28A0092B-C50C-407E-A947-70E740481C1C}">
                <a14:useLocalDpi xmlns:a14="http://schemas.microsoft.com/office/drawing/2010/main" val="0"/>
              </a:ext>
            </a:extLst>
          </a:blip>
          <a:srcRect/>
          <a:stretch>
            <a:fillRect/>
          </a:stretch>
        </p:blipFill>
        <p:spPr bwMode="auto">
          <a:xfrm>
            <a:off x="4724400" y="304800"/>
            <a:ext cx="3962400" cy="2649538"/>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0662" name="Picture 6" descr="proximity private conversing">
            <a:extLst>
              <a:ext uri="{FF2B5EF4-FFF2-40B4-BE49-F238E27FC236}">
                <a16:creationId xmlns:a16="http://schemas.microsoft.com/office/drawing/2014/main" id="{D0AB2EEF-2F1F-427B-BE62-1CA7A84A00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391" t="7603" r="10170"/>
          <a:stretch>
            <a:fillRect/>
          </a:stretch>
        </p:blipFill>
        <p:spPr bwMode="auto">
          <a:xfrm>
            <a:off x="4800600" y="3505200"/>
            <a:ext cx="3886200" cy="277812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70660"/>
                                        </p:tgtEl>
                                        <p:attrNameLst>
                                          <p:attrName>style.visibility</p:attrName>
                                        </p:attrNameLst>
                                      </p:cBhvr>
                                      <p:to>
                                        <p:strVal val="visible"/>
                                      </p:to>
                                    </p:set>
                                    <p:animScale>
                                      <p:cBhvr>
                                        <p:cTn id="7" dur="1000" decel="50000" fill="hold">
                                          <p:stCondLst>
                                            <p:cond delay="0"/>
                                          </p:stCondLst>
                                        </p:cTn>
                                        <p:tgtEl>
                                          <p:spTgt spid="706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0660"/>
                                        </p:tgtEl>
                                        <p:attrNameLst>
                                          <p:attrName>ppt_x</p:attrName>
                                          <p:attrName>ppt_y</p:attrName>
                                        </p:attrNameLst>
                                      </p:cBhvr>
                                    </p:animMotion>
                                    <p:animEffect transition="in" filter="fade">
                                      <p:cBhvr>
                                        <p:cTn id="9" dur="1000"/>
                                        <p:tgtEl>
                                          <p:spTgt spid="7066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70661"/>
                                        </p:tgtEl>
                                        <p:attrNameLst>
                                          <p:attrName>style.visibility</p:attrName>
                                        </p:attrNameLst>
                                      </p:cBhvr>
                                      <p:to>
                                        <p:strVal val="visible"/>
                                      </p:to>
                                    </p:set>
                                    <p:animScale>
                                      <p:cBhvr>
                                        <p:cTn id="14" dur="1000" decel="50000" fill="hold">
                                          <p:stCondLst>
                                            <p:cond delay="0"/>
                                          </p:stCondLst>
                                        </p:cTn>
                                        <p:tgtEl>
                                          <p:spTgt spid="706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0661"/>
                                        </p:tgtEl>
                                        <p:attrNameLst>
                                          <p:attrName>ppt_x</p:attrName>
                                          <p:attrName>ppt_y</p:attrName>
                                        </p:attrNameLst>
                                      </p:cBhvr>
                                    </p:animMotion>
                                    <p:animEffect transition="in" filter="fade">
                                      <p:cBhvr>
                                        <p:cTn id="16" dur="1000"/>
                                        <p:tgtEl>
                                          <p:spTgt spid="7066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70662"/>
                                        </p:tgtEl>
                                        <p:attrNameLst>
                                          <p:attrName>style.visibility</p:attrName>
                                        </p:attrNameLst>
                                      </p:cBhvr>
                                      <p:to>
                                        <p:strVal val="visible"/>
                                      </p:to>
                                    </p:set>
                                    <p:animScale>
                                      <p:cBhvr>
                                        <p:cTn id="21" dur="1000" decel="50000" fill="hold">
                                          <p:stCondLst>
                                            <p:cond delay="0"/>
                                          </p:stCondLst>
                                        </p:cTn>
                                        <p:tgtEl>
                                          <p:spTgt spid="706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0662"/>
                                        </p:tgtEl>
                                        <p:attrNameLst>
                                          <p:attrName>ppt_x</p:attrName>
                                          <p:attrName>ppt_y</p:attrName>
                                        </p:attrNameLst>
                                      </p:cBhvr>
                                    </p:animMotion>
                                    <p:animEffect transition="in" filter="fade">
                                      <p:cBhvr>
                                        <p:cTn id="23" dur="1000"/>
                                        <p:tgtEl>
                                          <p:spTgt spid="70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94B7FAB-4B55-457A-8C55-3A5EF37D11C8}"/>
              </a:ext>
            </a:extLst>
          </p:cNvPr>
          <p:cNvSpPr>
            <a:spLocks noGrp="1" noChangeArrowheads="1"/>
          </p:cNvSpPr>
          <p:nvPr>
            <p:ph type="title"/>
          </p:nvPr>
        </p:nvSpPr>
        <p:spPr/>
        <p:txBody>
          <a:bodyPr/>
          <a:lstStyle/>
          <a:p>
            <a:pPr eaLnBrk="1" hangingPunct="1"/>
            <a:endParaRPr lang="en-US" altLang="en-US"/>
          </a:p>
        </p:txBody>
      </p:sp>
      <p:pic>
        <p:nvPicPr>
          <p:cNvPr id="121860" name="Picture 4" descr="eye contact locker talk">
            <a:extLst>
              <a:ext uri="{FF2B5EF4-FFF2-40B4-BE49-F238E27FC236}">
                <a16:creationId xmlns:a16="http://schemas.microsoft.com/office/drawing/2014/main" id="{A6E8A7B0-319B-4316-8894-FE402D9647E3}"/>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t="18518"/>
          <a:stretch>
            <a:fillRect/>
          </a:stretch>
        </p:blipFill>
        <p:spPr>
          <a:xfrm>
            <a:off x="4800600" y="990600"/>
            <a:ext cx="3957638" cy="5181600"/>
          </a:xfrm>
          <a:noFill/>
          <a:ln w="76200">
            <a:solidFill>
              <a:schemeClr val="bg2"/>
            </a:solidFill>
            <a:miter lim="800000"/>
            <a:headEnd/>
            <a:tailEnd/>
          </a:ln>
        </p:spPr>
      </p:pic>
      <p:pic>
        <p:nvPicPr>
          <p:cNvPr id="121861" name="Picture 5" descr="proximity too close teacher">
            <a:extLst>
              <a:ext uri="{FF2B5EF4-FFF2-40B4-BE49-F238E27FC236}">
                <a16:creationId xmlns:a16="http://schemas.microsoft.com/office/drawing/2014/main" id="{994CDD36-973E-44F3-A7D0-D7366552F0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4694"/>
          <a:stretch>
            <a:fillRect/>
          </a:stretch>
        </p:blipFill>
        <p:spPr bwMode="auto">
          <a:xfrm>
            <a:off x="152400" y="2286000"/>
            <a:ext cx="4267200" cy="4195763"/>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21861"/>
                                        </p:tgtEl>
                                        <p:attrNameLst>
                                          <p:attrName>style.visibility</p:attrName>
                                        </p:attrNameLst>
                                      </p:cBhvr>
                                      <p:to>
                                        <p:strVal val="visible"/>
                                      </p:to>
                                    </p:set>
                                    <p:animScale>
                                      <p:cBhvr>
                                        <p:cTn id="7" dur="1000" decel="50000" fill="hold">
                                          <p:stCondLst>
                                            <p:cond delay="0"/>
                                          </p:stCondLst>
                                        </p:cTn>
                                        <p:tgtEl>
                                          <p:spTgt spid="1218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1861"/>
                                        </p:tgtEl>
                                        <p:attrNameLst>
                                          <p:attrName>ppt_x</p:attrName>
                                          <p:attrName>ppt_y</p:attrName>
                                        </p:attrNameLst>
                                      </p:cBhvr>
                                    </p:animMotion>
                                    <p:animEffect transition="in" filter="fade">
                                      <p:cBhvr>
                                        <p:cTn id="9" dur="1000"/>
                                        <p:tgtEl>
                                          <p:spTgt spid="12186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21860"/>
                                        </p:tgtEl>
                                        <p:attrNameLst>
                                          <p:attrName>style.visibility</p:attrName>
                                        </p:attrNameLst>
                                      </p:cBhvr>
                                      <p:to>
                                        <p:strVal val="visible"/>
                                      </p:to>
                                    </p:set>
                                    <p:animScale>
                                      <p:cBhvr>
                                        <p:cTn id="14" dur="1000" decel="50000" fill="hold">
                                          <p:stCondLst>
                                            <p:cond delay="0"/>
                                          </p:stCondLst>
                                        </p:cTn>
                                        <p:tgtEl>
                                          <p:spTgt spid="1218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21860"/>
                                        </p:tgtEl>
                                        <p:attrNameLst>
                                          <p:attrName>ppt_x</p:attrName>
                                          <p:attrName>ppt_y</p:attrName>
                                        </p:attrNameLst>
                                      </p:cBhvr>
                                    </p:animMotion>
                                    <p:animEffect transition="in" filter="fade">
                                      <p:cBhvr>
                                        <p:cTn id="16" dur="1000"/>
                                        <p:tgtEl>
                                          <p:spTgt spid="12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CFF72E04-D816-4C95-AFB2-A376C437CE4E}"/>
              </a:ext>
            </a:extLst>
          </p:cNvPr>
          <p:cNvSpPr>
            <a:spLocks noGrp="1" noChangeArrowheads="1"/>
          </p:cNvSpPr>
          <p:nvPr>
            <p:ph type="title"/>
          </p:nvPr>
        </p:nvSpPr>
        <p:spPr>
          <a:xfrm>
            <a:off x="3429000" y="304800"/>
            <a:ext cx="5715000" cy="685800"/>
          </a:xfrm>
        </p:spPr>
        <p:txBody>
          <a:bodyPr/>
          <a:lstStyle/>
          <a:p>
            <a:pPr eaLnBrk="1" hangingPunct="1"/>
            <a:r>
              <a:rPr lang="en-US" altLang="en-US">
                <a:solidFill>
                  <a:srgbClr val="CCCC00"/>
                </a:solidFill>
              </a:rPr>
              <a:t>To Give Feedback</a:t>
            </a:r>
          </a:p>
        </p:txBody>
      </p:sp>
      <p:sp>
        <p:nvSpPr>
          <p:cNvPr id="64515" name="Rectangle 3">
            <a:extLst>
              <a:ext uri="{FF2B5EF4-FFF2-40B4-BE49-F238E27FC236}">
                <a16:creationId xmlns:a16="http://schemas.microsoft.com/office/drawing/2014/main" id="{8D075736-D824-4890-B387-FF475568A838}"/>
              </a:ext>
            </a:extLst>
          </p:cNvPr>
          <p:cNvSpPr>
            <a:spLocks noGrp="1" noChangeArrowheads="1"/>
          </p:cNvSpPr>
          <p:nvPr>
            <p:ph type="body" idx="1"/>
          </p:nvPr>
        </p:nvSpPr>
        <p:spPr>
          <a:xfrm>
            <a:off x="914400" y="2743200"/>
            <a:ext cx="4114800" cy="3124200"/>
          </a:xfrm>
        </p:spPr>
        <p:txBody>
          <a:bodyPr/>
          <a:lstStyle/>
          <a:p>
            <a:pPr eaLnBrk="1" hangingPunct="1"/>
            <a:r>
              <a:rPr lang="en-US" altLang="en-US"/>
              <a:t>“hmm”</a:t>
            </a:r>
          </a:p>
          <a:p>
            <a:pPr eaLnBrk="1" hangingPunct="1"/>
            <a:r>
              <a:rPr lang="en-US" altLang="en-US"/>
              <a:t>“uh-huh”</a:t>
            </a:r>
          </a:p>
          <a:p>
            <a:pPr eaLnBrk="1" hangingPunct="1"/>
            <a:r>
              <a:rPr lang="en-US" altLang="en-US"/>
              <a:t>“really!”</a:t>
            </a:r>
          </a:p>
          <a:p>
            <a:pPr eaLnBrk="1" hangingPunct="1"/>
            <a:r>
              <a:rPr lang="en-US" altLang="en-US"/>
              <a:t>Nod your head</a:t>
            </a:r>
          </a:p>
          <a:p>
            <a:pPr eaLnBrk="1" hangingPunct="1"/>
            <a:r>
              <a:rPr lang="en-US" altLang="en-US"/>
              <a:t>Genuine listening</a:t>
            </a:r>
          </a:p>
          <a:p>
            <a:pPr eaLnBrk="1" hangingPunct="1">
              <a:buFontTx/>
              <a:buNone/>
            </a:pPr>
            <a:endParaRPr lang="en-US" altLang="en-US"/>
          </a:p>
        </p:txBody>
      </p:sp>
      <p:sp>
        <p:nvSpPr>
          <p:cNvPr id="64516" name="WordArt 4">
            <a:extLst>
              <a:ext uri="{FF2B5EF4-FFF2-40B4-BE49-F238E27FC236}">
                <a16:creationId xmlns:a16="http://schemas.microsoft.com/office/drawing/2014/main" id="{996F67ED-02D5-4622-B631-387B0E8FAF70}"/>
              </a:ext>
            </a:extLst>
          </p:cNvPr>
          <p:cNvSpPr>
            <a:spLocks noChangeArrowheads="1" noChangeShapeType="1" noTextEdit="1"/>
          </p:cNvSpPr>
          <p:nvPr/>
        </p:nvSpPr>
        <p:spPr bwMode="auto">
          <a:xfrm>
            <a:off x="228600" y="152400"/>
            <a:ext cx="3446463" cy="2182813"/>
          </a:xfrm>
          <a:prstGeom prst="rect">
            <a:avLst/>
          </a:prstGeom>
        </p:spPr>
        <p:txBody>
          <a:bodyPr wrap="none" fromWordArt="1">
            <a:prstTxWarp prst="textCascadeUp">
              <a:avLst>
                <a:gd name="adj" fmla="val 44444"/>
              </a:avLst>
            </a:prstTxWarp>
            <a:scene3d>
              <a:camera prst="legacyPerspectiveTopLeft">
                <a:rot lat="0" lon="20519990" rev="0"/>
              </a:camera>
              <a:lightRig rig="legacyHarsh3" dir="r"/>
            </a:scene3d>
            <a:sp3d extrusionH="430200" prstMaterial="legacyMatte">
              <a:extrusionClr>
                <a:srgbClr val="006600"/>
              </a:extrusionClr>
              <a:contourClr>
                <a:schemeClr val="tx1"/>
              </a:contourClr>
            </a:sp3d>
          </a:bodyPr>
          <a:lstStyle/>
          <a:p>
            <a:pPr algn="ctr"/>
            <a:r>
              <a:rPr lang="en-US" sz="8000" kern="10">
                <a:ln w="9525">
                  <a:round/>
                  <a:headEnd/>
                  <a:tailEnd/>
                </a:ln>
                <a:solidFill>
                  <a:schemeClr val="tx1">
                    <a:alpha val="59999"/>
                  </a:schemeClr>
                </a:solidFill>
                <a:latin typeface="Arial Black" panose="020B0A04020102020204" pitchFamily="34" charset="0"/>
              </a:rPr>
              <a:t>Ways</a:t>
            </a:r>
          </a:p>
        </p:txBody>
      </p:sp>
      <p:pic>
        <p:nvPicPr>
          <p:cNvPr id="17413" name="Picture 11" descr="listening-boy and girl in lunch">
            <a:extLst>
              <a:ext uri="{FF2B5EF4-FFF2-40B4-BE49-F238E27FC236}">
                <a16:creationId xmlns:a16="http://schemas.microsoft.com/office/drawing/2014/main" id="{06C8DD39-5328-47B5-819A-DCE275288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143000"/>
            <a:ext cx="4648200" cy="3095625"/>
          </a:xfrm>
          <a:prstGeom prst="rect">
            <a:avLst/>
          </a:prstGeom>
          <a:noFill/>
          <a:ln w="762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fade">
                                      <p:cBhvr>
                                        <p:cTn id="7" dur="770" decel="100000"/>
                                        <p:tgtEl>
                                          <p:spTgt spid="64516"/>
                                        </p:tgtEl>
                                      </p:cBhvr>
                                    </p:animEffect>
                                    <p:animScale>
                                      <p:cBhvr>
                                        <p:cTn id="8" dur="770" decel="100000"/>
                                        <p:tgtEl>
                                          <p:spTgt spid="64516"/>
                                        </p:tgtEl>
                                      </p:cBhvr>
                                      <p:from x="10000" y="10000"/>
                                      <p:to x="200000" y="450000"/>
                                    </p:animScale>
                                    <p:animScale>
                                      <p:cBhvr>
                                        <p:cTn id="9" dur="1230" accel="100000" fill="hold">
                                          <p:stCondLst>
                                            <p:cond delay="770"/>
                                          </p:stCondLst>
                                        </p:cTn>
                                        <p:tgtEl>
                                          <p:spTgt spid="64516"/>
                                        </p:tgtEl>
                                      </p:cBhvr>
                                      <p:from x="200000" y="450000"/>
                                      <p:to x="100000" y="100000"/>
                                    </p:animScale>
                                    <p:set>
                                      <p:cBhvr>
                                        <p:cTn id="10" dur="770" fill="hold"/>
                                        <p:tgtEl>
                                          <p:spTgt spid="64516"/>
                                        </p:tgtEl>
                                        <p:attrNameLst>
                                          <p:attrName>ppt_x</p:attrName>
                                        </p:attrNameLst>
                                      </p:cBhvr>
                                      <p:to>
                                        <p:strVal val="(0.5)"/>
                                      </p:to>
                                    </p:set>
                                    <p:anim from="(0.5)" to="(#ppt_x)" calcmode="lin" valueType="num">
                                      <p:cBhvr>
                                        <p:cTn id="11" dur="1230" accel="100000" fill="hold">
                                          <p:stCondLst>
                                            <p:cond delay="770"/>
                                          </p:stCondLst>
                                        </p:cTn>
                                        <p:tgtEl>
                                          <p:spTgt spid="64516"/>
                                        </p:tgtEl>
                                        <p:attrNameLst>
                                          <p:attrName>ppt_x</p:attrName>
                                        </p:attrNameLst>
                                      </p:cBhvr>
                                    </p:anim>
                                    <p:set>
                                      <p:cBhvr>
                                        <p:cTn id="12" dur="770" fill="hold"/>
                                        <p:tgtEl>
                                          <p:spTgt spid="64516"/>
                                        </p:tgtEl>
                                        <p:attrNameLst>
                                          <p:attrName>ppt_y</p:attrName>
                                        </p:attrNameLst>
                                      </p:cBhvr>
                                      <p:to>
                                        <p:strVal val="(#ppt_y+0.4)"/>
                                      </p:to>
                                    </p:set>
                                    <p:anim from="(#ppt_y+0.4)" to="(#ppt_y)" calcmode="lin" valueType="num">
                                      <p:cBhvr>
                                        <p:cTn id="13" dur="1230" accel="100000" fill="hold">
                                          <p:stCondLst>
                                            <p:cond delay="770"/>
                                          </p:stCondLst>
                                        </p:cTn>
                                        <p:tgtEl>
                                          <p:spTgt spid="64516"/>
                                        </p:tgtEl>
                                        <p:attrNameLst>
                                          <p:attrName>ppt_y</p:attrName>
                                        </p:attrNameLst>
                                      </p:cBhvr>
                                    </p:anim>
                                  </p:childTnLst>
                                </p:cTn>
                              </p:par>
                              <p:par>
                                <p:cTn id="14" presetID="9" presetClass="entr" presetSubtype="0" fill="hold" grpId="0" nodeType="withEffect">
                                  <p:stCondLst>
                                    <p:cond delay="0"/>
                                  </p:stCondLst>
                                  <p:childTnLst>
                                    <p:set>
                                      <p:cBhvr>
                                        <p:cTn id="15" dur="1" fill="hold">
                                          <p:stCondLst>
                                            <p:cond delay="0"/>
                                          </p:stCondLst>
                                        </p:cTn>
                                        <p:tgtEl>
                                          <p:spTgt spid="64514"/>
                                        </p:tgtEl>
                                        <p:attrNameLst>
                                          <p:attrName>style.visibility</p:attrName>
                                        </p:attrNameLst>
                                      </p:cBhvr>
                                      <p:to>
                                        <p:strVal val="visible"/>
                                      </p:to>
                                    </p:set>
                                    <p:animEffect transition="in" filter="dissolve">
                                      <p:cBhvr>
                                        <p:cTn id="16" dur="500"/>
                                        <p:tgtEl>
                                          <p:spTgt spid="645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4515">
                                            <p:txEl>
                                              <p:pRg st="0" end="0"/>
                                            </p:txEl>
                                          </p:spTgt>
                                        </p:tgtEl>
                                        <p:attrNameLst>
                                          <p:attrName>style.visibility</p:attrName>
                                        </p:attrNameLst>
                                      </p:cBhvr>
                                      <p:to>
                                        <p:strVal val="visible"/>
                                      </p:to>
                                    </p:set>
                                    <p:anim calcmode="lin" valueType="num">
                                      <p:cBhvr additive="base">
                                        <p:cTn id="21" dur="2000" fill="hold"/>
                                        <p:tgtEl>
                                          <p:spTgt spid="64515">
                                            <p:txEl>
                                              <p:pRg st="0" end="0"/>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645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4515">
                                            <p:txEl>
                                              <p:pRg st="1" end="1"/>
                                            </p:txEl>
                                          </p:spTgt>
                                        </p:tgtEl>
                                        <p:attrNameLst>
                                          <p:attrName>style.visibility</p:attrName>
                                        </p:attrNameLst>
                                      </p:cBhvr>
                                      <p:to>
                                        <p:strVal val="visible"/>
                                      </p:to>
                                    </p:set>
                                    <p:anim calcmode="lin" valueType="num">
                                      <p:cBhvr additive="base">
                                        <p:cTn id="27" dur="2000" fill="hold"/>
                                        <p:tgtEl>
                                          <p:spTgt spid="64515">
                                            <p:txEl>
                                              <p:pRg st="1" end="1"/>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645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64515">
                                            <p:txEl>
                                              <p:pRg st="2" end="2"/>
                                            </p:txEl>
                                          </p:spTgt>
                                        </p:tgtEl>
                                        <p:attrNameLst>
                                          <p:attrName>style.visibility</p:attrName>
                                        </p:attrNameLst>
                                      </p:cBhvr>
                                      <p:to>
                                        <p:strVal val="visible"/>
                                      </p:to>
                                    </p:set>
                                    <p:anim calcmode="lin" valueType="num">
                                      <p:cBhvr additive="base">
                                        <p:cTn id="33" dur="2000" fill="hold"/>
                                        <p:tgtEl>
                                          <p:spTgt spid="64515">
                                            <p:txEl>
                                              <p:pRg st="2" end="2"/>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645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64515">
                                            <p:txEl>
                                              <p:pRg st="3" end="3"/>
                                            </p:txEl>
                                          </p:spTgt>
                                        </p:tgtEl>
                                        <p:attrNameLst>
                                          <p:attrName>style.visibility</p:attrName>
                                        </p:attrNameLst>
                                      </p:cBhvr>
                                      <p:to>
                                        <p:strVal val="visible"/>
                                      </p:to>
                                    </p:set>
                                    <p:anim calcmode="lin" valueType="num">
                                      <p:cBhvr additive="base">
                                        <p:cTn id="39" dur="2000" fill="hold"/>
                                        <p:tgtEl>
                                          <p:spTgt spid="64515">
                                            <p:txEl>
                                              <p:pRg st="3" end="3"/>
                                            </p:txEl>
                                          </p:spTgt>
                                        </p:tgtEl>
                                        <p:attrNameLst>
                                          <p:attrName>ppt_x</p:attrName>
                                        </p:attrNameLst>
                                      </p:cBhvr>
                                      <p:tavLst>
                                        <p:tav tm="0">
                                          <p:val>
                                            <p:strVal val="0-#ppt_w/2"/>
                                          </p:val>
                                        </p:tav>
                                        <p:tav tm="100000">
                                          <p:val>
                                            <p:strVal val="#ppt_x"/>
                                          </p:val>
                                        </p:tav>
                                      </p:tavLst>
                                    </p:anim>
                                    <p:anim calcmode="lin" valueType="num">
                                      <p:cBhvr additive="base">
                                        <p:cTn id="40" dur="2000" fill="hold"/>
                                        <p:tgtEl>
                                          <p:spTgt spid="645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64515">
                                            <p:txEl>
                                              <p:pRg st="4" end="4"/>
                                            </p:txEl>
                                          </p:spTgt>
                                        </p:tgtEl>
                                        <p:attrNameLst>
                                          <p:attrName>style.visibility</p:attrName>
                                        </p:attrNameLst>
                                      </p:cBhvr>
                                      <p:to>
                                        <p:strVal val="visible"/>
                                      </p:to>
                                    </p:set>
                                    <p:anim calcmode="lin" valueType="num">
                                      <p:cBhvr additive="base">
                                        <p:cTn id="45" dur="2000" fill="hold"/>
                                        <p:tgtEl>
                                          <p:spTgt spid="64515">
                                            <p:txEl>
                                              <p:pRg st="4" end="4"/>
                                            </p:txEl>
                                          </p:spTgt>
                                        </p:tgtEl>
                                        <p:attrNameLst>
                                          <p:attrName>ppt_x</p:attrName>
                                        </p:attrNameLst>
                                      </p:cBhvr>
                                      <p:tavLst>
                                        <p:tav tm="0">
                                          <p:val>
                                            <p:strVal val="0-#ppt_w/2"/>
                                          </p:val>
                                        </p:tav>
                                        <p:tav tm="100000">
                                          <p:val>
                                            <p:strVal val="#ppt_x"/>
                                          </p:val>
                                        </p:tav>
                                      </p:tavLst>
                                    </p:anim>
                                    <p:anim calcmode="lin" valueType="num">
                                      <p:cBhvr additive="base">
                                        <p:cTn id="46" dur="2000" fill="hold"/>
                                        <p:tgtEl>
                                          <p:spTgt spid="645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DB600E81-3607-435B-9B76-FA10EDA04674}"/>
              </a:ext>
            </a:extLst>
          </p:cNvPr>
          <p:cNvSpPr>
            <a:spLocks noGrp="1" noChangeArrowheads="1"/>
          </p:cNvSpPr>
          <p:nvPr>
            <p:ph type="title"/>
          </p:nvPr>
        </p:nvSpPr>
        <p:spPr>
          <a:xfrm>
            <a:off x="1219200" y="914400"/>
            <a:ext cx="7696200" cy="685800"/>
          </a:xfrm>
        </p:spPr>
        <p:txBody>
          <a:bodyPr/>
          <a:lstStyle/>
          <a:p>
            <a:pPr eaLnBrk="1" hangingPunct="1"/>
            <a:r>
              <a:rPr lang="en-US" altLang="en-US" sz="7200">
                <a:solidFill>
                  <a:schemeClr val="bg1"/>
                </a:solidFill>
              </a:rPr>
              <a:t>IM Feedback</a:t>
            </a:r>
          </a:p>
        </p:txBody>
      </p:sp>
      <p:sp>
        <p:nvSpPr>
          <p:cNvPr id="113669" name="Text Box 5">
            <a:extLst>
              <a:ext uri="{FF2B5EF4-FFF2-40B4-BE49-F238E27FC236}">
                <a16:creationId xmlns:a16="http://schemas.microsoft.com/office/drawing/2014/main" id="{4670E067-5F1B-4087-AAE5-3ABC2978BD47}"/>
              </a:ext>
            </a:extLst>
          </p:cNvPr>
          <p:cNvSpPr txBox="1">
            <a:spLocks noChangeArrowheads="1"/>
          </p:cNvSpPr>
          <p:nvPr/>
        </p:nvSpPr>
        <p:spPr bwMode="auto">
          <a:xfrm rot="-6514506">
            <a:off x="2119312" y="3578226"/>
            <a:ext cx="1357313" cy="3522662"/>
          </a:xfrm>
          <a:prstGeom prst="rect">
            <a:avLst/>
          </a:prstGeom>
          <a:solidFill>
            <a:schemeClr val="tx1"/>
          </a:solidFill>
          <a:ln w="76200">
            <a:solidFill>
              <a:schemeClr val="bg2"/>
            </a:solidFill>
            <a:miter lim="800000"/>
            <a:headEnd/>
            <a:tailEnd/>
          </a:ln>
        </p:spPr>
        <p:txBody>
          <a:bodyPr vert="eaVert">
            <a:spAutoFit/>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50000"/>
              </a:spcBef>
              <a:buFontTx/>
              <a:buNone/>
            </a:pPr>
            <a:r>
              <a:rPr lang="en-US" altLang="en-US" sz="7200" b="0">
                <a:solidFill>
                  <a:schemeClr val="bg2"/>
                </a:solidFill>
                <a:latin typeface="Tempus Sans ITC" panose="04020404030D07020202" pitchFamily="82" charset="0"/>
              </a:rPr>
              <a:t>ROTFL</a:t>
            </a:r>
          </a:p>
        </p:txBody>
      </p:sp>
      <p:sp>
        <p:nvSpPr>
          <p:cNvPr id="113670" name="Text Box 6">
            <a:extLst>
              <a:ext uri="{FF2B5EF4-FFF2-40B4-BE49-F238E27FC236}">
                <a16:creationId xmlns:a16="http://schemas.microsoft.com/office/drawing/2014/main" id="{4948E315-5D40-4BCE-9349-52BDA324F2E6}"/>
              </a:ext>
            </a:extLst>
          </p:cNvPr>
          <p:cNvSpPr txBox="1">
            <a:spLocks noChangeArrowheads="1"/>
          </p:cNvSpPr>
          <p:nvPr/>
        </p:nvSpPr>
        <p:spPr bwMode="auto">
          <a:xfrm rot="-1527410">
            <a:off x="5873750" y="2817813"/>
            <a:ext cx="2335213" cy="1265237"/>
          </a:xfrm>
          <a:prstGeom prst="rect">
            <a:avLst/>
          </a:prstGeom>
          <a:solidFill>
            <a:schemeClr val="tx2"/>
          </a:solidFill>
          <a:ln w="76200">
            <a:solidFill>
              <a:srgbClr val="CCCC00"/>
            </a:solidFill>
            <a:miter lim="800000"/>
            <a:headEnd/>
            <a:tailEnd/>
          </a:ln>
        </p:spPr>
        <p:txBody>
          <a:bodyPr>
            <a:spAutoFit/>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lgn="ctr">
              <a:spcBef>
                <a:spcPct val="50000"/>
              </a:spcBef>
              <a:buFontTx/>
              <a:buNone/>
            </a:pPr>
            <a:r>
              <a:rPr lang="en-US" altLang="en-US" sz="7200">
                <a:solidFill>
                  <a:srgbClr val="333300"/>
                </a:solidFill>
                <a:latin typeface="Comic Sans MS" panose="030F0702030302020204" pitchFamily="66" charset="0"/>
              </a:rPr>
              <a:t>LOL</a:t>
            </a:r>
          </a:p>
        </p:txBody>
      </p:sp>
      <p:sp>
        <p:nvSpPr>
          <p:cNvPr id="113671" name="Text Box 7">
            <a:extLst>
              <a:ext uri="{FF2B5EF4-FFF2-40B4-BE49-F238E27FC236}">
                <a16:creationId xmlns:a16="http://schemas.microsoft.com/office/drawing/2014/main" id="{F54116A2-95B6-4947-9ABC-8E48A0C64DD9}"/>
              </a:ext>
            </a:extLst>
          </p:cNvPr>
          <p:cNvSpPr txBox="1">
            <a:spLocks noChangeArrowheads="1"/>
          </p:cNvSpPr>
          <p:nvPr/>
        </p:nvSpPr>
        <p:spPr bwMode="auto">
          <a:xfrm rot="1195565">
            <a:off x="2370138" y="2284413"/>
            <a:ext cx="2936875" cy="1265237"/>
          </a:xfrm>
          <a:prstGeom prst="rect">
            <a:avLst/>
          </a:prstGeom>
          <a:solidFill>
            <a:srgbClr val="CCCC00"/>
          </a:solidFill>
          <a:ln w="76200">
            <a:solidFill>
              <a:srgbClr val="333300"/>
            </a:solidFill>
            <a:miter lim="800000"/>
            <a:headEnd/>
            <a:tailEnd/>
          </a:ln>
        </p:spPr>
        <p:txBody>
          <a:bodyPr>
            <a:spAutoFit/>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lgn="ctr">
              <a:spcBef>
                <a:spcPct val="50000"/>
              </a:spcBef>
              <a:buFontTx/>
              <a:buNone/>
            </a:pPr>
            <a:r>
              <a:rPr lang="en-US" altLang="en-US" sz="7200" b="0">
                <a:solidFill>
                  <a:schemeClr val="bg2"/>
                </a:solidFill>
                <a:latin typeface="Kristen ITC" panose="03050502040202030202" pitchFamily="66" charset="0"/>
              </a:rPr>
              <a:t>OMG</a:t>
            </a:r>
          </a:p>
        </p:txBody>
      </p:sp>
      <p:sp>
        <p:nvSpPr>
          <p:cNvPr id="113672" name="Text Box 8">
            <a:extLst>
              <a:ext uri="{FF2B5EF4-FFF2-40B4-BE49-F238E27FC236}">
                <a16:creationId xmlns:a16="http://schemas.microsoft.com/office/drawing/2014/main" id="{B774650B-CC04-4791-BBD6-03F9088CB37F}"/>
              </a:ext>
            </a:extLst>
          </p:cNvPr>
          <p:cNvSpPr txBox="1">
            <a:spLocks noChangeArrowheads="1"/>
          </p:cNvSpPr>
          <p:nvPr/>
        </p:nvSpPr>
        <p:spPr bwMode="auto">
          <a:xfrm rot="1086079">
            <a:off x="5065713" y="4953000"/>
            <a:ext cx="2952750" cy="1265238"/>
          </a:xfrm>
          <a:prstGeom prst="rect">
            <a:avLst/>
          </a:prstGeom>
          <a:solidFill>
            <a:srgbClr val="333300"/>
          </a:solidFill>
          <a:ln w="76200">
            <a:solidFill>
              <a:schemeClr val="tx1"/>
            </a:solidFill>
            <a:miter lim="800000"/>
            <a:headEnd/>
            <a:tailEnd/>
          </a:ln>
        </p:spPr>
        <p:txBody>
          <a:bodyPr>
            <a:spAutoFit/>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lgn="ctr">
              <a:spcBef>
                <a:spcPct val="50000"/>
              </a:spcBef>
              <a:buFontTx/>
              <a:buNone/>
            </a:pPr>
            <a:r>
              <a:rPr lang="en-US" altLang="en-US" sz="7200" b="0">
                <a:solidFill>
                  <a:schemeClr val="folHlink"/>
                </a:solidFill>
              </a:rPr>
              <a:t>jk</a:t>
            </a:r>
          </a:p>
        </p:txBody>
      </p:sp>
      <p:sp>
        <p:nvSpPr>
          <p:cNvPr id="113673" name="Text Box 9">
            <a:extLst>
              <a:ext uri="{FF2B5EF4-FFF2-40B4-BE49-F238E27FC236}">
                <a16:creationId xmlns:a16="http://schemas.microsoft.com/office/drawing/2014/main" id="{8E726B30-1290-4856-86E8-56F9C1754A97}"/>
              </a:ext>
            </a:extLst>
          </p:cNvPr>
          <p:cNvSpPr txBox="1">
            <a:spLocks noChangeArrowheads="1"/>
          </p:cNvSpPr>
          <p:nvPr/>
        </p:nvSpPr>
        <p:spPr bwMode="auto">
          <a:xfrm>
            <a:off x="228600" y="2895600"/>
            <a:ext cx="1676400" cy="1265238"/>
          </a:xfrm>
          <a:prstGeom prst="rect">
            <a:avLst/>
          </a:prstGeom>
          <a:solidFill>
            <a:schemeClr val="folHlink"/>
          </a:solidFill>
          <a:ln w="76200">
            <a:solidFill>
              <a:schemeClr val="tx2"/>
            </a:solidFill>
            <a:miter lim="800000"/>
            <a:headEnd/>
            <a:tailEnd/>
          </a:ln>
        </p:spPr>
        <p:txBody>
          <a:bodyPr>
            <a:spAutoFit/>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lgn="ctr">
              <a:spcBef>
                <a:spcPct val="50000"/>
              </a:spcBef>
              <a:buFontTx/>
              <a:buNone/>
            </a:pPr>
            <a:r>
              <a:rPr lang="en-US" altLang="en-US" sz="7200" b="0">
                <a:solidFill>
                  <a:schemeClr val="tx2"/>
                </a:solidFill>
              </a:rPr>
              <a:t>np</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13673"/>
                                        </p:tgtEl>
                                        <p:attrNameLst>
                                          <p:attrName>style.visibility</p:attrName>
                                        </p:attrNameLst>
                                      </p:cBhvr>
                                      <p:to>
                                        <p:strVal val="visible"/>
                                      </p:to>
                                    </p:set>
                                    <p:animEffect transition="in" filter="fade">
                                      <p:cBhvr>
                                        <p:cTn id="7" dur="100"/>
                                        <p:tgtEl>
                                          <p:spTgt spid="113673"/>
                                        </p:tgtEl>
                                      </p:cBhvr>
                                    </p:animEffect>
                                    <p:anim calcmode="lin" valueType="num">
                                      <p:cBhvr>
                                        <p:cTn id="8" dur="400" fill="hold"/>
                                        <p:tgtEl>
                                          <p:spTgt spid="113673"/>
                                        </p:tgtEl>
                                        <p:attrNameLst>
                                          <p:attrName>ppt_x</p:attrName>
                                        </p:attrNameLst>
                                      </p:cBhvr>
                                      <p:tavLst>
                                        <p:tav tm="0">
                                          <p:val>
                                            <p:strVal val="#ppt_x"/>
                                          </p:val>
                                        </p:tav>
                                        <p:tav tm="100000">
                                          <p:val>
                                            <p:strVal val="#ppt_x"/>
                                          </p:val>
                                        </p:tav>
                                      </p:tavLst>
                                    </p:anim>
                                    <p:anim calcmode="lin" valueType="num">
                                      <p:cBhvr>
                                        <p:cTn id="9" dur="400" fill="hold"/>
                                        <p:tgtEl>
                                          <p:spTgt spid="11367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1367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1367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30" presetClass="entr" presetSubtype="0" fill="hold" grpId="0" nodeType="withEffect">
                                  <p:stCondLst>
                                    <p:cond delay="0"/>
                                  </p:stCondLst>
                                  <p:childTnLst>
                                    <p:set>
                                      <p:cBhvr>
                                        <p:cTn id="13" dur="1" fill="hold">
                                          <p:stCondLst>
                                            <p:cond delay="0"/>
                                          </p:stCondLst>
                                        </p:cTn>
                                        <p:tgtEl>
                                          <p:spTgt spid="113671"/>
                                        </p:tgtEl>
                                        <p:attrNameLst>
                                          <p:attrName>style.visibility</p:attrName>
                                        </p:attrNameLst>
                                      </p:cBhvr>
                                      <p:to>
                                        <p:strVal val="visible"/>
                                      </p:to>
                                    </p:set>
                                    <p:animEffect transition="in" filter="fade">
                                      <p:cBhvr>
                                        <p:cTn id="14" dur="800" decel="100000"/>
                                        <p:tgtEl>
                                          <p:spTgt spid="113671"/>
                                        </p:tgtEl>
                                      </p:cBhvr>
                                    </p:animEffect>
                                    <p:anim calcmode="lin" valueType="num">
                                      <p:cBhvr>
                                        <p:cTn id="15" dur="800" decel="100000" fill="hold"/>
                                        <p:tgtEl>
                                          <p:spTgt spid="113671"/>
                                        </p:tgtEl>
                                        <p:attrNameLst>
                                          <p:attrName>style.rotation</p:attrName>
                                        </p:attrNameLst>
                                      </p:cBhvr>
                                      <p:tavLst>
                                        <p:tav tm="0">
                                          <p:val>
                                            <p:fltVal val="-90"/>
                                          </p:val>
                                        </p:tav>
                                        <p:tav tm="100000">
                                          <p:val>
                                            <p:fltVal val="0"/>
                                          </p:val>
                                        </p:tav>
                                      </p:tavLst>
                                    </p:anim>
                                    <p:anim calcmode="lin" valueType="num">
                                      <p:cBhvr>
                                        <p:cTn id="16" dur="800" decel="100000" fill="hold"/>
                                        <p:tgtEl>
                                          <p:spTgt spid="113671"/>
                                        </p:tgtEl>
                                        <p:attrNameLst>
                                          <p:attrName>ppt_x</p:attrName>
                                        </p:attrNameLst>
                                      </p:cBhvr>
                                      <p:tavLst>
                                        <p:tav tm="0">
                                          <p:val>
                                            <p:strVal val="#ppt_x+0.4"/>
                                          </p:val>
                                        </p:tav>
                                        <p:tav tm="100000">
                                          <p:val>
                                            <p:strVal val="#ppt_x-0.05"/>
                                          </p:val>
                                        </p:tav>
                                      </p:tavLst>
                                    </p:anim>
                                    <p:anim calcmode="lin" valueType="num">
                                      <p:cBhvr>
                                        <p:cTn id="17" dur="800" decel="100000" fill="hold"/>
                                        <p:tgtEl>
                                          <p:spTgt spid="113671"/>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13671"/>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13671"/>
                                        </p:tgtEl>
                                        <p:attrNameLst>
                                          <p:attrName>ppt_y</p:attrName>
                                        </p:attrNameLst>
                                      </p:cBhvr>
                                      <p:tavLst>
                                        <p:tav tm="0">
                                          <p:val>
                                            <p:strVal val="#ppt_y+0.1"/>
                                          </p:val>
                                        </p:tav>
                                        <p:tav tm="100000">
                                          <p:val>
                                            <p:strVal val="#ppt_y"/>
                                          </p:val>
                                        </p:tav>
                                      </p:tavLst>
                                    </p:anim>
                                  </p:childTnLst>
                                </p:cTn>
                              </p:par>
                              <p:par>
                                <p:cTn id="20" presetID="12" presetClass="entr" presetSubtype="4" fill="hold" grpId="0" nodeType="withEffect">
                                  <p:stCondLst>
                                    <p:cond delay="0"/>
                                  </p:stCondLst>
                                  <p:childTnLst>
                                    <p:set>
                                      <p:cBhvr>
                                        <p:cTn id="21" dur="1" fill="hold">
                                          <p:stCondLst>
                                            <p:cond delay="0"/>
                                          </p:stCondLst>
                                        </p:cTn>
                                        <p:tgtEl>
                                          <p:spTgt spid="113670"/>
                                        </p:tgtEl>
                                        <p:attrNameLst>
                                          <p:attrName>style.visibility</p:attrName>
                                        </p:attrNameLst>
                                      </p:cBhvr>
                                      <p:to>
                                        <p:strVal val="visible"/>
                                      </p:to>
                                    </p:set>
                                    <p:animEffect transition="in" filter="slide(fromBottom)">
                                      <p:cBhvr>
                                        <p:cTn id="22" dur="500"/>
                                        <p:tgtEl>
                                          <p:spTgt spid="113670"/>
                                        </p:tgtEl>
                                      </p:cBhvr>
                                    </p:animEffect>
                                  </p:childTnLst>
                                </p:cTn>
                              </p:par>
                              <p:par>
                                <p:cTn id="23" presetID="17" presetClass="entr" presetSubtype="10" fill="hold" grpId="0" nodeType="withEffect">
                                  <p:stCondLst>
                                    <p:cond delay="0"/>
                                  </p:stCondLst>
                                  <p:childTnLst>
                                    <p:set>
                                      <p:cBhvr>
                                        <p:cTn id="24" dur="1" fill="hold">
                                          <p:stCondLst>
                                            <p:cond delay="0"/>
                                          </p:stCondLst>
                                        </p:cTn>
                                        <p:tgtEl>
                                          <p:spTgt spid="113669"/>
                                        </p:tgtEl>
                                        <p:attrNameLst>
                                          <p:attrName>style.visibility</p:attrName>
                                        </p:attrNameLst>
                                      </p:cBhvr>
                                      <p:to>
                                        <p:strVal val="visible"/>
                                      </p:to>
                                    </p:set>
                                    <p:anim calcmode="lin" valueType="num">
                                      <p:cBhvr>
                                        <p:cTn id="25" dur="500" fill="hold"/>
                                        <p:tgtEl>
                                          <p:spTgt spid="113669"/>
                                        </p:tgtEl>
                                        <p:attrNameLst>
                                          <p:attrName>ppt_w</p:attrName>
                                        </p:attrNameLst>
                                      </p:cBhvr>
                                      <p:tavLst>
                                        <p:tav tm="0">
                                          <p:val>
                                            <p:fltVal val="0"/>
                                          </p:val>
                                        </p:tav>
                                        <p:tav tm="100000">
                                          <p:val>
                                            <p:strVal val="#ppt_w"/>
                                          </p:val>
                                        </p:tav>
                                      </p:tavLst>
                                    </p:anim>
                                    <p:anim calcmode="lin" valueType="num">
                                      <p:cBhvr>
                                        <p:cTn id="26" dur="500" fill="hold"/>
                                        <p:tgtEl>
                                          <p:spTgt spid="113669"/>
                                        </p:tgtEl>
                                        <p:attrNameLst>
                                          <p:attrName>ppt_h</p:attrName>
                                        </p:attrNameLst>
                                      </p:cBhvr>
                                      <p:tavLst>
                                        <p:tav tm="0">
                                          <p:val>
                                            <p:strVal val="#ppt_h"/>
                                          </p:val>
                                        </p:tav>
                                        <p:tav tm="100000">
                                          <p:val>
                                            <p:strVal val="#ppt_h"/>
                                          </p:val>
                                        </p:tav>
                                      </p:tavLst>
                                    </p:anim>
                                  </p:childTnLst>
                                </p:cTn>
                              </p:par>
                              <p:par>
                                <p:cTn id="27" presetID="20" presetClass="entr" presetSubtype="0" fill="hold" grpId="0" nodeType="withEffect">
                                  <p:stCondLst>
                                    <p:cond delay="0"/>
                                  </p:stCondLst>
                                  <p:childTnLst>
                                    <p:set>
                                      <p:cBhvr>
                                        <p:cTn id="28" dur="1" fill="hold">
                                          <p:stCondLst>
                                            <p:cond delay="0"/>
                                          </p:stCondLst>
                                        </p:cTn>
                                        <p:tgtEl>
                                          <p:spTgt spid="113672"/>
                                        </p:tgtEl>
                                        <p:attrNameLst>
                                          <p:attrName>style.visibility</p:attrName>
                                        </p:attrNameLst>
                                      </p:cBhvr>
                                      <p:to>
                                        <p:strVal val="visible"/>
                                      </p:to>
                                    </p:set>
                                    <p:animEffect transition="in" filter="wedge">
                                      <p:cBhvr>
                                        <p:cTn id="29" dur="20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animBg="1"/>
      <p:bldP spid="113670" grpId="0" animBg="1"/>
      <p:bldP spid="113671" grpId="0" animBg="1"/>
      <p:bldP spid="113672" grpId="0" animBg="1"/>
      <p:bldP spid="1136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a:extLst>
              <a:ext uri="{FF2B5EF4-FFF2-40B4-BE49-F238E27FC236}">
                <a16:creationId xmlns:a16="http://schemas.microsoft.com/office/drawing/2014/main" id="{92FE7B5C-2152-4302-A8FF-4795CC5F58C0}"/>
              </a:ext>
            </a:extLst>
          </p:cNvPr>
          <p:cNvSpPr>
            <a:spLocks noGrp="1" noChangeArrowheads="1"/>
          </p:cNvSpPr>
          <p:nvPr>
            <p:ph type="body" idx="1"/>
          </p:nvPr>
        </p:nvSpPr>
        <p:spPr>
          <a:xfrm>
            <a:off x="1447800" y="2057400"/>
            <a:ext cx="7696200" cy="4419600"/>
          </a:xfrm>
        </p:spPr>
        <p:txBody>
          <a:bodyPr/>
          <a:lstStyle/>
          <a:p>
            <a:pPr eaLnBrk="1" hangingPunct="1"/>
            <a:r>
              <a:rPr lang="en-US" altLang="en-US"/>
              <a:t>Make eye contact intermittently</a:t>
            </a:r>
          </a:p>
          <a:p>
            <a:pPr lvl="1" eaLnBrk="1" hangingPunct="1"/>
            <a:r>
              <a:rPr lang="en-US" altLang="en-US"/>
              <a:t>When one of you is starting to speak</a:t>
            </a:r>
          </a:p>
          <a:p>
            <a:pPr lvl="1" eaLnBrk="1" hangingPunct="1"/>
            <a:r>
              <a:rPr lang="en-US" altLang="en-US"/>
              <a:t>To emphasize a point</a:t>
            </a:r>
          </a:p>
          <a:p>
            <a:pPr lvl="1" eaLnBrk="1" hangingPunct="1"/>
            <a:r>
              <a:rPr lang="en-US" altLang="en-US"/>
              <a:t>To show you are interested</a:t>
            </a:r>
          </a:p>
          <a:p>
            <a:pPr lvl="1" eaLnBrk="1" hangingPunct="1"/>
            <a:r>
              <a:rPr lang="en-US" altLang="en-US"/>
              <a:t>To check how interested your partner is</a:t>
            </a:r>
          </a:p>
        </p:txBody>
      </p:sp>
      <p:sp>
        <p:nvSpPr>
          <p:cNvPr id="65540" name="WordArt 4">
            <a:extLst>
              <a:ext uri="{FF2B5EF4-FFF2-40B4-BE49-F238E27FC236}">
                <a16:creationId xmlns:a16="http://schemas.microsoft.com/office/drawing/2014/main" id="{292A638F-F37F-4F28-80E8-14271D30C57A}"/>
              </a:ext>
            </a:extLst>
          </p:cNvPr>
          <p:cNvSpPr>
            <a:spLocks noChangeArrowheads="1" noChangeShapeType="1" noTextEdit="1"/>
          </p:cNvSpPr>
          <p:nvPr/>
        </p:nvSpPr>
        <p:spPr bwMode="auto">
          <a:xfrm>
            <a:off x="228600" y="152400"/>
            <a:ext cx="5580063" cy="1809750"/>
          </a:xfrm>
          <a:prstGeom prst="rect">
            <a:avLst/>
          </a:prstGeom>
        </p:spPr>
        <p:txBody>
          <a:bodyPr wrap="none" fromWordArt="1">
            <a:prstTxWarp prst="textCascadeUp">
              <a:avLst>
                <a:gd name="adj" fmla="val 44444"/>
              </a:avLst>
            </a:prstTxWarp>
            <a:scene3d>
              <a:camera prst="legacyPerspectiveTopLeft">
                <a:rot lat="0" lon="20519990" rev="0"/>
              </a:camera>
              <a:lightRig rig="legacyHarsh3" dir="r"/>
            </a:scene3d>
            <a:sp3d extrusionH="430200" prstMaterial="legacyMatte">
              <a:extrusionClr>
                <a:srgbClr val="006600"/>
              </a:extrusionClr>
              <a:contourClr>
                <a:schemeClr val="tx1"/>
              </a:contourClr>
            </a:sp3d>
          </a:bodyPr>
          <a:lstStyle/>
          <a:p>
            <a:pPr algn="ctr"/>
            <a:r>
              <a:rPr lang="en-US" sz="6600" kern="10">
                <a:ln w="9525">
                  <a:round/>
                  <a:headEnd/>
                  <a:tailEnd/>
                </a:ln>
                <a:solidFill>
                  <a:schemeClr val="tx1">
                    <a:alpha val="59999"/>
                  </a:schemeClr>
                </a:solidFill>
                <a:latin typeface="Arial Black" panose="020B0A04020102020204" pitchFamily="34" charset="0"/>
              </a:rPr>
              <a:t>Eye Contact</a:t>
            </a:r>
          </a:p>
        </p:txBody>
      </p:sp>
      <p:pic>
        <p:nvPicPr>
          <p:cNvPr id="65541" name="Picture 5" descr="j0395755">
            <a:extLst>
              <a:ext uri="{FF2B5EF4-FFF2-40B4-BE49-F238E27FC236}">
                <a16:creationId xmlns:a16="http://schemas.microsoft.com/office/drawing/2014/main" id="{8608F057-09BC-47BA-BD33-9E289B546C4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876800"/>
            <a:ext cx="35052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fade">
                                      <p:cBhvr>
                                        <p:cTn id="7" dur="770" decel="100000"/>
                                        <p:tgtEl>
                                          <p:spTgt spid="65540"/>
                                        </p:tgtEl>
                                      </p:cBhvr>
                                    </p:animEffect>
                                    <p:animScale>
                                      <p:cBhvr>
                                        <p:cTn id="8" dur="770" decel="100000"/>
                                        <p:tgtEl>
                                          <p:spTgt spid="65540"/>
                                        </p:tgtEl>
                                      </p:cBhvr>
                                      <p:from x="10000" y="10000"/>
                                      <p:to x="200000" y="450000"/>
                                    </p:animScale>
                                    <p:animScale>
                                      <p:cBhvr>
                                        <p:cTn id="9" dur="1230" accel="100000" fill="hold">
                                          <p:stCondLst>
                                            <p:cond delay="770"/>
                                          </p:stCondLst>
                                        </p:cTn>
                                        <p:tgtEl>
                                          <p:spTgt spid="65540"/>
                                        </p:tgtEl>
                                      </p:cBhvr>
                                      <p:from x="200000" y="450000"/>
                                      <p:to x="100000" y="100000"/>
                                    </p:animScale>
                                    <p:set>
                                      <p:cBhvr>
                                        <p:cTn id="10" dur="770" fill="hold"/>
                                        <p:tgtEl>
                                          <p:spTgt spid="65540"/>
                                        </p:tgtEl>
                                        <p:attrNameLst>
                                          <p:attrName>ppt_x</p:attrName>
                                        </p:attrNameLst>
                                      </p:cBhvr>
                                      <p:to>
                                        <p:strVal val="(0.5)"/>
                                      </p:to>
                                    </p:set>
                                    <p:anim from="(0.5)" to="(#ppt_x)" calcmode="lin" valueType="num">
                                      <p:cBhvr>
                                        <p:cTn id="11" dur="1230" accel="100000" fill="hold">
                                          <p:stCondLst>
                                            <p:cond delay="770"/>
                                          </p:stCondLst>
                                        </p:cTn>
                                        <p:tgtEl>
                                          <p:spTgt spid="65540"/>
                                        </p:tgtEl>
                                        <p:attrNameLst>
                                          <p:attrName>ppt_x</p:attrName>
                                        </p:attrNameLst>
                                      </p:cBhvr>
                                    </p:anim>
                                    <p:set>
                                      <p:cBhvr>
                                        <p:cTn id="12" dur="770" fill="hold"/>
                                        <p:tgtEl>
                                          <p:spTgt spid="65540"/>
                                        </p:tgtEl>
                                        <p:attrNameLst>
                                          <p:attrName>ppt_y</p:attrName>
                                        </p:attrNameLst>
                                      </p:cBhvr>
                                      <p:to>
                                        <p:strVal val="(#ppt_y+0.4)"/>
                                      </p:to>
                                    </p:set>
                                    <p:anim from="(#ppt_y+0.4)" to="(#ppt_y)" calcmode="lin" valueType="num">
                                      <p:cBhvr>
                                        <p:cTn id="13" dur="1230" accel="100000" fill="hold">
                                          <p:stCondLst>
                                            <p:cond delay="770"/>
                                          </p:stCondLst>
                                        </p:cTn>
                                        <p:tgtEl>
                                          <p:spTgt spid="65540"/>
                                        </p:tgtEl>
                                        <p:attrNameLst>
                                          <p:attrName>ppt_y</p:attrName>
                                        </p:attrNameLst>
                                      </p:cBhvr>
                                    </p:anim>
                                  </p:childTnLst>
                                </p:cTn>
                              </p:par>
                              <p:par>
                                <p:cTn id="14" presetID="9" presetClass="entr" presetSubtype="0" fill="hold" nodeType="withEffect">
                                  <p:stCondLst>
                                    <p:cond delay="0"/>
                                  </p:stCondLst>
                                  <p:childTnLst>
                                    <p:set>
                                      <p:cBhvr>
                                        <p:cTn id="15" dur="1" fill="hold">
                                          <p:stCondLst>
                                            <p:cond delay="0"/>
                                          </p:stCondLst>
                                        </p:cTn>
                                        <p:tgtEl>
                                          <p:spTgt spid="65541"/>
                                        </p:tgtEl>
                                        <p:attrNameLst>
                                          <p:attrName>style.visibility</p:attrName>
                                        </p:attrNameLst>
                                      </p:cBhvr>
                                      <p:to>
                                        <p:strVal val="visible"/>
                                      </p:to>
                                    </p:set>
                                    <p:animEffect transition="in" filter="dissolve">
                                      <p:cBhvr>
                                        <p:cTn id="16" dur="500"/>
                                        <p:tgtEl>
                                          <p:spTgt spid="6554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65539">
                                            <p:txEl>
                                              <p:pRg st="0" end="0"/>
                                            </p:txEl>
                                          </p:spTgt>
                                        </p:tgtEl>
                                        <p:attrNameLst>
                                          <p:attrName>style.visibility</p:attrName>
                                        </p:attrNameLst>
                                      </p:cBhvr>
                                      <p:to>
                                        <p:strVal val="visible"/>
                                      </p:to>
                                    </p:set>
                                    <p:animEffect transition="in" filter="dissolve">
                                      <p:cBhvr>
                                        <p:cTn id="21" dur="500"/>
                                        <p:tgtEl>
                                          <p:spTgt spid="65539">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65539">
                                            <p:txEl>
                                              <p:pRg st="1" end="1"/>
                                            </p:txEl>
                                          </p:spTgt>
                                        </p:tgtEl>
                                        <p:attrNameLst>
                                          <p:attrName>style.visibility</p:attrName>
                                        </p:attrNameLst>
                                      </p:cBhvr>
                                      <p:to>
                                        <p:strVal val="visible"/>
                                      </p:to>
                                    </p:set>
                                    <p:animEffect transition="in" filter="slide(fromBottom)">
                                      <p:cBhvr>
                                        <p:cTn id="26" dur="500"/>
                                        <p:tgtEl>
                                          <p:spTgt spid="65539">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nodeType="clickEffect">
                                  <p:stCondLst>
                                    <p:cond delay="0"/>
                                  </p:stCondLst>
                                  <p:childTnLst>
                                    <p:set>
                                      <p:cBhvr>
                                        <p:cTn id="30" dur="1" fill="hold">
                                          <p:stCondLst>
                                            <p:cond delay="0"/>
                                          </p:stCondLst>
                                        </p:cTn>
                                        <p:tgtEl>
                                          <p:spTgt spid="65539">
                                            <p:txEl>
                                              <p:pRg st="2" end="2"/>
                                            </p:txEl>
                                          </p:spTgt>
                                        </p:tgtEl>
                                        <p:attrNameLst>
                                          <p:attrName>style.visibility</p:attrName>
                                        </p:attrNameLst>
                                      </p:cBhvr>
                                      <p:to>
                                        <p:strVal val="visible"/>
                                      </p:to>
                                    </p:set>
                                    <p:animEffect transition="in" filter="slide(fromBottom)">
                                      <p:cBhvr>
                                        <p:cTn id="31" dur="500"/>
                                        <p:tgtEl>
                                          <p:spTgt spid="65539">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4" fill="hold" nodeType="clickEffect">
                                  <p:stCondLst>
                                    <p:cond delay="0"/>
                                  </p:stCondLst>
                                  <p:childTnLst>
                                    <p:set>
                                      <p:cBhvr>
                                        <p:cTn id="35" dur="1" fill="hold">
                                          <p:stCondLst>
                                            <p:cond delay="0"/>
                                          </p:stCondLst>
                                        </p:cTn>
                                        <p:tgtEl>
                                          <p:spTgt spid="65539">
                                            <p:txEl>
                                              <p:pRg st="3" end="3"/>
                                            </p:txEl>
                                          </p:spTgt>
                                        </p:tgtEl>
                                        <p:attrNameLst>
                                          <p:attrName>style.visibility</p:attrName>
                                        </p:attrNameLst>
                                      </p:cBhvr>
                                      <p:to>
                                        <p:strVal val="visible"/>
                                      </p:to>
                                    </p:set>
                                    <p:animEffect transition="in" filter="slide(fromBottom)">
                                      <p:cBhvr>
                                        <p:cTn id="36" dur="500"/>
                                        <p:tgtEl>
                                          <p:spTgt spid="65539">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nodeType="clickEffect">
                                  <p:stCondLst>
                                    <p:cond delay="0"/>
                                  </p:stCondLst>
                                  <p:childTnLst>
                                    <p:set>
                                      <p:cBhvr>
                                        <p:cTn id="40" dur="1" fill="hold">
                                          <p:stCondLst>
                                            <p:cond delay="0"/>
                                          </p:stCondLst>
                                        </p:cTn>
                                        <p:tgtEl>
                                          <p:spTgt spid="65539">
                                            <p:txEl>
                                              <p:pRg st="4" end="4"/>
                                            </p:txEl>
                                          </p:spTgt>
                                        </p:tgtEl>
                                        <p:attrNameLst>
                                          <p:attrName>style.visibility</p:attrName>
                                        </p:attrNameLst>
                                      </p:cBhvr>
                                      <p:to>
                                        <p:strVal val="visible"/>
                                      </p:to>
                                    </p:set>
                                    <p:animEffect transition="in" filter="slide(fromBottom)">
                                      <p:cBhvr>
                                        <p:cTn id="41" dur="500"/>
                                        <p:tgtEl>
                                          <p:spTgt spid="655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rligig design template">
  <a:themeElements>
    <a:clrScheme name="Whirligig design template 8">
      <a:dk1>
        <a:srgbClr val="666633"/>
      </a:dk1>
      <a:lt1>
        <a:srgbClr val="FCF48C"/>
      </a:lt1>
      <a:dk2>
        <a:srgbClr val="FF9933"/>
      </a:dk2>
      <a:lt2>
        <a:srgbClr val="8A8700"/>
      </a:lt2>
      <a:accent1>
        <a:srgbClr val="339933"/>
      </a:accent1>
      <a:accent2>
        <a:srgbClr val="800000"/>
      </a:accent2>
      <a:accent3>
        <a:srgbClr val="FFCAAD"/>
      </a:accent3>
      <a:accent4>
        <a:srgbClr val="D7D077"/>
      </a:accent4>
      <a:accent5>
        <a:srgbClr val="ADCAAD"/>
      </a:accent5>
      <a:accent6>
        <a:srgbClr val="730000"/>
      </a:accent6>
      <a:hlink>
        <a:srgbClr val="0033CC"/>
      </a:hlink>
      <a:folHlink>
        <a:srgbClr val="FFCC66"/>
      </a:folHlink>
    </a:clrScheme>
    <a:fontScheme name="Whirligig design template">
      <a:majorFont>
        <a:latin typeface="Arial Black"/>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Whirligig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rligig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rligig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rligig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rligig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rligig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rligig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rligig design template 8">
        <a:dk1>
          <a:srgbClr val="666633"/>
        </a:dk1>
        <a:lt1>
          <a:srgbClr val="FCF48C"/>
        </a:lt1>
        <a:dk2>
          <a:srgbClr val="FF9933"/>
        </a:dk2>
        <a:lt2>
          <a:srgbClr val="8A8700"/>
        </a:lt2>
        <a:accent1>
          <a:srgbClr val="339933"/>
        </a:accent1>
        <a:accent2>
          <a:srgbClr val="800000"/>
        </a:accent2>
        <a:accent3>
          <a:srgbClr val="FFCAAD"/>
        </a:accent3>
        <a:accent4>
          <a:srgbClr val="D7D077"/>
        </a:accent4>
        <a:accent5>
          <a:srgbClr val="ADCAAD"/>
        </a:accent5>
        <a:accent6>
          <a:srgbClr val="730000"/>
        </a:accent6>
        <a:hlink>
          <a:srgbClr val="0033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Whirligig design template</Template>
  <TotalTime>38</TotalTime>
  <Words>1360</Words>
  <Application>Microsoft Office PowerPoint</Application>
  <PresentationFormat>On-screen Show (4:3)</PresentationFormat>
  <Paragraphs>182</Paragraphs>
  <Slides>23</Slides>
  <Notes>23</Notes>
  <HiddenSlides>0</HiddenSlides>
  <MMClips>10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7" baseType="lpstr">
      <vt:lpstr>Arial</vt:lpstr>
      <vt:lpstr>Arial Black</vt:lpstr>
      <vt:lpstr>Century Gothic</vt:lpstr>
      <vt:lpstr>Comic Sans MS</vt:lpstr>
      <vt:lpstr>Impact</vt:lpstr>
      <vt:lpstr>Kristen ITC</vt:lpstr>
      <vt:lpstr>Mistral</vt:lpstr>
      <vt:lpstr>Pristina</vt:lpstr>
      <vt:lpstr>Script MT Bold</vt:lpstr>
      <vt:lpstr>Tempus Sans ITC</vt:lpstr>
      <vt:lpstr>Trebuchet MS</vt:lpstr>
      <vt:lpstr>Viner Hand ITC</vt:lpstr>
      <vt:lpstr>Whirligig design template</vt:lpstr>
      <vt:lpstr>Document</vt:lpstr>
      <vt:lpstr>Conversation Skills:  Voice and Body Language</vt:lpstr>
      <vt:lpstr>PowerPoint Presentation</vt:lpstr>
      <vt:lpstr>SWEET Conversations!!</vt:lpstr>
      <vt:lpstr>PowerPoint Presentation</vt:lpstr>
      <vt:lpstr>PowerPoint Presentation</vt:lpstr>
      <vt:lpstr>PowerPoint Presentation</vt:lpstr>
      <vt:lpstr>To Give Feedback</vt:lpstr>
      <vt:lpstr>IM Feedback</vt:lpstr>
      <vt:lpstr>PowerPoint Presentation</vt:lpstr>
      <vt:lpstr>PowerPoint Presentation</vt:lpstr>
      <vt:lpstr>PowerPoint Presentation</vt:lpstr>
      <vt:lpstr>PowerPoint Presentation</vt:lpstr>
      <vt:lpstr>PowerPoint Presentation</vt:lpstr>
      <vt:lpstr>Volume </vt:lpstr>
      <vt:lpstr>Pitch</vt:lpstr>
      <vt:lpstr>Inflection</vt:lpstr>
      <vt:lpstr>PowerPoint Presentation</vt:lpstr>
      <vt:lpstr>PowerPoint Presentation</vt:lpstr>
      <vt:lpstr>PowerPoint Presentation</vt:lpstr>
      <vt:lpstr>LAME Conversations</vt:lpstr>
      <vt:lpstr>PowerPoint Presentation</vt:lpstr>
      <vt:lpstr>So, what do you think?</vt:lpstr>
      <vt:lpstr>SWEET Conversations!!</vt:lpstr>
    </vt:vector>
  </TitlesOfParts>
  <Company>The Watson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Starting a Conversation</dc:title>
  <dc:creator>marciala</dc:creator>
  <cp:lastModifiedBy>Lisa Ashbaugh</cp:lastModifiedBy>
  <cp:revision>46</cp:revision>
  <dcterms:created xsi:type="dcterms:W3CDTF">2007-11-09T18:27:16Z</dcterms:created>
  <dcterms:modified xsi:type="dcterms:W3CDTF">2026-07-07T12:56:07Z</dcterms:modified>
</cp:coreProperties>
</file>