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anva Sans" panose="020B0604020202020204" charset="0"/>
      <p:regular r:id="rId40"/>
    </p:embeddedFont>
    <p:embeddedFont>
      <p:font typeface="Canva Sans Bold" panose="020B0604020202020204" charset="0"/>
      <p:regular r:id="rId41"/>
    </p:embeddedFont>
    <p:embeddedFont>
      <p:font typeface="Canva Student Font" panose="020B0604020202020204" charset="0"/>
      <p:regular r:id="rId42"/>
    </p:embeddedFont>
    <p:embeddedFont>
      <p:font typeface="DM Serif Display" panose="020B0604020202020204" charset="0"/>
      <p:regular r:id="rId43"/>
    </p:embeddedFont>
    <p:embeddedFont>
      <p:font typeface="Fredoka" panose="020B0604020202020204" charset="0"/>
      <p:regular r:id="rId44"/>
    </p:embeddedFont>
    <p:embeddedFont>
      <p:font typeface="Poppins" panose="020B0604020202020204" charset="0"/>
      <p:regular r:id="rId45"/>
    </p:embeddedFont>
    <p:embeddedFont>
      <p:font typeface="Poppins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96"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Introduce these concepts to the students. Direct instruction</a:t>
            </a:r>
          </a:p>
          <a:p>
            <a:endParaRPr lang="en-US" dirty="0"/>
          </a:p>
          <a:p>
            <a:r>
              <a:rPr lang="en-US" dirty="0"/>
              <a:t>Think about your mind as having three different states: </a:t>
            </a:r>
          </a:p>
          <a:p>
            <a:r>
              <a:rPr lang="en-US" dirty="0"/>
              <a:t>1. Reasonable Mind</a:t>
            </a:r>
          </a:p>
          <a:p>
            <a:r>
              <a:rPr lang="en-US" dirty="0"/>
              <a:t>2. Emotion Mind</a:t>
            </a:r>
          </a:p>
          <a:p>
            <a:r>
              <a:rPr lang="en-US" dirty="0"/>
              <a:t>3. Wise Mind</a:t>
            </a:r>
          </a:p>
          <a:p>
            <a:endParaRPr lang="en-US" dirty="0"/>
          </a:p>
          <a:p>
            <a:r>
              <a:rPr lang="en-US" dirty="0"/>
              <a:t>Let's look at each 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Note. Graphic created using ChatGPT (OpenAI,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this slide to the students as a recap of emotion mind.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this slide to the students. Start a discussion of what can go wrong if we ignore the facts. Allow students to share.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Left Brain - logical, literal, linguistic, linear</a:t>
            </a:r>
          </a:p>
          <a:p>
            <a:endParaRPr lang="en-US" dirty="0"/>
          </a:p>
          <a:p>
            <a:r>
              <a:rPr lang="en-US" dirty="0"/>
              <a:t>Right Brain - processes nonverbal communication (facial expressions, eye contact, tone, posture), big picture thinking, creativity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let's look at Wise Mind.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the slide to the students. </a:t>
            </a:r>
          </a:p>
          <a:p>
            <a:r>
              <a:rPr lang="en-US" dirty="0"/>
              <a:t>Let's look at some examples of Wise Mind. In each example, Emotion Mind and Reasonable Mind work together. </a:t>
            </a:r>
          </a:p>
          <a:p>
            <a:endParaRPr lang="en-US" dirty="0"/>
          </a:p>
          <a:p>
            <a:r>
              <a:rPr lang="en-US" dirty="0"/>
              <a:t>Note. Graphic created using ChatGPT (OpenAI,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Emphasize how acknowledging the emotion can be motivation to problem solve. Strong emotions are important to inspire actions that will bring about positive change. </a:t>
            </a:r>
          </a:p>
          <a:p>
            <a:endParaRPr lang="en-US" dirty="0"/>
          </a:p>
          <a:p>
            <a:r>
              <a:rPr lang="en-US" dirty="0"/>
              <a:t>Note. Graphic created using ChatGPT (OpenAI,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Note. Graphic created using ChatGPT (OpenAI,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Note. Graphic created using ChatGPT (OpenAI,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Note. Graphic created using ChatGPT (OpenAI,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this slide to the students. </a:t>
            </a:r>
          </a:p>
          <a:p>
            <a:r>
              <a:rPr lang="en-US" dirty="0"/>
              <a:t>When might we be in Reasonable Mind? Let's look...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Note. Graphic created using ChatGPT (OpenAI,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Guided practice- Model the first few problems for the students- think out loud to explain the answers. </a:t>
            </a:r>
          </a:p>
          <a:p>
            <a:endParaRPr lang="en-US" dirty="0"/>
          </a:p>
          <a:p>
            <a:r>
              <a:rPr lang="en-US" dirty="0"/>
              <a:t>Do the next few problems together - students call out the answers.</a:t>
            </a:r>
          </a:p>
          <a:p>
            <a:endParaRPr lang="en-US" dirty="0"/>
          </a:p>
          <a:p>
            <a:r>
              <a:rPr lang="en-US" dirty="0"/>
              <a:t>Save the last few problems for students to try on their own, and ask for volunteers to share their answers. Discuss the answers that students share.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See the Facilitator's Guide for complete game directions. Break students into groups of 4 with two teams of two in each group. Have one set of "Don't Spill the Beans" materials for each group. </a:t>
            </a:r>
          </a:p>
          <a:p>
            <a:endParaRPr lang="en-US" dirty="0"/>
          </a:p>
          <a:p>
            <a:r>
              <a:rPr lang="en-US" dirty="0"/>
              <a:t>Explain the rules: </a:t>
            </a:r>
          </a:p>
          <a:p>
            <a:endParaRPr lang="en-US" dirty="0"/>
          </a:p>
          <a:p>
            <a:r>
              <a:rPr lang="en-US" dirty="0"/>
              <a:t>Teams will take turns putting beans on the pot in the middle. The goal is to keep the pot of beans balanced. Whichever team spills the beans looses. </a:t>
            </a:r>
          </a:p>
          <a:p>
            <a:endParaRPr lang="en-US" dirty="0"/>
          </a:p>
          <a:p>
            <a:r>
              <a:rPr lang="en-US" dirty="0"/>
              <a:t>Discuss how student will need to make their reasonable mind and emotion mind work together in order to play the game well. Emotions may come up if a team mate makes a mistake, or if feeling too excited/silly.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Explain that students should use wise mind to stop and think when it is their turn. Use wise mind to collaborate with partners.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students to reflect on how they played the game. Read these questions to the students and discuss them. </a:t>
            </a:r>
          </a:p>
          <a:p>
            <a:endParaRPr lang="en-US" dirty="0"/>
          </a:p>
          <a:p>
            <a:r>
              <a:rPr lang="en-US" dirty="0"/>
              <a:t>Note. Graphic created using ChatGPT (OpenAI,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Display the exit ticket on the board and pass out papers to students. </a:t>
            </a:r>
          </a:p>
          <a:p>
            <a:endParaRPr lang="en-US" dirty="0"/>
          </a:p>
          <a:p>
            <a:r>
              <a:rPr lang="en-US" dirty="0"/>
              <a:t>Have the students complete the exit ticket questions before they leave group.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is an example of a student in "Reasonable Mind". </a:t>
            </a:r>
          </a:p>
          <a:p>
            <a:r>
              <a:rPr lang="en-US" dirty="0"/>
              <a:t>Math Test problem Solving:</a:t>
            </a:r>
          </a:p>
          <a:p>
            <a:endParaRPr lang="en-US" dirty="0"/>
          </a:p>
          <a:p>
            <a:r>
              <a:rPr lang="en-US" dirty="0"/>
              <a:t>A student carefully reads each question, shows his work, and double-checks answers instead of rushing. He isn't thinking about how nervous he feels, because he's so focused on the process.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is another example of "Reasonable Mind". </a:t>
            </a:r>
          </a:p>
          <a:p>
            <a:endParaRPr lang="en-US" dirty="0"/>
          </a:p>
          <a:p>
            <a:r>
              <a:rPr lang="en-US" dirty="0"/>
              <a:t>A student follows the classroom rules even if she doesn't feel like it. She raises her hand because she knows it’s expected.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is another example of "Reasonable Mind". </a:t>
            </a:r>
          </a:p>
          <a:p>
            <a:r>
              <a:rPr lang="en-US" dirty="0"/>
              <a:t>Jenna tells her little sister, Emily, that she's too little to come to her birthday party. Her party is going to be at the arcade, and she things Emily is too young to play the games. Jenna ignores Emily's feelings and is focused on the facts.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this slide to the students. Clarify any questions students may have regarding this concept.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students to brain storm what could happen if someone ignores their feelings or someone else's feelings.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let's look at Emotion Mind.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this slide to the students.</a:t>
            </a:r>
          </a:p>
          <a:p>
            <a:endParaRPr lang="en-US" dirty="0"/>
          </a:p>
          <a:p>
            <a:r>
              <a:rPr lang="en-US" dirty="0"/>
              <a:t>When might we be in emotion mind? Let's look at some examples.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5667" y="490287"/>
            <a:ext cx="17136666" cy="5682608"/>
          </a:xfrm>
          <a:prstGeom prst="rect">
            <a:avLst/>
          </a:prstGeom>
        </p:spPr>
        <p:txBody>
          <a:bodyPr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Objectives</a:t>
            </a:r>
          </a:p>
          <a:p>
            <a:pPr algn="ctr">
              <a:lnSpc>
                <a:spcPts val="12880"/>
              </a:lnSpc>
            </a:pPr>
            <a:endParaRPr lang="en-US" sz="9200" dirty="0">
              <a:solidFill>
                <a:srgbClr val="000000"/>
              </a:solidFill>
              <a:latin typeface="Fredoka"/>
              <a:ea typeface="Fredoka"/>
              <a:cs typeface="Fredoka"/>
              <a:sym typeface="Fredoka"/>
            </a:endParaRPr>
          </a:p>
          <a:p>
            <a:pPr algn="ctr">
              <a:lnSpc>
                <a:spcPts val="6440"/>
              </a:lnSpc>
            </a:pPr>
            <a:r>
              <a:rPr lang="en-US" sz="4600" dirty="0">
                <a:solidFill>
                  <a:srgbClr val="000000"/>
                </a:solidFill>
                <a:latin typeface="Canva Sans"/>
                <a:ea typeface="Canva Sans"/>
                <a:cs typeface="Canva Sans"/>
                <a:sym typeface="Canva Sans"/>
              </a:rPr>
              <a:t>I will identify wise mind, reasonable mind, and emotion mind.</a:t>
            </a:r>
          </a:p>
          <a:p>
            <a:pPr algn="ctr">
              <a:lnSpc>
                <a:spcPts val="6440"/>
              </a:lnSpc>
            </a:pPr>
            <a:endParaRPr lang="en-US" sz="4600" dirty="0">
              <a:solidFill>
                <a:srgbClr val="000000"/>
              </a:solidFill>
              <a:latin typeface="Canva Sans"/>
              <a:ea typeface="Canva Sans"/>
              <a:cs typeface="Canva Sans"/>
              <a:sym typeface="Canva Sans"/>
            </a:endParaRPr>
          </a:p>
          <a:p>
            <a:pPr algn="ctr">
              <a:lnSpc>
                <a:spcPts val="6440"/>
              </a:lnSpc>
            </a:pPr>
            <a:r>
              <a:rPr lang="en-US" sz="4600" dirty="0">
                <a:solidFill>
                  <a:srgbClr val="000000"/>
                </a:solidFill>
                <a:latin typeface="Canva Sans"/>
                <a:ea typeface="Canva Sans"/>
                <a:cs typeface="Canva Sans"/>
                <a:sym typeface="Canva Sans"/>
              </a:rPr>
              <a:t>I will practice wise mind during a game.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26659" y="2560583"/>
            <a:ext cx="4842983" cy="7419612"/>
          </a:xfrm>
          <a:custGeom>
            <a:avLst/>
            <a:gdLst/>
            <a:ahLst/>
            <a:cxnLst/>
            <a:rect l="l" t="t" r="r" b="b"/>
            <a:pathLst>
              <a:path w="4842983" h="7419612">
                <a:moveTo>
                  <a:pt x="0" y="0"/>
                </a:moveTo>
                <a:lnTo>
                  <a:pt x="4842983" y="0"/>
                </a:lnTo>
                <a:lnTo>
                  <a:pt x="4842983" y="7419612"/>
                </a:lnTo>
                <a:lnTo>
                  <a:pt x="0" y="7419612"/>
                </a:lnTo>
                <a:lnTo>
                  <a:pt x="0" y="0"/>
                </a:lnTo>
                <a:close/>
              </a:path>
            </a:pathLst>
          </a:custGeom>
          <a:blipFill>
            <a:blip r:embed="rId3"/>
            <a:stretch>
              <a:fillRect/>
            </a:stretch>
          </a:blipFill>
        </p:spPr>
      </p:sp>
      <p:sp>
        <p:nvSpPr>
          <p:cNvPr id="3" name="Freeform 3"/>
          <p:cNvSpPr/>
          <p:nvPr/>
        </p:nvSpPr>
        <p:spPr>
          <a:xfrm>
            <a:off x="10080845" y="1726247"/>
            <a:ext cx="5386016" cy="3824071"/>
          </a:xfrm>
          <a:custGeom>
            <a:avLst/>
            <a:gdLst/>
            <a:ahLst/>
            <a:cxnLst/>
            <a:rect l="l" t="t" r="r" b="b"/>
            <a:pathLst>
              <a:path w="5386016" h="3824071">
                <a:moveTo>
                  <a:pt x="0" y="0"/>
                </a:moveTo>
                <a:lnTo>
                  <a:pt x="5386016" y="0"/>
                </a:lnTo>
                <a:lnTo>
                  <a:pt x="5386016" y="3824071"/>
                </a:lnTo>
                <a:lnTo>
                  <a:pt x="0" y="3824071"/>
                </a:lnTo>
                <a:lnTo>
                  <a:pt x="0" y="0"/>
                </a:lnTo>
                <a:close/>
              </a:path>
            </a:pathLst>
          </a:custGeom>
          <a:blipFill>
            <a:blip r:embed="rId4"/>
            <a:stretch>
              <a:fillRect/>
            </a:stretch>
          </a:blipFill>
        </p:spPr>
      </p:sp>
      <p:sp>
        <p:nvSpPr>
          <p:cNvPr id="4" name="TextBox 4"/>
          <p:cNvSpPr txBox="1"/>
          <p:nvPr/>
        </p:nvSpPr>
        <p:spPr>
          <a:xfrm>
            <a:off x="3733800" y="159703"/>
            <a:ext cx="9814521" cy="1516825"/>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Reasonable Mind</a:t>
            </a:r>
          </a:p>
        </p:txBody>
      </p:sp>
      <p:sp>
        <p:nvSpPr>
          <p:cNvPr id="5" name="TextBox 5"/>
          <p:cNvSpPr txBox="1"/>
          <p:nvPr/>
        </p:nvSpPr>
        <p:spPr>
          <a:xfrm>
            <a:off x="10514908" y="2243752"/>
            <a:ext cx="4517889" cy="1762506"/>
          </a:xfrm>
          <a:prstGeom prst="rect">
            <a:avLst/>
          </a:prstGeom>
        </p:spPr>
        <p:txBody>
          <a:bodyPr lIns="0" tIns="0" rIns="0" bIns="0" rtlCol="0" anchor="t">
            <a:spAutoFit/>
          </a:bodyPr>
          <a:lstStyle/>
          <a:p>
            <a:pPr algn="ctr">
              <a:lnSpc>
                <a:spcPts val="4703"/>
              </a:lnSpc>
            </a:pPr>
            <a:r>
              <a:rPr lang="en-US" sz="3359" dirty="0">
                <a:solidFill>
                  <a:srgbClr val="000000"/>
                </a:solidFill>
                <a:latin typeface="Canva Sans"/>
                <a:ea typeface="Canva Sans"/>
                <a:cs typeface="Canva Sans"/>
                <a:sym typeface="Canva Sans"/>
              </a:rPr>
              <a:t>Feelings are not important.</a:t>
            </a:r>
          </a:p>
          <a:p>
            <a:pPr algn="ctr">
              <a:lnSpc>
                <a:spcPts val="4703"/>
              </a:lnSpc>
              <a:spcBef>
                <a:spcPct val="0"/>
              </a:spcBef>
            </a:pPr>
            <a:r>
              <a:rPr lang="en-US" sz="3359" dirty="0">
                <a:solidFill>
                  <a:srgbClr val="000000"/>
                </a:solidFill>
                <a:latin typeface="Canva Sans"/>
                <a:ea typeface="Canva Sans"/>
                <a:cs typeface="Canva Sans"/>
                <a:sym typeface="Canva Sans"/>
              </a:rPr>
              <a:t>Only facts matter.</a:t>
            </a:r>
          </a:p>
        </p:txBody>
      </p:sp>
      <p:sp>
        <p:nvSpPr>
          <p:cNvPr id="6" name="TextBox 6"/>
          <p:cNvSpPr txBox="1"/>
          <p:nvPr/>
        </p:nvSpPr>
        <p:spPr>
          <a:xfrm>
            <a:off x="9769642" y="6445200"/>
            <a:ext cx="8207155" cy="1465878"/>
          </a:xfrm>
          <a:prstGeom prst="rect">
            <a:avLst/>
          </a:prstGeom>
        </p:spPr>
        <p:txBody>
          <a:bodyPr lIns="0" tIns="0" rIns="0" bIns="0" rtlCol="0" anchor="t">
            <a:spAutoFit/>
          </a:bodyPr>
          <a:lstStyle/>
          <a:p>
            <a:pPr algn="ctr">
              <a:lnSpc>
                <a:spcPts val="5919"/>
              </a:lnSpc>
            </a:pPr>
            <a:r>
              <a:rPr lang="en-US" sz="4228" b="1" dirty="0">
                <a:solidFill>
                  <a:srgbClr val="000000"/>
                </a:solidFill>
                <a:latin typeface="Canva Sans Bold"/>
                <a:ea typeface="Canva Sans Bold"/>
                <a:cs typeface="Canva Sans Bold"/>
                <a:sym typeface="Canva Sans Bold"/>
              </a:rPr>
              <a:t>What might go wrong if this robot is in charge all the time?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00145"/>
            <a:ext cx="16193587" cy="9686710"/>
          </a:xfrm>
          <a:custGeom>
            <a:avLst/>
            <a:gdLst/>
            <a:ahLst/>
            <a:cxnLst/>
            <a:rect l="l" t="t" r="r" b="b"/>
            <a:pathLst>
              <a:path w="16193587" h="9686710">
                <a:moveTo>
                  <a:pt x="0" y="0"/>
                </a:moveTo>
                <a:lnTo>
                  <a:pt x="16193587" y="0"/>
                </a:lnTo>
                <a:lnTo>
                  <a:pt x="16193587" y="9686710"/>
                </a:lnTo>
                <a:lnTo>
                  <a:pt x="0" y="96867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732162" y="2424711"/>
            <a:ext cx="5514677" cy="4956316"/>
          </a:xfrm>
          <a:custGeom>
            <a:avLst/>
            <a:gdLst/>
            <a:ahLst/>
            <a:cxnLst/>
            <a:rect l="l" t="t" r="r" b="b"/>
            <a:pathLst>
              <a:path w="5514677" h="4956316">
                <a:moveTo>
                  <a:pt x="0" y="0"/>
                </a:moveTo>
                <a:lnTo>
                  <a:pt x="5514677" y="0"/>
                </a:lnTo>
                <a:lnTo>
                  <a:pt x="5514677" y="4956315"/>
                </a:lnTo>
                <a:lnTo>
                  <a:pt x="0" y="4956315"/>
                </a:lnTo>
                <a:lnTo>
                  <a:pt x="0" y="0"/>
                </a:lnTo>
                <a:close/>
              </a:path>
            </a:pathLst>
          </a:custGeom>
          <a:blipFill>
            <a:blip r:embed="rId5"/>
            <a:stretch>
              <a:fillRect/>
            </a:stretch>
          </a:blipFill>
        </p:spPr>
      </p:sp>
      <p:sp>
        <p:nvSpPr>
          <p:cNvPr id="4" name="Freeform 4"/>
          <p:cNvSpPr/>
          <p:nvPr/>
        </p:nvSpPr>
        <p:spPr>
          <a:xfrm>
            <a:off x="3132497" y="1810546"/>
            <a:ext cx="3409474" cy="5223428"/>
          </a:xfrm>
          <a:custGeom>
            <a:avLst/>
            <a:gdLst/>
            <a:ahLst/>
            <a:cxnLst/>
            <a:rect l="l" t="t" r="r" b="b"/>
            <a:pathLst>
              <a:path w="3409474" h="5223428">
                <a:moveTo>
                  <a:pt x="0" y="0"/>
                </a:moveTo>
                <a:lnTo>
                  <a:pt x="3409474" y="0"/>
                </a:lnTo>
                <a:lnTo>
                  <a:pt x="3409474" y="5223428"/>
                </a:lnTo>
                <a:lnTo>
                  <a:pt x="0" y="5223428"/>
                </a:lnTo>
                <a:lnTo>
                  <a:pt x="0" y="0"/>
                </a:lnTo>
                <a:close/>
              </a:path>
            </a:pathLst>
          </a:custGeom>
          <a:blipFill>
            <a:blip r:embed="rId6"/>
            <a:stretch>
              <a:fillRect/>
            </a:stretch>
          </a:blipFill>
        </p:spPr>
      </p:sp>
      <p:sp>
        <p:nvSpPr>
          <p:cNvPr id="5" name="Freeform 5"/>
          <p:cNvSpPr/>
          <p:nvPr/>
        </p:nvSpPr>
        <p:spPr>
          <a:xfrm>
            <a:off x="11455486" y="2906011"/>
            <a:ext cx="5803814" cy="4127963"/>
          </a:xfrm>
          <a:custGeom>
            <a:avLst/>
            <a:gdLst/>
            <a:ahLst/>
            <a:cxnLst/>
            <a:rect l="l" t="t" r="r" b="b"/>
            <a:pathLst>
              <a:path w="5803814" h="4127963">
                <a:moveTo>
                  <a:pt x="0" y="0"/>
                </a:moveTo>
                <a:lnTo>
                  <a:pt x="5803814" y="0"/>
                </a:lnTo>
                <a:lnTo>
                  <a:pt x="5803814" y="4127963"/>
                </a:lnTo>
                <a:lnTo>
                  <a:pt x="0" y="4127963"/>
                </a:lnTo>
                <a:lnTo>
                  <a:pt x="0" y="0"/>
                </a:lnTo>
                <a:close/>
              </a:path>
            </a:pathLst>
          </a:custGeom>
          <a:blipFill>
            <a:blip r:embed="rId7"/>
            <a:stretch>
              <a:fillRect/>
            </a:stretch>
          </a:blipFill>
        </p:spPr>
      </p:sp>
      <p:sp>
        <p:nvSpPr>
          <p:cNvPr id="6" name="TextBox 6"/>
          <p:cNvSpPr txBox="1"/>
          <p:nvPr/>
        </p:nvSpPr>
        <p:spPr>
          <a:xfrm>
            <a:off x="2833758" y="6993696"/>
            <a:ext cx="4108957" cy="1880549"/>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Reasonable</a:t>
            </a:r>
          </a:p>
          <a:p>
            <a:pPr algn="ctr">
              <a:lnSpc>
                <a:spcPts val="7563"/>
              </a:lnSpc>
            </a:pPr>
            <a:r>
              <a:rPr lang="en-US" sz="5402" dirty="0">
                <a:solidFill>
                  <a:srgbClr val="000000"/>
                </a:solidFill>
                <a:latin typeface="Fredoka"/>
                <a:ea typeface="Fredoka"/>
                <a:cs typeface="Fredoka"/>
                <a:sym typeface="Fredoka"/>
              </a:rPr>
              <a:t>Mind</a:t>
            </a:r>
          </a:p>
        </p:txBody>
      </p:sp>
      <p:sp>
        <p:nvSpPr>
          <p:cNvPr id="7" name="TextBox 7"/>
          <p:cNvSpPr txBox="1"/>
          <p:nvPr/>
        </p:nvSpPr>
        <p:spPr>
          <a:xfrm>
            <a:off x="12573001" y="7276251"/>
            <a:ext cx="2881242" cy="1880549"/>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Emotion</a:t>
            </a:r>
          </a:p>
          <a:p>
            <a:pPr algn="ctr">
              <a:lnSpc>
                <a:spcPts val="7563"/>
              </a:lnSpc>
            </a:pPr>
            <a:r>
              <a:rPr lang="en-US" sz="5402" dirty="0">
                <a:solidFill>
                  <a:srgbClr val="000000"/>
                </a:solidFill>
                <a:latin typeface="Fredoka"/>
                <a:ea typeface="Fredoka"/>
                <a:cs typeface="Fredoka"/>
                <a:sym typeface="Fredoka"/>
              </a:rPr>
              <a:t>Mind</a:t>
            </a:r>
          </a:p>
        </p:txBody>
      </p:sp>
      <p:sp>
        <p:nvSpPr>
          <p:cNvPr id="8" name="TextBox 8"/>
          <p:cNvSpPr txBox="1"/>
          <p:nvPr/>
        </p:nvSpPr>
        <p:spPr>
          <a:xfrm>
            <a:off x="7404619" y="1296135"/>
            <a:ext cx="3409474" cy="924047"/>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Wise Mind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13594" y="2591269"/>
            <a:ext cx="8393142" cy="5969623"/>
          </a:xfrm>
          <a:custGeom>
            <a:avLst/>
            <a:gdLst/>
            <a:ahLst/>
            <a:cxnLst/>
            <a:rect l="l" t="t" r="r" b="b"/>
            <a:pathLst>
              <a:path w="8393142" h="5969623">
                <a:moveTo>
                  <a:pt x="0" y="0"/>
                </a:moveTo>
                <a:lnTo>
                  <a:pt x="8393143" y="0"/>
                </a:lnTo>
                <a:lnTo>
                  <a:pt x="8393143" y="5969623"/>
                </a:lnTo>
                <a:lnTo>
                  <a:pt x="0" y="5969623"/>
                </a:lnTo>
                <a:lnTo>
                  <a:pt x="0" y="0"/>
                </a:lnTo>
                <a:close/>
              </a:path>
            </a:pathLst>
          </a:custGeom>
          <a:blipFill>
            <a:blip r:embed="rId3"/>
            <a:stretch>
              <a:fillRect/>
            </a:stretch>
          </a:blipFill>
        </p:spPr>
      </p:sp>
      <p:sp>
        <p:nvSpPr>
          <p:cNvPr id="3" name="TextBox 3"/>
          <p:cNvSpPr txBox="1"/>
          <p:nvPr/>
        </p:nvSpPr>
        <p:spPr>
          <a:xfrm>
            <a:off x="5263434" y="-24653"/>
            <a:ext cx="7761132"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Emotion Mind</a:t>
            </a:r>
          </a:p>
        </p:txBody>
      </p:sp>
      <p:sp>
        <p:nvSpPr>
          <p:cNvPr id="4" name="TextBox 4"/>
          <p:cNvSpPr txBox="1"/>
          <p:nvPr/>
        </p:nvSpPr>
        <p:spPr>
          <a:xfrm>
            <a:off x="82642" y="1975276"/>
            <a:ext cx="10224195" cy="8311724"/>
          </a:xfrm>
          <a:prstGeom prst="rect">
            <a:avLst/>
          </a:prstGeom>
        </p:spPr>
        <p:txBody>
          <a:bodyPr lIns="0" tIns="0" rIns="0" bIns="0" rtlCol="0" anchor="t">
            <a:spAutoFit/>
          </a:bodyPr>
          <a:lstStyle/>
          <a:p>
            <a:pPr algn="ctr">
              <a:lnSpc>
                <a:spcPts val="6595"/>
              </a:lnSpc>
            </a:pPr>
            <a:r>
              <a:rPr lang="en-US" sz="4711" b="1" dirty="0">
                <a:solidFill>
                  <a:srgbClr val="000000"/>
                </a:solidFill>
                <a:latin typeface="Canva Sans Bold"/>
                <a:ea typeface="Canva Sans Bold"/>
                <a:cs typeface="Canva Sans Bold"/>
                <a:sym typeface="Canva Sans Bold"/>
              </a:rPr>
              <a:t>In emotion mind, </a:t>
            </a:r>
          </a:p>
          <a:p>
            <a:pPr algn="ctr">
              <a:lnSpc>
                <a:spcPts val="6595"/>
              </a:lnSpc>
            </a:pPr>
            <a:r>
              <a:rPr lang="en-US" sz="4711" b="1" dirty="0">
                <a:solidFill>
                  <a:srgbClr val="000000"/>
                </a:solidFill>
                <a:latin typeface="Canva Sans Bold"/>
                <a:ea typeface="Canva Sans Bold"/>
                <a:cs typeface="Canva Sans Bold"/>
                <a:sym typeface="Canva Sans Bold"/>
              </a:rPr>
              <a:t>big feelings take over.</a:t>
            </a:r>
          </a:p>
          <a:p>
            <a:pPr algn="ctr">
              <a:lnSpc>
                <a:spcPts val="6595"/>
              </a:lnSpc>
            </a:pPr>
            <a:endParaRPr lang="en-US" sz="4711" b="1" dirty="0">
              <a:solidFill>
                <a:srgbClr val="000000"/>
              </a:solidFill>
              <a:latin typeface="Canva Sans Bold"/>
              <a:ea typeface="Canva Sans Bold"/>
              <a:cs typeface="Canva Sans Bold"/>
              <a:sym typeface="Canva Sans Bold"/>
            </a:endParaRPr>
          </a:p>
          <a:p>
            <a:pPr algn="ctr">
              <a:lnSpc>
                <a:spcPts val="6595"/>
              </a:lnSpc>
            </a:pPr>
            <a:r>
              <a:rPr lang="en-US" sz="4711" b="1" dirty="0">
                <a:solidFill>
                  <a:srgbClr val="000000"/>
                </a:solidFill>
                <a:latin typeface="Canva Sans Bold"/>
                <a:ea typeface="Canva Sans Bold"/>
                <a:cs typeface="Canva Sans Bold"/>
                <a:sym typeface="Canva Sans Bold"/>
              </a:rPr>
              <a:t>Emotions control actions and words.</a:t>
            </a:r>
          </a:p>
          <a:p>
            <a:pPr algn="ctr">
              <a:lnSpc>
                <a:spcPts val="6595"/>
              </a:lnSpc>
            </a:pPr>
            <a:endParaRPr lang="en-US" sz="4711" b="1" dirty="0">
              <a:solidFill>
                <a:srgbClr val="000000"/>
              </a:solidFill>
              <a:latin typeface="Canva Sans Bold"/>
              <a:ea typeface="Canva Sans Bold"/>
              <a:cs typeface="Canva Sans Bold"/>
              <a:sym typeface="Canva Sans Bold"/>
            </a:endParaRPr>
          </a:p>
          <a:p>
            <a:pPr algn="ctr">
              <a:lnSpc>
                <a:spcPts val="6595"/>
              </a:lnSpc>
            </a:pPr>
            <a:r>
              <a:rPr lang="en-US" sz="4711" b="1" dirty="0">
                <a:solidFill>
                  <a:srgbClr val="000000"/>
                </a:solidFill>
                <a:latin typeface="Canva Sans Bold"/>
                <a:ea typeface="Canva Sans Bold"/>
                <a:cs typeface="Canva Sans Bold"/>
                <a:sym typeface="Canva Sans Bold"/>
              </a:rPr>
              <a:t>Being “stuck” in an emotion.</a:t>
            </a:r>
          </a:p>
          <a:p>
            <a:pPr algn="ctr">
              <a:lnSpc>
                <a:spcPts val="6595"/>
              </a:lnSpc>
            </a:pPr>
            <a:endParaRPr lang="en-US" sz="4711" b="1" dirty="0">
              <a:solidFill>
                <a:srgbClr val="000000"/>
              </a:solidFill>
              <a:latin typeface="Canva Sans Bold"/>
              <a:ea typeface="Canva Sans Bold"/>
              <a:cs typeface="Canva Sans Bold"/>
              <a:sym typeface="Canva Sans Bold"/>
            </a:endParaRPr>
          </a:p>
          <a:p>
            <a:pPr algn="ctr">
              <a:lnSpc>
                <a:spcPts val="6595"/>
              </a:lnSpc>
            </a:pPr>
            <a:r>
              <a:rPr lang="en-US" sz="4711" b="1" dirty="0">
                <a:solidFill>
                  <a:srgbClr val="000000"/>
                </a:solidFill>
                <a:latin typeface="Canva Sans Bold"/>
                <a:ea typeface="Canva Sans Bold"/>
                <a:cs typeface="Canva Sans Bold"/>
                <a:sym typeface="Canva Sans Bold"/>
              </a:rPr>
              <a:t>Right Brain</a:t>
            </a:r>
          </a:p>
          <a:p>
            <a:pPr algn="ctr">
              <a:lnSpc>
                <a:spcPts val="6595"/>
              </a:lnSpc>
            </a:pPr>
            <a:endParaRPr lang="en-US" sz="4711" b="1" dirty="0">
              <a:solidFill>
                <a:srgbClr val="000000"/>
              </a:solidFill>
              <a:latin typeface="Canva Sans Bold"/>
              <a:ea typeface="Canva Sans Bold"/>
              <a:cs typeface="Canva Sans Bold"/>
              <a:sym typeface="Canva Sa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4624" y="1432645"/>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sp>
      <p:sp>
        <p:nvSpPr>
          <p:cNvPr id="3" name="Freeform 3"/>
          <p:cNvSpPr/>
          <p:nvPr/>
        </p:nvSpPr>
        <p:spPr>
          <a:xfrm>
            <a:off x="9144000" y="1028700"/>
            <a:ext cx="8756918" cy="5341720"/>
          </a:xfrm>
          <a:custGeom>
            <a:avLst/>
            <a:gdLst/>
            <a:ahLst/>
            <a:cxnLst/>
            <a:rect l="l" t="t" r="r" b="b"/>
            <a:pathLst>
              <a:path w="8756918" h="5341720">
                <a:moveTo>
                  <a:pt x="0" y="0"/>
                </a:moveTo>
                <a:lnTo>
                  <a:pt x="8756918" y="0"/>
                </a:lnTo>
                <a:lnTo>
                  <a:pt x="8756918" y="5341720"/>
                </a:lnTo>
                <a:lnTo>
                  <a:pt x="0" y="534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270961" y="539030"/>
            <a:ext cx="8957365" cy="1579706"/>
          </a:xfrm>
          <a:prstGeom prst="rect">
            <a:avLst/>
          </a:prstGeom>
        </p:spPr>
        <p:txBody>
          <a:bodyPr lIns="0" tIns="0" rIns="0" bIns="0" rtlCol="0" anchor="t">
            <a:spAutoFit/>
          </a:bodyPr>
          <a:lstStyle/>
          <a:p>
            <a:pPr algn="l">
              <a:lnSpc>
                <a:spcPts val="6353"/>
              </a:lnSpc>
              <a:spcBef>
                <a:spcPct val="0"/>
              </a:spcBef>
            </a:pPr>
            <a:r>
              <a:rPr lang="en-US" sz="4537" dirty="0">
                <a:solidFill>
                  <a:srgbClr val="000000"/>
                </a:solidFill>
                <a:latin typeface="Fredoka"/>
                <a:ea typeface="Fredoka"/>
                <a:cs typeface="Fredoka"/>
                <a:sym typeface="Fredoka"/>
              </a:rPr>
              <a:t>Example of Emotion Mind: Sadness</a:t>
            </a:r>
          </a:p>
        </p:txBody>
      </p:sp>
      <p:sp>
        <p:nvSpPr>
          <p:cNvPr id="5" name="TextBox 5"/>
          <p:cNvSpPr txBox="1"/>
          <p:nvPr/>
        </p:nvSpPr>
        <p:spPr>
          <a:xfrm>
            <a:off x="10683396" y="2033011"/>
            <a:ext cx="6061624" cy="2452087"/>
          </a:xfrm>
          <a:prstGeom prst="rect">
            <a:avLst/>
          </a:prstGeom>
        </p:spPr>
        <p:txBody>
          <a:bodyPr lIns="0" tIns="0" rIns="0" bIns="0" rtlCol="0" anchor="t">
            <a:spAutoFit/>
          </a:bodyPr>
          <a:lstStyle/>
          <a:p>
            <a:pPr algn="ctr">
              <a:lnSpc>
                <a:spcPts val="6595"/>
              </a:lnSpc>
              <a:spcBef>
                <a:spcPct val="0"/>
              </a:spcBef>
            </a:pPr>
            <a:r>
              <a:rPr lang="en-US" sz="4711" b="1" dirty="0">
                <a:solidFill>
                  <a:srgbClr val="000000"/>
                </a:solidFill>
                <a:latin typeface="Canva Sans Bold"/>
                <a:ea typeface="Canva Sans Bold"/>
                <a:cs typeface="Canva Sans Bold"/>
                <a:sym typeface="Canva Sans Bold"/>
              </a:rPr>
              <a:t>I didn’t get invited. Nobody likes me. </a:t>
            </a:r>
          </a:p>
          <a:p>
            <a:pPr algn="ctr">
              <a:lnSpc>
                <a:spcPts val="6595"/>
              </a:lnSpc>
              <a:spcBef>
                <a:spcPct val="0"/>
              </a:spcBef>
            </a:pPr>
            <a:r>
              <a:rPr lang="en-US" sz="4711" b="1" dirty="0">
                <a:solidFill>
                  <a:srgbClr val="000000"/>
                </a:solidFill>
                <a:latin typeface="Canva Sans Bold"/>
                <a:ea typeface="Canva Sans Bold"/>
                <a:cs typeface="Canva Sans Bold"/>
                <a:sym typeface="Canva Sans Bold"/>
              </a:rPr>
              <a:t>I have no friends.</a:t>
            </a:r>
          </a:p>
        </p:txBody>
      </p:sp>
      <p:sp>
        <p:nvSpPr>
          <p:cNvPr id="6" name="TextBox 6"/>
          <p:cNvSpPr txBox="1"/>
          <p:nvPr/>
        </p:nvSpPr>
        <p:spPr>
          <a:xfrm>
            <a:off x="10346808" y="6695423"/>
            <a:ext cx="6912492" cy="2651284"/>
          </a:xfrm>
          <a:prstGeom prst="rect">
            <a:avLst/>
          </a:prstGeom>
        </p:spPr>
        <p:txBody>
          <a:bodyPr lIns="0" tIns="0" rIns="0" bIns="0" rtlCol="0" anchor="t">
            <a:spAutoFit/>
          </a:bodyPr>
          <a:lstStyle/>
          <a:p>
            <a:pPr algn="ctr">
              <a:lnSpc>
                <a:spcPts val="5315"/>
              </a:lnSpc>
            </a:pPr>
            <a:r>
              <a:rPr lang="en-US" sz="3797" b="1" dirty="0">
                <a:solidFill>
                  <a:srgbClr val="000000"/>
                </a:solidFill>
                <a:latin typeface="Canva Sans Bold"/>
                <a:ea typeface="Canva Sans Bold"/>
                <a:cs typeface="Canva Sans Bold"/>
                <a:sym typeface="Canva Sans Bold"/>
              </a:rPr>
              <a:t>Check the facts.</a:t>
            </a:r>
          </a:p>
          <a:p>
            <a:pPr algn="ctr">
              <a:lnSpc>
                <a:spcPts val="5315"/>
              </a:lnSpc>
            </a:pPr>
            <a:r>
              <a:rPr lang="en-US" sz="3797" b="1" dirty="0">
                <a:solidFill>
                  <a:srgbClr val="000000"/>
                </a:solidFill>
                <a:latin typeface="Canva Sans Bold"/>
                <a:ea typeface="Canva Sans Bold"/>
                <a:cs typeface="Canva Sans Bold"/>
                <a:sym typeface="Canva Sans Bold"/>
              </a:rPr>
              <a:t>Do you her thinking is true?</a:t>
            </a:r>
          </a:p>
          <a:p>
            <a:pPr algn="ctr">
              <a:lnSpc>
                <a:spcPts val="5315"/>
              </a:lnSpc>
              <a:spcBef>
                <a:spcPct val="0"/>
              </a:spcBef>
            </a:pPr>
            <a:r>
              <a:rPr lang="en-US" sz="3797" b="1" dirty="0">
                <a:solidFill>
                  <a:srgbClr val="000000"/>
                </a:solidFill>
                <a:latin typeface="Canva Sans Bold"/>
                <a:ea typeface="Canva Sans Bold"/>
                <a:cs typeface="Canva Sans Bold"/>
                <a:sym typeface="Canva Sans Bold"/>
              </a:rPr>
              <a:t>Or is it false because of how sad she feels?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1028700"/>
            <a:ext cx="8756918" cy="5341720"/>
          </a:xfrm>
          <a:custGeom>
            <a:avLst/>
            <a:gdLst/>
            <a:ahLst/>
            <a:cxnLst/>
            <a:rect l="l" t="t" r="r" b="b"/>
            <a:pathLst>
              <a:path w="8756918" h="5341720">
                <a:moveTo>
                  <a:pt x="0" y="0"/>
                </a:moveTo>
                <a:lnTo>
                  <a:pt x="8756918" y="0"/>
                </a:lnTo>
                <a:lnTo>
                  <a:pt x="8756918" y="5341720"/>
                </a:lnTo>
                <a:lnTo>
                  <a:pt x="0" y="5341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40167" y="1660358"/>
            <a:ext cx="6500712" cy="8229600"/>
          </a:xfrm>
          <a:custGeom>
            <a:avLst/>
            <a:gdLst/>
            <a:ahLst/>
            <a:cxnLst/>
            <a:rect l="l" t="t" r="r" b="b"/>
            <a:pathLst>
              <a:path w="6500712" h="8229600">
                <a:moveTo>
                  <a:pt x="0" y="0"/>
                </a:moveTo>
                <a:lnTo>
                  <a:pt x="6500713" y="0"/>
                </a:lnTo>
                <a:lnTo>
                  <a:pt x="6500713" y="8229600"/>
                </a:lnTo>
                <a:lnTo>
                  <a:pt x="0" y="8229600"/>
                </a:lnTo>
                <a:lnTo>
                  <a:pt x="0" y="0"/>
                </a:lnTo>
                <a:close/>
              </a:path>
            </a:pathLst>
          </a:custGeom>
          <a:blipFill>
            <a:blip r:embed="rId4"/>
            <a:stretch>
              <a:fillRect l="-37016" r="-55524"/>
            </a:stretch>
          </a:blipFill>
        </p:spPr>
      </p:sp>
      <p:sp>
        <p:nvSpPr>
          <p:cNvPr id="4" name="TextBox 4"/>
          <p:cNvSpPr txBox="1"/>
          <p:nvPr/>
        </p:nvSpPr>
        <p:spPr>
          <a:xfrm>
            <a:off x="2692104" y="519980"/>
            <a:ext cx="10497553" cy="1855641"/>
          </a:xfrm>
          <a:prstGeom prst="rect">
            <a:avLst/>
          </a:prstGeom>
        </p:spPr>
        <p:txBody>
          <a:bodyPr lIns="0" tIns="0" rIns="0" bIns="0" rtlCol="0" anchor="t">
            <a:spAutoFit/>
          </a:bodyPr>
          <a:lstStyle/>
          <a:p>
            <a:pPr algn="l">
              <a:lnSpc>
                <a:spcPts val="7445"/>
              </a:lnSpc>
              <a:spcBef>
                <a:spcPct val="0"/>
              </a:spcBef>
            </a:pPr>
            <a:r>
              <a:rPr lang="en-US" sz="5318" dirty="0">
                <a:solidFill>
                  <a:srgbClr val="000000"/>
                </a:solidFill>
                <a:latin typeface="Fredoka"/>
                <a:ea typeface="Fredoka"/>
                <a:cs typeface="Fredoka"/>
                <a:sym typeface="Fredoka"/>
              </a:rPr>
              <a:t>Example of Emotion Mind: Anger</a:t>
            </a:r>
          </a:p>
        </p:txBody>
      </p:sp>
      <p:sp>
        <p:nvSpPr>
          <p:cNvPr id="5" name="TextBox 5"/>
          <p:cNvSpPr txBox="1"/>
          <p:nvPr/>
        </p:nvSpPr>
        <p:spPr>
          <a:xfrm>
            <a:off x="10491647" y="1972853"/>
            <a:ext cx="6061624" cy="2452087"/>
          </a:xfrm>
          <a:prstGeom prst="rect">
            <a:avLst/>
          </a:prstGeom>
        </p:spPr>
        <p:txBody>
          <a:bodyPr lIns="0" tIns="0" rIns="0" bIns="0" rtlCol="0" anchor="t">
            <a:spAutoFit/>
          </a:bodyPr>
          <a:lstStyle/>
          <a:p>
            <a:pPr algn="ctr">
              <a:lnSpc>
                <a:spcPts val="6595"/>
              </a:lnSpc>
            </a:pPr>
            <a:r>
              <a:rPr lang="en-US" sz="4711" b="1" dirty="0">
                <a:solidFill>
                  <a:srgbClr val="000000"/>
                </a:solidFill>
                <a:latin typeface="Canva Sans Bold"/>
                <a:ea typeface="Canva Sans Bold"/>
                <a:cs typeface="Canva Sans Bold"/>
                <a:sym typeface="Canva Sans Bold"/>
              </a:rPr>
              <a:t>This is so unfair!</a:t>
            </a:r>
          </a:p>
          <a:p>
            <a:pPr algn="ctr">
              <a:lnSpc>
                <a:spcPts val="6595"/>
              </a:lnSpc>
              <a:spcBef>
                <a:spcPct val="0"/>
              </a:spcBef>
            </a:pPr>
            <a:r>
              <a:rPr lang="en-US" sz="4711" b="1" dirty="0">
                <a:solidFill>
                  <a:srgbClr val="000000"/>
                </a:solidFill>
                <a:latin typeface="Canva Sans Bold"/>
                <a:ea typeface="Canva Sans Bold"/>
                <a:cs typeface="Canva Sans Bold"/>
                <a:sym typeface="Canva Sans Bold"/>
              </a:rPr>
              <a:t>*slams tablet on ground*</a:t>
            </a:r>
          </a:p>
        </p:txBody>
      </p:sp>
      <p:sp>
        <p:nvSpPr>
          <p:cNvPr id="6" name="TextBox 6"/>
          <p:cNvSpPr txBox="1"/>
          <p:nvPr/>
        </p:nvSpPr>
        <p:spPr>
          <a:xfrm>
            <a:off x="9434555" y="7524449"/>
            <a:ext cx="8175808" cy="1315520"/>
          </a:xfrm>
          <a:prstGeom prst="rect">
            <a:avLst/>
          </a:prstGeom>
        </p:spPr>
        <p:txBody>
          <a:bodyPr lIns="0" tIns="0" rIns="0" bIns="0" rtlCol="0" anchor="t">
            <a:spAutoFit/>
          </a:bodyPr>
          <a:lstStyle/>
          <a:p>
            <a:pPr algn="ctr">
              <a:lnSpc>
                <a:spcPts val="5315"/>
              </a:lnSpc>
              <a:spcBef>
                <a:spcPct val="0"/>
              </a:spcBef>
            </a:pPr>
            <a:r>
              <a:rPr lang="en-US" sz="3797" b="1" dirty="0">
                <a:solidFill>
                  <a:srgbClr val="000000"/>
                </a:solidFill>
                <a:latin typeface="Canva Sans Bold"/>
                <a:ea typeface="Canva Sans Bold"/>
                <a:cs typeface="Canva Sans Bold"/>
                <a:sym typeface="Canva Sans Bold"/>
              </a:rPr>
              <a:t>Is it ok to throw things that could break when you are angry?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5300" y="1421628"/>
            <a:ext cx="8118716" cy="10125608"/>
          </a:xfrm>
          <a:custGeom>
            <a:avLst/>
            <a:gdLst/>
            <a:ahLst/>
            <a:cxnLst/>
            <a:rect l="l" t="t" r="r" b="b"/>
            <a:pathLst>
              <a:path w="8118716" h="10125608">
                <a:moveTo>
                  <a:pt x="0" y="0"/>
                </a:moveTo>
                <a:lnTo>
                  <a:pt x="8118716" y="0"/>
                </a:lnTo>
                <a:lnTo>
                  <a:pt x="8118716" y="10125608"/>
                </a:lnTo>
                <a:lnTo>
                  <a:pt x="0" y="10125608"/>
                </a:lnTo>
                <a:lnTo>
                  <a:pt x="0" y="0"/>
                </a:lnTo>
                <a:close/>
              </a:path>
            </a:pathLst>
          </a:custGeom>
          <a:blipFill>
            <a:blip r:embed="rId3"/>
            <a:stretch>
              <a:fillRect t="-20345"/>
            </a:stretch>
          </a:blipFill>
        </p:spPr>
      </p:sp>
      <p:sp>
        <p:nvSpPr>
          <p:cNvPr id="3" name="Freeform 3"/>
          <p:cNvSpPr/>
          <p:nvPr/>
        </p:nvSpPr>
        <p:spPr>
          <a:xfrm>
            <a:off x="10710970" y="624755"/>
            <a:ext cx="6765978" cy="4127246"/>
          </a:xfrm>
          <a:custGeom>
            <a:avLst/>
            <a:gdLst/>
            <a:ahLst/>
            <a:cxnLst/>
            <a:rect l="l" t="t" r="r" b="b"/>
            <a:pathLst>
              <a:path w="6765978" h="4127246">
                <a:moveTo>
                  <a:pt x="0" y="0"/>
                </a:moveTo>
                <a:lnTo>
                  <a:pt x="6765978" y="0"/>
                </a:lnTo>
                <a:lnTo>
                  <a:pt x="6765978" y="4127246"/>
                </a:lnTo>
                <a:lnTo>
                  <a:pt x="0" y="4127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932735" y="125559"/>
            <a:ext cx="10497553" cy="870121"/>
          </a:xfrm>
          <a:prstGeom prst="rect">
            <a:avLst/>
          </a:prstGeom>
        </p:spPr>
        <p:txBody>
          <a:bodyPr lIns="0" tIns="0" rIns="0" bIns="0" rtlCol="0" anchor="t">
            <a:spAutoFit/>
          </a:bodyPr>
          <a:lstStyle/>
          <a:p>
            <a:pPr algn="l">
              <a:lnSpc>
                <a:spcPts val="7165"/>
              </a:lnSpc>
              <a:spcBef>
                <a:spcPct val="0"/>
              </a:spcBef>
            </a:pPr>
            <a:r>
              <a:rPr lang="en-US" sz="5118" dirty="0">
                <a:solidFill>
                  <a:srgbClr val="000000"/>
                </a:solidFill>
                <a:latin typeface="Fredoka"/>
                <a:ea typeface="Fredoka"/>
                <a:cs typeface="Fredoka"/>
                <a:sym typeface="Fredoka"/>
              </a:rPr>
              <a:t>Example of Emotion Mind: Silly</a:t>
            </a:r>
          </a:p>
        </p:txBody>
      </p:sp>
      <p:sp>
        <p:nvSpPr>
          <p:cNvPr id="5" name="TextBox 5"/>
          <p:cNvSpPr txBox="1"/>
          <p:nvPr/>
        </p:nvSpPr>
        <p:spPr>
          <a:xfrm>
            <a:off x="11642583" y="1437099"/>
            <a:ext cx="4671136" cy="1890212"/>
          </a:xfrm>
          <a:prstGeom prst="rect">
            <a:avLst/>
          </a:prstGeom>
        </p:spPr>
        <p:txBody>
          <a:bodyPr lIns="0" tIns="0" rIns="0" bIns="0" rtlCol="0" anchor="t">
            <a:spAutoFit/>
          </a:bodyPr>
          <a:lstStyle/>
          <a:p>
            <a:pPr algn="ctr">
              <a:lnSpc>
                <a:spcPts val="5082"/>
              </a:lnSpc>
              <a:spcBef>
                <a:spcPct val="0"/>
              </a:spcBef>
            </a:pPr>
            <a:r>
              <a:rPr lang="en-US" sz="3630" b="1" dirty="0">
                <a:solidFill>
                  <a:srgbClr val="000000"/>
                </a:solidFill>
                <a:latin typeface="Canva Sans Bold"/>
                <a:ea typeface="Canva Sans Bold"/>
                <a:cs typeface="Canva Sans Bold"/>
                <a:sym typeface="Canva Sans Bold"/>
              </a:rPr>
              <a:t>I don’t care if I disrupt the class. This is too funny!</a:t>
            </a:r>
          </a:p>
        </p:txBody>
      </p:sp>
      <p:sp>
        <p:nvSpPr>
          <p:cNvPr id="6" name="TextBox 6"/>
          <p:cNvSpPr txBox="1"/>
          <p:nvPr/>
        </p:nvSpPr>
        <p:spPr>
          <a:xfrm>
            <a:off x="11149055" y="8216265"/>
            <a:ext cx="5889808" cy="1315520"/>
          </a:xfrm>
          <a:prstGeom prst="rect">
            <a:avLst/>
          </a:prstGeom>
        </p:spPr>
        <p:txBody>
          <a:bodyPr lIns="0" tIns="0" rIns="0" bIns="0" rtlCol="0" anchor="t">
            <a:spAutoFit/>
          </a:bodyPr>
          <a:lstStyle/>
          <a:p>
            <a:pPr algn="ctr">
              <a:lnSpc>
                <a:spcPts val="5315"/>
              </a:lnSpc>
              <a:spcBef>
                <a:spcPct val="0"/>
              </a:spcBef>
            </a:pPr>
            <a:r>
              <a:rPr lang="en-US" sz="3797" b="1" dirty="0">
                <a:solidFill>
                  <a:srgbClr val="000000"/>
                </a:solidFill>
                <a:latin typeface="Canva Sans Bold"/>
                <a:ea typeface="Canva Sans Bold"/>
                <a:cs typeface="Canva Sans Bold"/>
                <a:sym typeface="Canva Sans Bold"/>
              </a:rPr>
              <a:t>Is it ok to disrupt the learning of others?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18898" y="4387873"/>
            <a:ext cx="5046399" cy="5382825"/>
          </a:xfrm>
          <a:custGeom>
            <a:avLst/>
            <a:gdLst/>
            <a:ahLst/>
            <a:cxnLst/>
            <a:rect l="l" t="t" r="r" b="b"/>
            <a:pathLst>
              <a:path w="5046399" h="5382825">
                <a:moveTo>
                  <a:pt x="0" y="0"/>
                </a:moveTo>
                <a:lnTo>
                  <a:pt x="5046399" y="0"/>
                </a:lnTo>
                <a:lnTo>
                  <a:pt x="5046399" y="5382826"/>
                </a:lnTo>
                <a:lnTo>
                  <a:pt x="0" y="5382826"/>
                </a:lnTo>
                <a:lnTo>
                  <a:pt x="0" y="0"/>
                </a:lnTo>
                <a:close/>
              </a:path>
            </a:pathLst>
          </a:custGeom>
          <a:blipFill>
            <a:blip r:embed="rId3"/>
            <a:stretch>
              <a:fillRect/>
            </a:stretch>
          </a:blipFill>
        </p:spPr>
      </p:sp>
      <p:sp>
        <p:nvSpPr>
          <p:cNvPr id="3" name="Freeform 3"/>
          <p:cNvSpPr/>
          <p:nvPr/>
        </p:nvSpPr>
        <p:spPr>
          <a:xfrm>
            <a:off x="12866532" y="5143500"/>
            <a:ext cx="4864335" cy="4627199"/>
          </a:xfrm>
          <a:custGeom>
            <a:avLst/>
            <a:gdLst/>
            <a:ahLst/>
            <a:cxnLst/>
            <a:rect l="l" t="t" r="r" b="b"/>
            <a:pathLst>
              <a:path w="4864335" h="4627199">
                <a:moveTo>
                  <a:pt x="0" y="0"/>
                </a:moveTo>
                <a:lnTo>
                  <a:pt x="4864335" y="0"/>
                </a:lnTo>
                <a:lnTo>
                  <a:pt x="4864335" y="4627199"/>
                </a:lnTo>
                <a:lnTo>
                  <a:pt x="0" y="4627199"/>
                </a:lnTo>
                <a:lnTo>
                  <a:pt x="0" y="0"/>
                </a:lnTo>
                <a:close/>
              </a:path>
            </a:pathLst>
          </a:custGeom>
          <a:blipFill>
            <a:blip r:embed="rId4"/>
            <a:stretch>
              <a:fillRect/>
            </a:stretch>
          </a:blipFill>
        </p:spPr>
      </p:sp>
      <p:sp>
        <p:nvSpPr>
          <p:cNvPr id="4" name="Freeform 4"/>
          <p:cNvSpPr/>
          <p:nvPr/>
        </p:nvSpPr>
        <p:spPr>
          <a:xfrm>
            <a:off x="349839" y="4594962"/>
            <a:ext cx="6528428" cy="5549163"/>
          </a:xfrm>
          <a:custGeom>
            <a:avLst/>
            <a:gdLst/>
            <a:ahLst/>
            <a:cxnLst/>
            <a:rect l="l" t="t" r="r" b="b"/>
            <a:pathLst>
              <a:path w="6528428" h="5549163">
                <a:moveTo>
                  <a:pt x="0" y="0"/>
                </a:moveTo>
                <a:lnTo>
                  <a:pt x="6528427" y="0"/>
                </a:lnTo>
                <a:lnTo>
                  <a:pt x="6528427" y="5549163"/>
                </a:lnTo>
                <a:lnTo>
                  <a:pt x="0" y="5549163"/>
                </a:lnTo>
                <a:lnTo>
                  <a:pt x="0" y="0"/>
                </a:lnTo>
                <a:close/>
              </a:path>
            </a:pathLst>
          </a:custGeom>
          <a:blipFill>
            <a:blip r:embed="rId5"/>
            <a:stretch>
              <a:fillRect/>
            </a:stretch>
          </a:blipFill>
        </p:spPr>
      </p:sp>
      <p:sp>
        <p:nvSpPr>
          <p:cNvPr id="5" name="TextBox 5"/>
          <p:cNvSpPr txBox="1"/>
          <p:nvPr/>
        </p:nvSpPr>
        <p:spPr>
          <a:xfrm>
            <a:off x="5263433" y="-78309"/>
            <a:ext cx="7761132"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Emotion Mind</a:t>
            </a:r>
          </a:p>
        </p:txBody>
      </p:sp>
      <p:sp>
        <p:nvSpPr>
          <p:cNvPr id="6" name="TextBox 6"/>
          <p:cNvSpPr txBox="1"/>
          <p:nvPr/>
        </p:nvSpPr>
        <p:spPr>
          <a:xfrm>
            <a:off x="2519339" y="1762504"/>
            <a:ext cx="13249321" cy="2832458"/>
          </a:xfrm>
          <a:prstGeom prst="rect">
            <a:avLst/>
          </a:prstGeom>
        </p:spPr>
        <p:txBody>
          <a:bodyPr lIns="0" tIns="0" rIns="0" bIns="0" rtlCol="0" anchor="t">
            <a:spAutoFit/>
          </a:bodyPr>
          <a:lstStyle/>
          <a:p>
            <a:pPr algn="ctr">
              <a:lnSpc>
                <a:spcPts val="5628"/>
              </a:lnSpc>
            </a:pPr>
            <a:r>
              <a:rPr lang="en-US" sz="4020" b="1" dirty="0">
                <a:solidFill>
                  <a:srgbClr val="000000"/>
                </a:solidFill>
                <a:latin typeface="Canva Sans Bold"/>
                <a:ea typeface="Canva Sans Bold"/>
                <a:cs typeface="Canva Sans Bold"/>
                <a:sym typeface="Canva Sans Bold"/>
              </a:rPr>
              <a:t>I might be impulsive because I am too excited.</a:t>
            </a:r>
          </a:p>
          <a:p>
            <a:pPr algn="ctr">
              <a:lnSpc>
                <a:spcPts val="5628"/>
              </a:lnSpc>
            </a:pPr>
            <a:r>
              <a:rPr lang="en-US" sz="4020" b="1" dirty="0">
                <a:solidFill>
                  <a:srgbClr val="000000"/>
                </a:solidFill>
                <a:latin typeface="Canva Sans Bold"/>
                <a:ea typeface="Canva Sans Bold"/>
                <a:cs typeface="Canva Sans Bold"/>
                <a:sym typeface="Canva Sans Bold"/>
              </a:rPr>
              <a:t>I might be mean and hurtful because I am too mad.</a:t>
            </a:r>
          </a:p>
          <a:p>
            <a:pPr algn="ctr">
              <a:lnSpc>
                <a:spcPts val="5628"/>
              </a:lnSpc>
            </a:pPr>
            <a:r>
              <a:rPr lang="en-US" sz="4020" b="1" dirty="0">
                <a:solidFill>
                  <a:srgbClr val="000000"/>
                </a:solidFill>
                <a:latin typeface="Canva Sans Bold"/>
                <a:ea typeface="Canva Sans Bold"/>
                <a:cs typeface="Canva Sans Bold"/>
                <a:sym typeface="Canva Sans Bold"/>
              </a:rPr>
              <a:t>I might cry and run away because I am too sad.</a:t>
            </a:r>
          </a:p>
          <a:p>
            <a:pPr algn="ctr">
              <a:lnSpc>
                <a:spcPts val="5628"/>
              </a:lnSpc>
            </a:pPr>
            <a:endParaRPr lang="en-US" sz="4020" b="1" dirty="0">
              <a:solidFill>
                <a:srgbClr val="000000"/>
              </a:solidFill>
              <a:latin typeface="Canva Sans Bold"/>
              <a:ea typeface="Canva Sans Bold"/>
              <a:cs typeface="Canva Sans Bold"/>
              <a:sym typeface="Canva Sans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7168" y="2465797"/>
            <a:ext cx="10226116" cy="7273325"/>
          </a:xfrm>
          <a:custGeom>
            <a:avLst/>
            <a:gdLst/>
            <a:ahLst/>
            <a:cxnLst/>
            <a:rect l="l" t="t" r="r" b="b"/>
            <a:pathLst>
              <a:path w="10226116" h="7273325">
                <a:moveTo>
                  <a:pt x="0" y="0"/>
                </a:moveTo>
                <a:lnTo>
                  <a:pt x="10226116" y="0"/>
                </a:lnTo>
                <a:lnTo>
                  <a:pt x="10226116" y="7273325"/>
                </a:lnTo>
                <a:lnTo>
                  <a:pt x="0" y="7273325"/>
                </a:lnTo>
                <a:lnTo>
                  <a:pt x="0" y="0"/>
                </a:lnTo>
                <a:close/>
              </a:path>
            </a:pathLst>
          </a:custGeom>
          <a:blipFill>
            <a:blip r:embed="rId3"/>
            <a:stretch>
              <a:fillRect/>
            </a:stretch>
          </a:blipFill>
        </p:spPr>
      </p:sp>
      <p:sp>
        <p:nvSpPr>
          <p:cNvPr id="3" name="TextBox 3"/>
          <p:cNvSpPr txBox="1"/>
          <p:nvPr/>
        </p:nvSpPr>
        <p:spPr>
          <a:xfrm>
            <a:off x="4997670" y="33618"/>
            <a:ext cx="8065932"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Emotion Mind</a:t>
            </a:r>
          </a:p>
        </p:txBody>
      </p:sp>
      <p:sp>
        <p:nvSpPr>
          <p:cNvPr id="4" name="Freeform 4"/>
          <p:cNvSpPr/>
          <p:nvPr/>
        </p:nvSpPr>
        <p:spPr>
          <a:xfrm>
            <a:off x="11873284" y="1101639"/>
            <a:ext cx="5386016" cy="3824071"/>
          </a:xfrm>
          <a:custGeom>
            <a:avLst/>
            <a:gdLst/>
            <a:ahLst/>
            <a:cxnLst/>
            <a:rect l="l" t="t" r="r" b="b"/>
            <a:pathLst>
              <a:path w="5386016" h="3824071">
                <a:moveTo>
                  <a:pt x="0" y="0"/>
                </a:moveTo>
                <a:lnTo>
                  <a:pt x="5386016" y="0"/>
                </a:lnTo>
                <a:lnTo>
                  <a:pt x="5386016" y="3824071"/>
                </a:lnTo>
                <a:lnTo>
                  <a:pt x="0" y="3824071"/>
                </a:lnTo>
                <a:lnTo>
                  <a:pt x="0" y="0"/>
                </a:lnTo>
                <a:close/>
              </a:path>
            </a:pathLst>
          </a:custGeom>
          <a:blipFill>
            <a:blip r:embed="rId4"/>
            <a:stretch>
              <a:fillRect/>
            </a:stretch>
          </a:blipFill>
        </p:spPr>
      </p:sp>
      <p:sp>
        <p:nvSpPr>
          <p:cNvPr id="5" name="TextBox 5"/>
          <p:cNvSpPr txBox="1"/>
          <p:nvPr/>
        </p:nvSpPr>
        <p:spPr>
          <a:xfrm>
            <a:off x="12400027" y="1841719"/>
            <a:ext cx="4517889" cy="1171956"/>
          </a:xfrm>
          <a:prstGeom prst="rect">
            <a:avLst/>
          </a:prstGeom>
        </p:spPr>
        <p:txBody>
          <a:bodyPr lIns="0" tIns="0" rIns="0" bIns="0" rtlCol="0" anchor="t">
            <a:spAutoFit/>
          </a:bodyPr>
          <a:lstStyle/>
          <a:p>
            <a:pPr algn="ctr">
              <a:lnSpc>
                <a:spcPts val="4703"/>
              </a:lnSpc>
            </a:pPr>
            <a:r>
              <a:rPr lang="en-US" sz="3359" dirty="0">
                <a:solidFill>
                  <a:srgbClr val="000000"/>
                </a:solidFill>
                <a:latin typeface="Canva Sans"/>
                <a:ea typeface="Canva Sans"/>
                <a:cs typeface="Canva Sans"/>
                <a:sym typeface="Canva Sans"/>
              </a:rPr>
              <a:t>I’m just going with </a:t>
            </a:r>
          </a:p>
          <a:p>
            <a:pPr algn="ctr">
              <a:lnSpc>
                <a:spcPts val="4703"/>
              </a:lnSpc>
              <a:spcBef>
                <a:spcPct val="0"/>
              </a:spcBef>
            </a:pPr>
            <a:r>
              <a:rPr lang="en-US" sz="3359" dirty="0">
                <a:solidFill>
                  <a:srgbClr val="000000"/>
                </a:solidFill>
                <a:latin typeface="Canva Sans"/>
                <a:ea typeface="Canva Sans"/>
                <a:cs typeface="Canva Sans"/>
                <a:sym typeface="Canva Sans"/>
              </a:rPr>
              <a:t>how I feel right now!</a:t>
            </a:r>
          </a:p>
        </p:txBody>
      </p:sp>
      <p:sp>
        <p:nvSpPr>
          <p:cNvPr id="6" name="TextBox 6"/>
          <p:cNvSpPr txBox="1"/>
          <p:nvPr/>
        </p:nvSpPr>
        <p:spPr>
          <a:xfrm>
            <a:off x="9030636" y="6828623"/>
            <a:ext cx="9082351" cy="1587466"/>
          </a:xfrm>
          <a:prstGeom prst="rect">
            <a:avLst/>
          </a:prstGeom>
        </p:spPr>
        <p:txBody>
          <a:bodyPr lIns="0" tIns="0" rIns="0" bIns="0" rtlCol="0" anchor="t">
            <a:spAutoFit/>
          </a:bodyPr>
          <a:lstStyle/>
          <a:p>
            <a:pPr algn="ctr">
              <a:lnSpc>
                <a:spcPts val="6396"/>
              </a:lnSpc>
              <a:spcBef>
                <a:spcPct val="0"/>
              </a:spcBef>
            </a:pPr>
            <a:r>
              <a:rPr lang="en-US" sz="4568" dirty="0">
                <a:solidFill>
                  <a:srgbClr val="000000"/>
                </a:solidFill>
                <a:latin typeface="Fredoka"/>
                <a:ea typeface="Fredoka"/>
                <a:cs typeface="Fredoka"/>
                <a:sym typeface="Fredoka"/>
              </a:rPr>
              <a:t>What might go wrong if we ignore the facts?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24528" y="2215858"/>
            <a:ext cx="11838945" cy="7803808"/>
          </a:xfrm>
          <a:custGeom>
            <a:avLst/>
            <a:gdLst/>
            <a:ahLst/>
            <a:cxnLst/>
            <a:rect l="l" t="t" r="r" b="b"/>
            <a:pathLst>
              <a:path w="11838945" h="7803808">
                <a:moveTo>
                  <a:pt x="0" y="0"/>
                </a:moveTo>
                <a:lnTo>
                  <a:pt x="11838944" y="0"/>
                </a:lnTo>
                <a:lnTo>
                  <a:pt x="11838944" y="7803807"/>
                </a:lnTo>
                <a:lnTo>
                  <a:pt x="0" y="7803807"/>
                </a:lnTo>
                <a:lnTo>
                  <a:pt x="0" y="0"/>
                </a:lnTo>
                <a:close/>
              </a:path>
            </a:pathLst>
          </a:custGeom>
          <a:blipFill>
            <a:blip r:embed="rId3"/>
            <a:stretch>
              <a:fillRect t="-24968"/>
            </a:stretch>
          </a:blipFill>
        </p:spPr>
      </p:sp>
      <p:sp>
        <p:nvSpPr>
          <p:cNvPr id="3" name="TextBox 3"/>
          <p:cNvSpPr txBox="1"/>
          <p:nvPr/>
        </p:nvSpPr>
        <p:spPr>
          <a:xfrm>
            <a:off x="1645077" y="601518"/>
            <a:ext cx="15487962" cy="1166666"/>
          </a:xfrm>
          <a:prstGeom prst="rect">
            <a:avLst/>
          </a:prstGeom>
        </p:spPr>
        <p:txBody>
          <a:bodyPr lIns="0" tIns="0" rIns="0" bIns="0" rtlCol="0" anchor="t">
            <a:spAutoFit/>
          </a:bodyPr>
          <a:lstStyle/>
          <a:p>
            <a:pPr algn="ctr">
              <a:lnSpc>
                <a:spcPts val="8650"/>
              </a:lnSpc>
            </a:pPr>
            <a:r>
              <a:rPr lang="en-US" sz="9301" dirty="0">
                <a:solidFill>
                  <a:srgbClr val="1F60A9"/>
                </a:solidFill>
                <a:latin typeface="DM Serif Display"/>
                <a:ea typeface="DM Serif Display"/>
                <a:cs typeface="DM Serif Display"/>
                <a:sym typeface="DM Serif Display"/>
              </a:rPr>
              <a:t>Left and Right Brain</a:t>
            </a:r>
          </a:p>
        </p:txBody>
      </p:sp>
      <p:sp>
        <p:nvSpPr>
          <p:cNvPr id="4" name="Freeform 4"/>
          <p:cNvSpPr/>
          <p:nvPr/>
        </p:nvSpPr>
        <p:spPr>
          <a:xfrm>
            <a:off x="6461185" y="4128424"/>
            <a:ext cx="2321867" cy="3557178"/>
          </a:xfrm>
          <a:custGeom>
            <a:avLst/>
            <a:gdLst/>
            <a:ahLst/>
            <a:cxnLst/>
            <a:rect l="l" t="t" r="r" b="b"/>
            <a:pathLst>
              <a:path w="2321867" h="3557178">
                <a:moveTo>
                  <a:pt x="0" y="0"/>
                </a:moveTo>
                <a:lnTo>
                  <a:pt x="2321868" y="0"/>
                </a:lnTo>
                <a:lnTo>
                  <a:pt x="2321868" y="3557178"/>
                </a:lnTo>
                <a:lnTo>
                  <a:pt x="0" y="3557178"/>
                </a:lnTo>
                <a:lnTo>
                  <a:pt x="0" y="0"/>
                </a:lnTo>
                <a:close/>
              </a:path>
            </a:pathLst>
          </a:custGeom>
          <a:blipFill>
            <a:blip r:embed="rId4"/>
            <a:stretch>
              <a:fillRect/>
            </a:stretch>
          </a:blipFill>
        </p:spPr>
      </p:sp>
      <p:sp>
        <p:nvSpPr>
          <p:cNvPr id="5" name="Freeform 5"/>
          <p:cNvSpPr/>
          <p:nvPr/>
        </p:nvSpPr>
        <p:spPr>
          <a:xfrm>
            <a:off x="8584645" y="4734303"/>
            <a:ext cx="3297603" cy="2345420"/>
          </a:xfrm>
          <a:custGeom>
            <a:avLst/>
            <a:gdLst/>
            <a:ahLst/>
            <a:cxnLst/>
            <a:rect l="l" t="t" r="r" b="b"/>
            <a:pathLst>
              <a:path w="3297603" h="2345420">
                <a:moveTo>
                  <a:pt x="0" y="0"/>
                </a:moveTo>
                <a:lnTo>
                  <a:pt x="3297603" y="0"/>
                </a:lnTo>
                <a:lnTo>
                  <a:pt x="3297603" y="2345420"/>
                </a:lnTo>
                <a:lnTo>
                  <a:pt x="0" y="2345420"/>
                </a:lnTo>
                <a:lnTo>
                  <a:pt x="0" y="0"/>
                </a:lnTo>
                <a:close/>
              </a:path>
            </a:pathLst>
          </a:custGeom>
          <a:blipFill>
            <a:blip r:embed="rId5"/>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00145"/>
            <a:ext cx="16193587" cy="9686710"/>
          </a:xfrm>
          <a:custGeom>
            <a:avLst/>
            <a:gdLst/>
            <a:ahLst/>
            <a:cxnLst/>
            <a:rect l="l" t="t" r="r" b="b"/>
            <a:pathLst>
              <a:path w="16193587" h="9686710">
                <a:moveTo>
                  <a:pt x="0" y="0"/>
                </a:moveTo>
                <a:lnTo>
                  <a:pt x="16193587" y="0"/>
                </a:lnTo>
                <a:lnTo>
                  <a:pt x="16193587" y="9686710"/>
                </a:lnTo>
                <a:lnTo>
                  <a:pt x="0" y="96867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732162" y="2424711"/>
            <a:ext cx="5514677" cy="4956316"/>
          </a:xfrm>
          <a:custGeom>
            <a:avLst/>
            <a:gdLst/>
            <a:ahLst/>
            <a:cxnLst/>
            <a:rect l="l" t="t" r="r" b="b"/>
            <a:pathLst>
              <a:path w="5514677" h="4956316">
                <a:moveTo>
                  <a:pt x="0" y="0"/>
                </a:moveTo>
                <a:lnTo>
                  <a:pt x="5514677" y="0"/>
                </a:lnTo>
                <a:lnTo>
                  <a:pt x="5514677" y="4956315"/>
                </a:lnTo>
                <a:lnTo>
                  <a:pt x="0" y="4956315"/>
                </a:lnTo>
                <a:lnTo>
                  <a:pt x="0" y="0"/>
                </a:lnTo>
                <a:close/>
              </a:path>
            </a:pathLst>
          </a:custGeom>
          <a:blipFill>
            <a:blip r:embed="rId5"/>
            <a:stretch>
              <a:fillRect/>
            </a:stretch>
          </a:blipFill>
        </p:spPr>
      </p:sp>
      <p:sp>
        <p:nvSpPr>
          <p:cNvPr id="4" name="Freeform 4"/>
          <p:cNvSpPr/>
          <p:nvPr/>
        </p:nvSpPr>
        <p:spPr>
          <a:xfrm>
            <a:off x="3132497" y="1810546"/>
            <a:ext cx="3409474" cy="5223428"/>
          </a:xfrm>
          <a:custGeom>
            <a:avLst/>
            <a:gdLst/>
            <a:ahLst/>
            <a:cxnLst/>
            <a:rect l="l" t="t" r="r" b="b"/>
            <a:pathLst>
              <a:path w="3409474" h="5223428">
                <a:moveTo>
                  <a:pt x="0" y="0"/>
                </a:moveTo>
                <a:lnTo>
                  <a:pt x="3409474" y="0"/>
                </a:lnTo>
                <a:lnTo>
                  <a:pt x="3409474" y="5223428"/>
                </a:lnTo>
                <a:lnTo>
                  <a:pt x="0" y="5223428"/>
                </a:lnTo>
                <a:lnTo>
                  <a:pt x="0" y="0"/>
                </a:lnTo>
                <a:close/>
              </a:path>
            </a:pathLst>
          </a:custGeom>
          <a:blipFill>
            <a:blip r:embed="rId6"/>
            <a:stretch>
              <a:fillRect/>
            </a:stretch>
          </a:blipFill>
        </p:spPr>
      </p:sp>
      <p:sp>
        <p:nvSpPr>
          <p:cNvPr id="5" name="Freeform 5"/>
          <p:cNvSpPr/>
          <p:nvPr/>
        </p:nvSpPr>
        <p:spPr>
          <a:xfrm>
            <a:off x="11455486" y="2906011"/>
            <a:ext cx="5803814" cy="4127963"/>
          </a:xfrm>
          <a:custGeom>
            <a:avLst/>
            <a:gdLst/>
            <a:ahLst/>
            <a:cxnLst/>
            <a:rect l="l" t="t" r="r" b="b"/>
            <a:pathLst>
              <a:path w="5803814" h="4127963">
                <a:moveTo>
                  <a:pt x="0" y="0"/>
                </a:moveTo>
                <a:lnTo>
                  <a:pt x="5803814" y="0"/>
                </a:lnTo>
                <a:lnTo>
                  <a:pt x="5803814" y="4127963"/>
                </a:lnTo>
                <a:lnTo>
                  <a:pt x="0" y="4127963"/>
                </a:lnTo>
                <a:lnTo>
                  <a:pt x="0" y="0"/>
                </a:lnTo>
                <a:close/>
              </a:path>
            </a:pathLst>
          </a:custGeom>
          <a:blipFill>
            <a:blip r:embed="rId7"/>
            <a:stretch>
              <a:fillRect/>
            </a:stretch>
          </a:blipFill>
        </p:spPr>
      </p:sp>
      <p:sp>
        <p:nvSpPr>
          <p:cNvPr id="6" name="TextBox 6"/>
          <p:cNvSpPr txBox="1"/>
          <p:nvPr/>
        </p:nvSpPr>
        <p:spPr>
          <a:xfrm>
            <a:off x="2971800" y="6993696"/>
            <a:ext cx="3970915" cy="1880549"/>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Reasonable</a:t>
            </a:r>
          </a:p>
          <a:p>
            <a:pPr algn="ctr">
              <a:lnSpc>
                <a:spcPts val="7563"/>
              </a:lnSpc>
            </a:pPr>
            <a:r>
              <a:rPr lang="en-US" sz="5402" dirty="0">
                <a:solidFill>
                  <a:srgbClr val="000000"/>
                </a:solidFill>
                <a:latin typeface="Fredoka"/>
                <a:ea typeface="Fredoka"/>
                <a:cs typeface="Fredoka"/>
                <a:sym typeface="Fredoka"/>
              </a:rPr>
              <a:t>Mind</a:t>
            </a:r>
          </a:p>
        </p:txBody>
      </p:sp>
      <p:sp>
        <p:nvSpPr>
          <p:cNvPr id="7" name="TextBox 7"/>
          <p:cNvSpPr txBox="1"/>
          <p:nvPr/>
        </p:nvSpPr>
        <p:spPr>
          <a:xfrm>
            <a:off x="12437031" y="7276251"/>
            <a:ext cx="3017212" cy="1880549"/>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Emotion</a:t>
            </a:r>
          </a:p>
          <a:p>
            <a:pPr algn="ctr">
              <a:lnSpc>
                <a:spcPts val="7563"/>
              </a:lnSpc>
            </a:pPr>
            <a:r>
              <a:rPr lang="en-US" sz="5402" dirty="0">
                <a:solidFill>
                  <a:srgbClr val="000000"/>
                </a:solidFill>
                <a:latin typeface="Fredoka"/>
                <a:ea typeface="Fredoka"/>
                <a:cs typeface="Fredoka"/>
                <a:sym typeface="Fredoka"/>
              </a:rPr>
              <a:t>Mind</a:t>
            </a:r>
          </a:p>
        </p:txBody>
      </p:sp>
      <p:sp>
        <p:nvSpPr>
          <p:cNvPr id="8" name="TextBox 8"/>
          <p:cNvSpPr txBox="1"/>
          <p:nvPr/>
        </p:nvSpPr>
        <p:spPr>
          <a:xfrm>
            <a:off x="7391401" y="1296135"/>
            <a:ext cx="3422692" cy="924047"/>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Wise Mind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1330" y="1740587"/>
            <a:ext cx="7914316" cy="8909671"/>
          </a:xfrm>
          <a:prstGeom prst="rect">
            <a:avLst/>
          </a:prstGeom>
        </p:spPr>
        <p:txBody>
          <a:bodyPr lIns="0" tIns="0" rIns="0" bIns="0" rtlCol="0" anchor="t">
            <a:spAutoFit/>
          </a:bodyPr>
          <a:lstStyle/>
          <a:p>
            <a:pPr algn="l">
              <a:lnSpc>
                <a:spcPts val="5040"/>
              </a:lnSpc>
            </a:pPr>
            <a:r>
              <a:rPr lang="en-US" sz="3600" b="1" dirty="0">
                <a:solidFill>
                  <a:srgbClr val="000000"/>
                </a:solidFill>
                <a:latin typeface="Canva Sans Bold"/>
                <a:ea typeface="Canva Sans Bold"/>
                <a:cs typeface="Canva Sans Bold"/>
                <a:sym typeface="Canva Sans Bold"/>
              </a:rPr>
              <a:t>Self Awareness:</a:t>
            </a:r>
          </a:p>
          <a:p>
            <a:pPr algn="l">
              <a:lnSpc>
                <a:spcPts val="5040"/>
              </a:lnSpc>
            </a:pPr>
            <a:r>
              <a:rPr lang="en-US" sz="3600" dirty="0">
                <a:solidFill>
                  <a:srgbClr val="000000"/>
                </a:solidFill>
                <a:latin typeface="Canva Sans"/>
                <a:ea typeface="Canva Sans"/>
                <a:cs typeface="Canva Sans"/>
                <a:sym typeface="Canva Sans"/>
              </a:rPr>
              <a:t>-Identifying one’s emotions</a:t>
            </a:r>
          </a:p>
          <a:p>
            <a:pPr algn="l">
              <a:lnSpc>
                <a:spcPts val="5040"/>
              </a:lnSpc>
            </a:pPr>
            <a:endParaRPr lang="en-US" sz="3600" dirty="0">
              <a:solidFill>
                <a:srgbClr val="000000"/>
              </a:solidFill>
              <a:latin typeface="Canva Sans"/>
              <a:ea typeface="Canva Sans"/>
              <a:cs typeface="Canva Sans"/>
              <a:sym typeface="Canva Sans"/>
            </a:endParaRPr>
          </a:p>
          <a:p>
            <a:pPr algn="l">
              <a:lnSpc>
                <a:spcPts val="5040"/>
              </a:lnSpc>
            </a:pPr>
            <a:r>
              <a:rPr lang="en-US" sz="3600" b="1" dirty="0">
                <a:solidFill>
                  <a:srgbClr val="000000"/>
                </a:solidFill>
                <a:latin typeface="Canva Sans Bold"/>
                <a:ea typeface="Canva Sans Bold"/>
                <a:cs typeface="Canva Sans Bold"/>
                <a:sym typeface="Canva Sans Bold"/>
              </a:rPr>
              <a:t>Self Management:</a:t>
            </a:r>
          </a:p>
          <a:p>
            <a:pPr algn="l">
              <a:lnSpc>
                <a:spcPts val="5040"/>
              </a:lnSpc>
            </a:pPr>
            <a:r>
              <a:rPr lang="en-US" sz="3600" dirty="0">
                <a:solidFill>
                  <a:srgbClr val="000000"/>
                </a:solidFill>
                <a:latin typeface="Canva Sans"/>
                <a:ea typeface="Canva Sans"/>
                <a:cs typeface="Canva Sans"/>
                <a:sym typeface="Canva Sans"/>
              </a:rPr>
              <a:t>-Exhibiting self-discipline and self-motivation</a:t>
            </a:r>
          </a:p>
          <a:p>
            <a:pPr algn="l">
              <a:lnSpc>
                <a:spcPts val="5040"/>
              </a:lnSpc>
            </a:pPr>
            <a:r>
              <a:rPr lang="en-US" sz="3600" dirty="0">
                <a:solidFill>
                  <a:srgbClr val="000000"/>
                </a:solidFill>
                <a:latin typeface="Canva Sans"/>
                <a:ea typeface="Canva Sans"/>
                <a:cs typeface="Canva Sans"/>
                <a:sym typeface="Canva Sans"/>
              </a:rPr>
              <a:t>-Setting personal and collective goals</a:t>
            </a:r>
          </a:p>
          <a:p>
            <a:pPr algn="l">
              <a:lnSpc>
                <a:spcPts val="5040"/>
              </a:lnSpc>
            </a:pPr>
            <a:r>
              <a:rPr lang="en-US" sz="3600" dirty="0">
                <a:solidFill>
                  <a:srgbClr val="000000"/>
                </a:solidFill>
                <a:latin typeface="Canva Sans"/>
                <a:ea typeface="Canva Sans"/>
                <a:cs typeface="Canva Sans"/>
                <a:sym typeface="Canva Sans"/>
              </a:rPr>
              <a:t>-Managing one’s emotions</a:t>
            </a:r>
          </a:p>
          <a:p>
            <a:pPr algn="l">
              <a:lnSpc>
                <a:spcPts val="5040"/>
              </a:lnSpc>
            </a:pPr>
            <a:r>
              <a:rPr lang="en-US" sz="3600" dirty="0">
                <a:solidFill>
                  <a:srgbClr val="000000"/>
                </a:solidFill>
                <a:latin typeface="Canva Sans"/>
                <a:ea typeface="Canva Sans"/>
                <a:cs typeface="Canva Sans"/>
                <a:sym typeface="Canva Sans"/>
              </a:rPr>
              <a:t>-Demonstrating personal and collective agency (taking initiative to achieve goals)</a:t>
            </a:r>
          </a:p>
          <a:p>
            <a:pPr algn="l">
              <a:lnSpc>
                <a:spcPts val="5040"/>
              </a:lnSpc>
            </a:pPr>
            <a:endParaRPr lang="en-US" sz="3600" dirty="0">
              <a:solidFill>
                <a:srgbClr val="000000"/>
              </a:solidFill>
              <a:latin typeface="Canva Sans"/>
              <a:ea typeface="Canva Sans"/>
              <a:cs typeface="Canva Sans"/>
              <a:sym typeface="Canva Sans"/>
            </a:endParaRPr>
          </a:p>
          <a:p>
            <a:pPr algn="l">
              <a:lnSpc>
                <a:spcPts val="5040"/>
              </a:lnSpc>
            </a:pPr>
            <a:endParaRPr lang="en-US" sz="3600" dirty="0">
              <a:solidFill>
                <a:srgbClr val="000000"/>
              </a:solidFill>
              <a:latin typeface="Canva Sans"/>
              <a:ea typeface="Canva Sans"/>
              <a:cs typeface="Canva Sans"/>
              <a:sym typeface="Canva Sans"/>
            </a:endParaRPr>
          </a:p>
        </p:txBody>
      </p:sp>
      <p:sp>
        <p:nvSpPr>
          <p:cNvPr id="3" name="TextBox 3"/>
          <p:cNvSpPr txBox="1"/>
          <p:nvPr/>
        </p:nvSpPr>
        <p:spPr>
          <a:xfrm>
            <a:off x="9407936" y="1702487"/>
            <a:ext cx="8258734" cy="5118787"/>
          </a:xfrm>
          <a:prstGeom prst="rect">
            <a:avLst/>
          </a:prstGeom>
        </p:spPr>
        <p:txBody>
          <a:bodyPr lIns="0" tIns="0" rIns="0" bIns="0" rtlCol="0" anchor="t">
            <a:spAutoFit/>
          </a:bodyPr>
          <a:lstStyle/>
          <a:p>
            <a:pPr algn="l">
              <a:lnSpc>
                <a:spcPts val="5037"/>
              </a:lnSpc>
              <a:spcBef>
                <a:spcPct val="0"/>
              </a:spcBef>
            </a:pPr>
            <a:r>
              <a:rPr lang="en-US" sz="3597" b="1" dirty="0">
                <a:solidFill>
                  <a:srgbClr val="000000"/>
                </a:solidFill>
                <a:latin typeface="Poppins Bold"/>
                <a:ea typeface="Poppins Bold"/>
                <a:cs typeface="Poppins Bold"/>
                <a:sym typeface="Poppins Bold"/>
              </a:rPr>
              <a:t>Social Awareness:</a:t>
            </a:r>
          </a:p>
          <a:p>
            <a:pPr algn="l">
              <a:lnSpc>
                <a:spcPts val="5037"/>
              </a:lnSpc>
              <a:spcBef>
                <a:spcPct val="0"/>
              </a:spcBef>
            </a:pPr>
            <a:r>
              <a:rPr lang="en-US" sz="3597" dirty="0">
                <a:solidFill>
                  <a:srgbClr val="000000"/>
                </a:solidFill>
                <a:latin typeface="Poppins"/>
                <a:ea typeface="Poppins"/>
                <a:cs typeface="Poppins"/>
                <a:sym typeface="Poppins"/>
              </a:rPr>
              <a:t>-Taking others’ perspectives</a:t>
            </a:r>
          </a:p>
          <a:p>
            <a:pPr algn="l">
              <a:lnSpc>
                <a:spcPts val="5037"/>
              </a:lnSpc>
              <a:spcBef>
                <a:spcPct val="0"/>
              </a:spcBef>
            </a:pPr>
            <a:endParaRPr lang="en-US" sz="3597" dirty="0">
              <a:solidFill>
                <a:srgbClr val="000000"/>
              </a:solidFill>
              <a:latin typeface="Poppins"/>
              <a:ea typeface="Poppins"/>
              <a:cs typeface="Poppins"/>
              <a:sym typeface="Poppins"/>
            </a:endParaRPr>
          </a:p>
          <a:p>
            <a:pPr algn="l">
              <a:lnSpc>
                <a:spcPts val="5037"/>
              </a:lnSpc>
              <a:spcBef>
                <a:spcPct val="0"/>
              </a:spcBef>
            </a:pPr>
            <a:r>
              <a:rPr lang="en-US" sz="3597" b="1" dirty="0">
                <a:solidFill>
                  <a:srgbClr val="000000"/>
                </a:solidFill>
                <a:latin typeface="Poppins Bold"/>
                <a:ea typeface="Poppins Bold"/>
                <a:cs typeface="Poppins Bold"/>
                <a:sym typeface="Poppins Bold"/>
              </a:rPr>
              <a:t>Relationship Skills:</a:t>
            </a:r>
          </a:p>
          <a:p>
            <a:pPr algn="l">
              <a:lnSpc>
                <a:spcPts val="5037"/>
              </a:lnSpc>
              <a:spcBef>
                <a:spcPct val="0"/>
              </a:spcBef>
            </a:pPr>
            <a:r>
              <a:rPr lang="en-US" sz="3597" dirty="0">
                <a:solidFill>
                  <a:srgbClr val="000000"/>
                </a:solidFill>
                <a:latin typeface="Poppins"/>
                <a:ea typeface="Poppins"/>
                <a:cs typeface="Poppins"/>
                <a:sym typeface="Poppins"/>
              </a:rPr>
              <a:t>-Communicating effectively </a:t>
            </a:r>
          </a:p>
          <a:p>
            <a:pPr algn="l">
              <a:lnSpc>
                <a:spcPts val="5037"/>
              </a:lnSpc>
              <a:spcBef>
                <a:spcPct val="0"/>
              </a:spcBef>
            </a:pPr>
            <a:r>
              <a:rPr lang="en-US" sz="3597" dirty="0">
                <a:solidFill>
                  <a:srgbClr val="000000"/>
                </a:solidFill>
                <a:latin typeface="Poppins"/>
                <a:ea typeface="Poppins"/>
                <a:cs typeface="Poppins"/>
                <a:sym typeface="Poppins"/>
              </a:rPr>
              <a:t>-Practicing teamwork and collaborative problem-solving</a:t>
            </a:r>
          </a:p>
          <a:p>
            <a:pPr algn="l">
              <a:lnSpc>
                <a:spcPts val="5037"/>
              </a:lnSpc>
              <a:spcBef>
                <a:spcPct val="0"/>
              </a:spcBef>
            </a:pPr>
            <a:r>
              <a:rPr lang="en-US" sz="3597" dirty="0">
                <a:solidFill>
                  <a:srgbClr val="000000"/>
                </a:solidFill>
                <a:latin typeface="Poppins"/>
                <a:ea typeface="Poppins"/>
                <a:cs typeface="Poppins"/>
                <a:sym typeface="Poppins"/>
              </a:rPr>
              <a:t>-Resolving conflicts constructively</a:t>
            </a:r>
          </a:p>
        </p:txBody>
      </p:sp>
      <p:sp>
        <p:nvSpPr>
          <p:cNvPr id="4" name="TextBox 4"/>
          <p:cNvSpPr txBox="1"/>
          <p:nvPr/>
        </p:nvSpPr>
        <p:spPr>
          <a:xfrm>
            <a:off x="4970359" y="516290"/>
            <a:ext cx="8566944" cy="920045"/>
          </a:xfrm>
          <a:prstGeom prst="rect">
            <a:avLst/>
          </a:prstGeom>
        </p:spPr>
        <p:txBody>
          <a:bodyPr lIns="0" tIns="0" rIns="0" bIns="0" rtlCol="0" anchor="t">
            <a:spAutoFit/>
          </a:bodyPr>
          <a:lstStyle/>
          <a:p>
            <a:pPr algn="ctr">
              <a:lnSpc>
                <a:spcPts val="7563"/>
              </a:lnSpc>
              <a:spcBef>
                <a:spcPct val="0"/>
              </a:spcBef>
            </a:pPr>
            <a:r>
              <a:rPr lang="en-US" sz="5402" dirty="0">
                <a:solidFill>
                  <a:srgbClr val="000000"/>
                </a:solidFill>
                <a:latin typeface="Fredoka"/>
                <a:ea typeface="Fredoka"/>
                <a:cs typeface="Fredoka"/>
                <a:sym typeface="Fredoka"/>
              </a:rPr>
              <a:t>CASEL SEL Competencies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03264" y="224156"/>
            <a:ext cx="5854743"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Wise Mind</a:t>
            </a:r>
          </a:p>
        </p:txBody>
      </p:sp>
      <p:sp>
        <p:nvSpPr>
          <p:cNvPr id="3" name="TextBox 3"/>
          <p:cNvSpPr txBox="1"/>
          <p:nvPr/>
        </p:nvSpPr>
        <p:spPr>
          <a:xfrm>
            <a:off x="1547723" y="1821906"/>
            <a:ext cx="15192554" cy="1179095"/>
          </a:xfrm>
          <a:prstGeom prst="rect">
            <a:avLst/>
          </a:prstGeom>
        </p:spPr>
        <p:txBody>
          <a:bodyPr lIns="0" tIns="0" rIns="0" bIns="0" rtlCol="0" anchor="t">
            <a:spAutoFit/>
          </a:bodyPr>
          <a:lstStyle/>
          <a:p>
            <a:pPr algn="ctr">
              <a:lnSpc>
                <a:spcPts val="4735"/>
              </a:lnSpc>
            </a:pPr>
            <a:r>
              <a:rPr lang="en-US" sz="3382" b="1" dirty="0">
                <a:solidFill>
                  <a:srgbClr val="000000"/>
                </a:solidFill>
                <a:latin typeface="Canva Sans Bold"/>
                <a:ea typeface="Canva Sans Bold"/>
                <a:cs typeface="Canva Sans Bold"/>
                <a:sym typeface="Canva Sans Bold"/>
              </a:rPr>
              <a:t>-Logic and feelings work together to help make the best choice.</a:t>
            </a:r>
          </a:p>
          <a:p>
            <a:pPr algn="ctr">
              <a:lnSpc>
                <a:spcPts val="4735"/>
              </a:lnSpc>
            </a:pPr>
            <a:r>
              <a:rPr lang="en-US" sz="3382" b="1" dirty="0">
                <a:solidFill>
                  <a:srgbClr val="000000"/>
                </a:solidFill>
                <a:latin typeface="Canva Sans Bold"/>
                <a:ea typeface="Canva Sans Bold"/>
                <a:cs typeface="Canva Sans Bold"/>
                <a:sym typeface="Canva Sans Bold"/>
              </a:rPr>
              <a:t>-Bring the left and right brain together.</a:t>
            </a:r>
          </a:p>
        </p:txBody>
      </p:sp>
      <p:sp>
        <p:nvSpPr>
          <p:cNvPr id="4" name="Freeform 4"/>
          <p:cNvSpPr/>
          <p:nvPr/>
        </p:nvSpPr>
        <p:spPr>
          <a:xfrm>
            <a:off x="5187112" y="3494488"/>
            <a:ext cx="7687048" cy="6422782"/>
          </a:xfrm>
          <a:custGeom>
            <a:avLst/>
            <a:gdLst/>
            <a:ahLst/>
            <a:cxnLst/>
            <a:rect l="l" t="t" r="r" b="b"/>
            <a:pathLst>
              <a:path w="7687048" h="6422782">
                <a:moveTo>
                  <a:pt x="0" y="0"/>
                </a:moveTo>
                <a:lnTo>
                  <a:pt x="7687048" y="0"/>
                </a:lnTo>
                <a:lnTo>
                  <a:pt x="7687048" y="6422783"/>
                </a:lnTo>
                <a:lnTo>
                  <a:pt x="0" y="6422783"/>
                </a:lnTo>
                <a:lnTo>
                  <a:pt x="0" y="0"/>
                </a:lnTo>
                <a:close/>
              </a:path>
            </a:pathLst>
          </a:custGeom>
          <a:blipFill>
            <a:blip r:embed="rId3"/>
            <a:stretch>
              <a:fillRect t="-41312" b="-38325"/>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13377" y="2179283"/>
            <a:ext cx="8311638" cy="7853488"/>
          </a:xfrm>
          <a:custGeom>
            <a:avLst/>
            <a:gdLst/>
            <a:ahLst/>
            <a:cxnLst/>
            <a:rect l="l" t="t" r="r" b="b"/>
            <a:pathLst>
              <a:path w="8311638" h="7853488">
                <a:moveTo>
                  <a:pt x="0" y="0"/>
                </a:moveTo>
                <a:lnTo>
                  <a:pt x="8311638" y="0"/>
                </a:lnTo>
                <a:lnTo>
                  <a:pt x="8311638" y="7853487"/>
                </a:lnTo>
                <a:lnTo>
                  <a:pt x="0" y="7853487"/>
                </a:lnTo>
                <a:lnTo>
                  <a:pt x="0" y="0"/>
                </a:lnTo>
                <a:close/>
              </a:path>
            </a:pathLst>
          </a:custGeom>
          <a:blipFill>
            <a:blip r:embed="rId3"/>
            <a:stretch>
              <a:fillRect b="-5833"/>
            </a:stretch>
          </a:blipFill>
        </p:spPr>
      </p:sp>
      <p:sp>
        <p:nvSpPr>
          <p:cNvPr id="3" name="TextBox 3"/>
          <p:cNvSpPr txBox="1"/>
          <p:nvPr/>
        </p:nvSpPr>
        <p:spPr>
          <a:xfrm>
            <a:off x="2396032" y="116034"/>
            <a:ext cx="14037357" cy="1855641"/>
          </a:xfrm>
          <a:prstGeom prst="rect">
            <a:avLst/>
          </a:prstGeom>
        </p:spPr>
        <p:txBody>
          <a:bodyPr lIns="0" tIns="0" rIns="0" bIns="0" rtlCol="0" anchor="t">
            <a:spAutoFit/>
          </a:bodyPr>
          <a:lstStyle/>
          <a:p>
            <a:pPr algn="l">
              <a:lnSpc>
                <a:spcPts val="7445"/>
              </a:lnSpc>
            </a:pPr>
            <a:r>
              <a:rPr lang="en-US" sz="5318" dirty="0">
                <a:solidFill>
                  <a:srgbClr val="000000"/>
                </a:solidFill>
                <a:latin typeface="Fredoka"/>
                <a:ea typeface="Fredoka"/>
                <a:cs typeface="Fredoka"/>
                <a:sym typeface="Fredoka"/>
              </a:rPr>
              <a:t>Emotion Brain: Feeling sad</a:t>
            </a:r>
          </a:p>
          <a:p>
            <a:pPr algn="l">
              <a:lnSpc>
                <a:spcPts val="7445"/>
              </a:lnSpc>
              <a:spcBef>
                <a:spcPct val="0"/>
              </a:spcBef>
            </a:pPr>
            <a:r>
              <a:rPr lang="en-US" sz="5318" dirty="0">
                <a:solidFill>
                  <a:srgbClr val="000000"/>
                </a:solidFill>
                <a:latin typeface="Fredoka"/>
                <a:ea typeface="Fredoka"/>
                <a:cs typeface="Fredoka"/>
                <a:sym typeface="Fredoka"/>
              </a:rPr>
              <a:t>Reasonable Brain: Make a plan to do better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23650" y="1750866"/>
            <a:ext cx="8840701" cy="8229600"/>
          </a:xfrm>
          <a:custGeom>
            <a:avLst/>
            <a:gdLst/>
            <a:ahLst/>
            <a:cxnLst/>
            <a:rect l="l" t="t" r="r" b="b"/>
            <a:pathLst>
              <a:path w="8840701" h="8229600">
                <a:moveTo>
                  <a:pt x="0" y="0"/>
                </a:moveTo>
                <a:lnTo>
                  <a:pt x="8840700" y="0"/>
                </a:lnTo>
                <a:lnTo>
                  <a:pt x="8840700" y="8229600"/>
                </a:lnTo>
                <a:lnTo>
                  <a:pt x="0" y="8229600"/>
                </a:lnTo>
                <a:lnTo>
                  <a:pt x="0" y="0"/>
                </a:lnTo>
                <a:close/>
              </a:path>
            </a:pathLst>
          </a:custGeom>
          <a:blipFill>
            <a:blip r:embed="rId3"/>
            <a:stretch>
              <a:fillRect b="-7425"/>
            </a:stretch>
          </a:blipFill>
        </p:spPr>
      </p:sp>
      <p:sp>
        <p:nvSpPr>
          <p:cNvPr id="3" name="TextBox 3"/>
          <p:cNvSpPr txBox="1"/>
          <p:nvPr/>
        </p:nvSpPr>
        <p:spPr>
          <a:xfrm>
            <a:off x="2229337" y="-104775"/>
            <a:ext cx="15691699" cy="1855641"/>
          </a:xfrm>
          <a:prstGeom prst="rect">
            <a:avLst/>
          </a:prstGeom>
        </p:spPr>
        <p:txBody>
          <a:bodyPr lIns="0" tIns="0" rIns="0" bIns="0" rtlCol="0" anchor="t">
            <a:spAutoFit/>
          </a:bodyPr>
          <a:lstStyle/>
          <a:p>
            <a:pPr algn="l">
              <a:lnSpc>
                <a:spcPts val="7445"/>
              </a:lnSpc>
            </a:pPr>
            <a:r>
              <a:rPr lang="en-US" sz="5318" dirty="0">
                <a:solidFill>
                  <a:srgbClr val="000000"/>
                </a:solidFill>
                <a:latin typeface="Fredoka"/>
                <a:ea typeface="Fredoka"/>
                <a:cs typeface="Fredoka"/>
                <a:sym typeface="Fredoka"/>
              </a:rPr>
              <a:t>Emotion Brain: Feeling overwhelmed</a:t>
            </a:r>
          </a:p>
          <a:p>
            <a:pPr algn="l">
              <a:lnSpc>
                <a:spcPts val="7445"/>
              </a:lnSpc>
              <a:spcBef>
                <a:spcPct val="0"/>
              </a:spcBef>
            </a:pPr>
            <a:r>
              <a:rPr lang="en-US" sz="5318" dirty="0">
                <a:solidFill>
                  <a:srgbClr val="000000"/>
                </a:solidFill>
                <a:latin typeface="Fredoka"/>
                <a:ea typeface="Fredoka"/>
                <a:cs typeface="Fredoka"/>
                <a:sym typeface="Fredoka"/>
              </a:rPr>
              <a:t>Reasonable Brain: Break large task into pieces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52715" y="2270146"/>
            <a:ext cx="7751817" cy="7751817"/>
          </a:xfrm>
          <a:custGeom>
            <a:avLst/>
            <a:gdLst/>
            <a:ahLst/>
            <a:cxnLst/>
            <a:rect l="l" t="t" r="r" b="b"/>
            <a:pathLst>
              <a:path w="7751817" h="7751817">
                <a:moveTo>
                  <a:pt x="0" y="0"/>
                </a:moveTo>
                <a:lnTo>
                  <a:pt x="7751817" y="0"/>
                </a:lnTo>
                <a:lnTo>
                  <a:pt x="7751817" y="7751817"/>
                </a:lnTo>
                <a:lnTo>
                  <a:pt x="0" y="7751817"/>
                </a:lnTo>
                <a:lnTo>
                  <a:pt x="0" y="0"/>
                </a:lnTo>
                <a:close/>
              </a:path>
            </a:pathLst>
          </a:custGeom>
          <a:blipFill>
            <a:blip r:embed="rId3"/>
            <a:stretch>
              <a:fillRect/>
            </a:stretch>
          </a:blipFill>
        </p:spPr>
      </p:sp>
      <p:sp>
        <p:nvSpPr>
          <p:cNvPr id="3" name="TextBox 3"/>
          <p:cNvSpPr txBox="1"/>
          <p:nvPr/>
        </p:nvSpPr>
        <p:spPr>
          <a:xfrm>
            <a:off x="2229337" y="-104775"/>
            <a:ext cx="15691699" cy="1855641"/>
          </a:xfrm>
          <a:prstGeom prst="rect">
            <a:avLst/>
          </a:prstGeom>
        </p:spPr>
        <p:txBody>
          <a:bodyPr lIns="0" tIns="0" rIns="0" bIns="0" rtlCol="0" anchor="t">
            <a:spAutoFit/>
          </a:bodyPr>
          <a:lstStyle/>
          <a:p>
            <a:pPr algn="l">
              <a:lnSpc>
                <a:spcPts val="7445"/>
              </a:lnSpc>
            </a:pPr>
            <a:r>
              <a:rPr lang="en-US" sz="5318" dirty="0">
                <a:solidFill>
                  <a:srgbClr val="000000"/>
                </a:solidFill>
                <a:latin typeface="Fredoka"/>
                <a:ea typeface="Fredoka"/>
                <a:cs typeface="Fredoka"/>
                <a:sym typeface="Fredoka"/>
              </a:rPr>
              <a:t>Emotion Brain: Feeling mad</a:t>
            </a:r>
          </a:p>
          <a:p>
            <a:pPr algn="l">
              <a:lnSpc>
                <a:spcPts val="7445"/>
              </a:lnSpc>
              <a:spcBef>
                <a:spcPct val="0"/>
              </a:spcBef>
            </a:pPr>
            <a:r>
              <a:rPr lang="en-US" sz="5318" dirty="0">
                <a:solidFill>
                  <a:srgbClr val="000000"/>
                </a:solidFill>
                <a:latin typeface="Fredoka"/>
                <a:ea typeface="Fredoka"/>
                <a:cs typeface="Fredoka"/>
                <a:sym typeface="Fredoka"/>
              </a:rPr>
              <a:t>Reasonable Brain: Ask to do it another time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70015" y="1750866"/>
            <a:ext cx="7947969" cy="7947969"/>
          </a:xfrm>
          <a:custGeom>
            <a:avLst/>
            <a:gdLst/>
            <a:ahLst/>
            <a:cxnLst/>
            <a:rect l="l" t="t" r="r" b="b"/>
            <a:pathLst>
              <a:path w="7947969" h="7947969">
                <a:moveTo>
                  <a:pt x="0" y="0"/>
                </a:moveTo>
                <a:lnTo>
                  <a:pt x="7947970" y="0"/>
                </a:lnTo>
                <a:lnTo>
                  <a:pt x="7947970" y="7947969"/>
                </a:lnTo>
                <a:lnTo>
                  <a:pt x="0" y="7947969"/>
                </a:lnTo>
                <a:lnTo>
                  <a:pt x="0" y="0"/>
                </a:lnTo>
                <a:close/>
              </a:path>
            </a:pathLst>
          </a:custGeom>
          <a:blipFill>
            <a:blip r:embed="rId3"/>
            <a:stretch>
              <a:fillRect/>
            </a:stretch>
          </a:blipFill>
        </p:spPr>
      </p:sp>
      <p:sp>
        <p:nvSpPr>
          <p:cNvPr id="3" name="TextBox 3"/>
          <p:cNvSpPr txBox="1"/>
          <p:nvPr/>
        </p:nvSpPr>
        <p:spPr>
          <a:xfrm>
            <a:off x="2229337" y="-104775"/>
            <a:ext cx="15691699" cy="1855641"/>
          </a:xfrm>
          <a:prstGeom prst="rect">
            <a:avLst/>
          </a:prstGeom>
        </p:spPr>
        <p:txBody>
          <a:bodyPr lIns="0" tIns="0" rIns="0" bIns="0" rtlCol="0" anchor="t">
            <a:spAutoFit/>
          </a:bodyPr>
          <a:lstStyle/>
          <a:p>
            <a:pPr algn="l">
              <a:lnSpc>
                <a:spcPts val="7445"/>
              </a:lnSpc>
            </a:pPr>
            <a:r>
              <a:rPr lang="en-US" sz="5318" dirty="0">
                <a:solidFill>
                  <a:srgbClr val="000000"/>
                </a:solidFill>
                <a:latin typeface="Fredoka"/>
                <a:ea typeface="Fredoka"/>
                <a:cs typeface="Fredoka"/>
                <a:sym typeface="Fredoka"/>
              </a:rPr>
              <a:t>Emotion Brain: Feeling mad</a:t>
            </a:r>
          </a:p>
          <a:p>
            <a:pPr algn="l">
              <a:lnSpc>
                <a:spcPts val="7445"/>
              </a:lnSpc>
              <a:spcBef>
                <a:spcPct val="0"/>
              </a:spcBef>
            </a:pPr>
            <a:r>
              <a:rPr lang="en-US" sz="5318" dirty="0">
                <a:solidFill>
                  <a:srgbClr val="000000"/>
                </a:solidFill>
                <a:latin typeface="Fredoka"/>
                <a:ea typeface="Fredoka"/>
                <a:cs typeface="Fredoka"/>
                <a:sym typeface="Fredoka"/>
              </a:rPr>
              <a:t>Reasonable Brain: Set a boundary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91855" y="313363"/>
            <a:ext cx="4904290" cy="9660275"/>
          </a:xfrm>
          <a:custGeom>
            <a:avLst/>
            <a:gdLst/>
            <a:ahLst/>
            <a:cxnLst/>
            <a:rect l="l" t="t" r="r" b="b"/>
            <a:pathLst>
              <a:path w="4904290" h="9660275">
                <a:moveTo>
                  <a:pt x="0" y="0"/>
                </a:moveTo>
                <a:lnTo>
                  <a:pt x="4904290" y="0"/>
                </a:lnTo>
                <a:lnTo>
                  <a:pt x="4904290" y="9660274"/>
                </a:lnTo>
                <a:lnTo>
                  <a:pt x="0" y="9660274"/>
                </a:lnTo>
                <a:lnTo>
                  <a:pt x="0" y="0"/>
                </a:lnTo>
                <a:close/>
              </a:path>
            </a:pathLst>
          </a:custGeom>
          <a:blipFill>
            <a:blip r:embed="rId3"/>
            <a:stretch>
              <a:fillRect l="-195648"/>
            </a:stretch>
          </a:blipFill>
        </p:spPr>
      </p:sp>
      <p:sp>
        <p:nvSpPr>
          <p:cNvPr id="3" name="Freeform 3"/>
          <p:cNvSpPr/>
          <p:nvPr/>
        </p:nvSpPr>
        <p:spPr>
          <a:xfrm>
            <a:off x="1028700" y="313363"/>
            <a:ext cx="4934369" cy="9660275"/>
          </a:xfrm>
          <a:custGeom>
            <a:avLst/>
            <a:gdLst/>
            <a:ahLst/>
            <a:cxnLst/>
            <a:rect l="l" t="t" r="r" b="b"/>
            <a:pathLst>
              <a:path w="4934369" h="9660275">
                <a:moveTo>
                  <a:pt x="0" y="0"/>
                </a:moveTo>
                <a:lnTo>
                  <a:pt x="4934369" y="0"/>
                </a:lnTo>
                <a:lnTo>
                  <a:pt x="4934369" y="9660274"/>
                </a:lnTo>
                <a:lnTo>
                  <a:pt x="0" y="9660274"/>
                </a:lnTo>
                <a:lnTo>
                  <a:pt x="0" y="0"/>
                </a:lnTo>
                <a:close/>
              </a:path>
            </a:pathLst>
          </a:custGeom>
          <a:blipFill>
            <a:blip r:embed="rId3"/>
            <a:stretch>
              <a:fillRect l="-97532" r="-96313"/>
            </a:stretch>
          </a:blipFill>
        </p:spPr>
      </p:sp>
      <p:sp>
        <p:nvSpPr>
          <p:cNvPr id="4" name="Freeform 4"/>
          <p:cNvSpPr/>
          <p:nvPr/>
        </p:nvSpPr>
        <p:spPr>
          <a:xfrm>
            <a:off x="12329570" y="313363"/>
            <a:ext cx="4874211" cy="9660275"/>
          </a:xfrm>
          <a:custGeom>
            <a:avLst/>
            <a:gdLst/>
            <a:ahLst/>
            <a:cxnLst/>
            <a:rect l="l" t="t" r="r" b="b"/>
            <a:pathLst>
              <a:path w="4874211" h="9660275">
                <a:moveTo>
                  <a:pt x="0" y="0"/>
                </a:moveTo>
                <a:lnTo>
                  <a:pt x="4874212" y="0"/>
                </a:lnTo>
                <a:lnTo>
                  <a:pt x="4874212" y="9660274"/>
                </a:lnTo>
                <a:lnTo>
                  <a:pt x="0" y="9660274"/>
                </a:lnTo>
                <a:lnTo>
                  <a:pt x="0" y="0"/>
                </a:lnTo>
                <a:close/>
              </a:path>
            </a:pathLst>
          </a:custGeom>
          <a:blipFill>
            <a:blip r:embed="rId3"/>
            <a:stretch>
              <a:fillRect r="-197473"/>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938163" y="3059086"/>
            <a:ext cx="8411674" cy="4025952"/>
          </a:xfrm>
          <a:prstGeom prst="rect">
            <a:avLst/>
          </a:prstGeom>
        </p:spPr>
        <p:txBody>
          <a:bodyPr lIns="0" tIns="0" rIns="0" bIns="0" rtlCol="0" anchor="t">
            <a:spAutoFit/>
          </a:bodyPr>
          <a:lstStyle/>
          <a:p>
            <a:pPr algn="ctr">
              <a:lnSpc>
                <a:spcPts val="10749"/>
              </a:lnSpc>
            </a:pPr>
            <a:r>
              <a:rPr lang="en-US" sz="7678" dirty="0">
                <a:solidFill>
                  <a:srgbClr val="000000"/>
                </a:solidFill>
                <a:latin typeface="Fredoka"/>
                <a:ea typeface="Fredoka"/>
                <a:cs typeface="Fredoka"/>
                <a:sym typeface="Fredoka"/>
              </a:rPr>
              <a:t>Wise Mind, </a:t>
            </a:r>
          </a:p>
          <a:p>
            <a:pPr algn="ctr">
              <a:lnSpc>
                <a:spcPts val="10749"/>
              </a:lnSpc>
            </a:pPr>
            <a:r>
              <a:rPr lang="en-US" sz="7678" dirty="0">
                <a:solidFill>
                  <a:srgbClr val="000000"/>
                </a:solidFill>
                <a:latin typeface="Fredoka"/>
                <a:ea typeface="Fredoka"/>
                <a:cs typeface="Fredoka"/>
                <a:sym typeface="Fredoka"/>
              </a:rPr>
              <a:t>Reasonable Mind, </a:t>
            </a:r>
          </a:p>
          <a:p>
            <a:pPr algn="ctr">
              <a:lnSpc>
                <a:spcPts val="10749"/>
              </a:lnSpc>
            </a:pPr>
            <a:r>
              <a:rPr lang="en-US" sz="7678" dirty="0">
                <a:solidFill>
                  <a:srgbClr val="000000"/>
                </a:solidFill>
                <a:latin typeface="Fredoka"/>
                <a:ea typeface="Fredoka"/>
                <a:cs typeface="Fredoka"/>
                <a:sym typeface="Fredoka"/>
              </a:rPr>
              <a:t>or Emotion Mind?</a:t>
            </a:r>
          </a:p>
        </p:txBody>
      </p:sp>
      <p:sp>
        <p:nvSpPr>
          <p:cNvPr id="3" name="TextBox 3"/>
          <p:cNvSpPr txBox="1"/>
          <p:nvPr/>
        </p:nvSpPr>
        <p:spPr>
          <a:xfrm>
            <a:off x="4733377" y="601362"/>
            <a:ext cx="7858720" cy="1576069"/>
          </a:xfrm>
          <a:prstGeom prst="rect">
            <a:avLst/>
          </a:prstGeom>
        </p:spPr>
        <p:txBody>
          <a:bodyPr lIns="0" tIns="0" rIns="0" bIns="0" rtlCol="0" anchor="t">
            <a:spAutoFit/>
          </a:bodyPr>
          <a:lstStyle/>
          <a:p>
            <a:pPr algn="ctr">
              <a:lnSpc>
                <a:spcPts val="12880"/>
              </a:lnSpc>
            </a:pPr>
            <a:r>
              <a:rPr lang="en-US" sz="9200" dirty="0">
                <a:solidFill>
                  <a:srgbClr val="000000"/>
                </a:solidFill>
                <a:latin typeface="Canva Student Font"/>
                <a:ea typeface="Canva Student Font"/>
                <a:cs typeface="Canva Student Font"/>
                <a:sym typeface="Canva Student Font"/>
              </a:rPr>
              <a:t>Worksheet Discussion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913" y="3089572"/>
            <a:ext cx="11432904" cy="7774375"/>
          </a:xfrm>
          <a:custGeom>
            <a:avLst/>
            <a:gdLst/>
            <a:ahLst/>
            <a:cxnLst/>
            <a:rect l="l" t="t" r="r" b="b"/>
            <a:pathLst>
              <a:path w="11432904" h="7774375">
                <a:moveTo>
                  <a:pt x="0" y="0"/>
                </a:moveTo>
                <a:lnTo>
                  <a:pt x="11432905" y="0"/>
                </a:lnTo>
                <a:lnTo>
                  <a:pt x="11432905" y="7774375"/>
                </a:lnTo>
                <a:lnTo>
                  <a:pt x="0" y="7774375"/>
                </a:lnTo>
                <a:lnTo>
                  <a:pt x="0" y="0"/>
                </a:lnTo>
                <a:close/>
              </a:path>
            </a:pathLst>
          </a:custGeom>
          <a:blipFill>
            <a:blip r:embed="rId3"/>
            <a:stretch>
              <a:fillRect/>
            </a:stretch>
          </a:blipFill>
        </p:spPr>
      </p:sp>
      <p:sp>
        <p:nvSpPr>
          <p:cNvPr id="3" name="TextBox 3"/>
          <p:cNvSpPr txBox="1"/>
          <p:nvPr/>
        </p:nvSpPr>
        <p:spPr>
          <a:xfrm>
            <a:off x="4876800" y="127933"/>
            <a:ext cx="8297019"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Activity Break</a:t>
            </a:r>
          </a:p>
        </p:txBody>
      </p:sp>
      <p:sp>
        <p:nvSpPr>
          <p:cNvPr id="4" name="TextBox 4"/>
          <p:cNvSpPr txBox="1"/>
          <p:nvPr/>
        </p:nvSpPr>
        <p:spPr>
          <a:xfrm>
            <a:off x="5411539" y="1513503"/>
            <a:ext cx="7464921" cy="1576069"/>
          </a:xfrm>
          <a:prstGeom prst="rect">
            <a:avLst/>
          </a:prstGeom>
        </p:spPr>
        <p:txBody>
          <a:bodyPr lIns="0" tIns="0" rIns="0" bIns="0" rtlCol="0" anchor="t">
            <a:spAutoFit/>
          </a:bodyPr>
          <a:lstStyle/>
          <a:p>
            <a:pPr algn="ctr">
              <a:lnSpc>
                <a:spcPts val="12880"/>
              </a:lnSpc>
            </a:pPr>
            <a:r>
              <a:rPr lang="en-US" sz="9200" dirty="0">
                <a:solidFill>
                  <a:srgbClr val="000000"/>
                </a:solidFill>
                <a:latin typeface="Canva Student Font"/>
                <a:ea typeface="Canva Student Font"/>
                <a:cs typeface="Canva Student Font"/>
                <a:sym typeface="Canva Student Font"/>
              </a:rPr>
              <a:t>Don’t Spill the Beans</a:t>
            </a:r>
          </a:p>
        </p:txBody>
      </p:sp>
      <p:sp>
        <p:nvSpPr>
          <p:cNvPr id="5" name="TextBox 5"/>
          <p:cNvSpPr txBox="1"/>
          <p:nvPr/>
        </p:nvSpPr>
        <p:spPr>
          <a:xfrm>
            <a:off x="8902609" y="4157440"/>
            <a:ext cx="8542421" cy="2491459"/>
          </a:xfrm>
          <a:prstGeom prst="rect">
            <a:avLst/>
          </a:prstGeom>
        </p:spPr>
        <p:txBody>
          <a:bodyPr lIns="0" tIns="0" rIns="0" bIns="0" rtlCol="0" anchor="t">
            <a:spAutoFit/>
          </a:bodyPr>
          <a:lstStyle/>
          <a:p>
            <a:pPr algn="ctr">
              <a:lnSpc>
                <a:spcPts val="4950"/>
              </a:lnSpc>
            </a:pPr>
            <a:r>
              <a:rPr lang="en-US" sz="3536" dirty="0">
                <a:solidFill>
                  <a:srgbClr val="000000"/>
                </a:solidFill>
                <a:latin typeface="Canva Sans"/>
                <a:ea typeface="Canva Sans"/>
                <a:cs typeface="Canva Sans"/>
                <a:sym typeface="Canva Sans"/>
              </a:rPr>
              <a:t>While we play...</a:t>
            </a:r>
          </a:p>
          <a:p>
            <a:pPr algn="ctr">
              <a:lnSpc>
                <a:spcPts val="4950"/>
              </a:lnSpc>
              <a:spcBef>
                <a:spcPct val="0"/>
              </a:spcBef>
            </a:pPr>
            <a:r>
              <a:rPr lang="en-US" sz="3536" dirty="0">
                <a:solidFill>
                  <a:srgbClr val="000000"/>
                </a:solidFill>
                <a:latin typeface="Canva Sans"/>
                <a:ea typeface="Canva Sans"/>
                <a:cs typeface="Canva Sans"/>
                <a:sym typeface="Canva Sans"/>
              </a:rPr>
              <a:t>Are we going to use </a:t>
            </a:r>
          </a:p>
          <a:p>
            <a:pPr algn="ctr">
              <a:lnSpc>
                <a:spcPts val="4950"/>
              </a:lnSpc>
              <a:spcBef>
                <a:spcPct val="0"/>
              </a:spcBef>
            </a:pPr>
            <a:r>
              <a:rPr lang="en-US" sz="3536" dirty="0">
                <a:solidFill>
                  <a:srgbClr val="000000"/>
                </a:solidFill>
                <a:latin typeface="Canva Sans"/>
                <a:ea typeface="Canva Sans"/>
                <a:cs typeface="Canva Sans"/>
                <a:sym typeface="Canva Sans"/>
              </a:rPr>
              <a:t>emotion mind (fast, grab, drop!) </a:t>
            </a:r>
          </a:p>
          <a:p>
            <a:pPr algn="ctr">
              <a:lnSpc>
                <a:spcPts val="4950"/>
              </a:lnSpc>
              <a:spcBef>
                <a:spcPct val="0"/>
              </a:spcBef>
            </a:pPr>
            <a:r>
              <a:rPr lang="en-US" sz="3536" dirty="0">
                <a:solidFill>
                  <a:srgbClr val="000000"/>
                </a:solidFill>
                <a:latin typeface="Canva Sans"/>
                <a:ea typeface="Canva Sans"/>
                <a:cs typeface="Canva Sans"/>
                <a:sym typeface="Canva Sans"/>
              </a:rPr>
              <a:t>or wise mind (slow, careful, thinking)?”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83645" y="127933"/>
            <a:ext cx="10120710" cy="1566544"/>
          </a:xfrm>
          <a:prstGeom prst="rect">
            <a:avLst/>
          </a:prstGeom>
        </p:spPr>
        <p:txBody>
          <a:bodyPr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During the game...</a:t>
            </a:r>
          </a:p>
        </p:txBody>
      </p:sp>
      <p:sp>
        <p:nvSpPr>
          <p:cNvPr id="3" name="Freeform 3"/>
          <p:cNvSpPr/>
          <p:nvPr/>
        </p:nvSpPr>
        <p:spPr>
          <a:xfrm>
            <a:off x="6176074" y="4267292"/>
            <a:ext cx="6131366" cy="6131366"/>
          </a:xfrm>
          <a:custGeom>
            <a:avLst/>
            <a:gdLst/>
            <a:ahLst/>
            <a:cxnLst/>
            <a:rect l="l" t="t" r="r" b="b"/>
            <a:pathLst>
              <a:path w="6131366" h="6131366">
                <a:moveTo>
                  <a:pt x="0" y="0"/>
                </a:moveTo>
                <a:lnTo>
                  <a:pt x="6131366" y="0"/>
                </a:lnTo>
                <a:lnTo>
                  <a:pt x="6131366" y="6131366"/>
                </a:lnTo>
                <a:lnTo>
                  <a:pt x="0" y="6131366"/>
                </a:lnTo>
                <a:lnTo>
                  <a:pt x="0" y="0"/>
                </a:lnTo>
                <a:close/>
              </a:path>
            </a:pathLst>
          </a:custGeom>
          <a:blipFill>
            <a:blip r:embed="rId3"/>
            <a:stretch>
              <a:fillRect/>
            </a:stretch>
          </a:blipFill>
        </p:spPr>
      </p:sp>
      <p:sp>
        <p:nvSpPr>
          <p:cNvPr id="4" name="TextBox 4"/>
          <p:cNvSpPr txBox="1"/>
          <p:nvPr/>
        </p:nvSpPr>
        <p:spPr>
          <a:xfrm>
            <a:off x="1028700" y="2282583"/>
            <a:ext cx="15988946" cy="1837230"/>
          </a:xfrm>
          <a:prstGeom prst="rect">
            <a:avLst/>
          </a:prstGeom>
        </p:spPr>
        <p:txBody>
          <a:bodyPr lIns="0" tIns="0" rIns="0" bIns="0" rtlCol="0" anchor="t">
            <a:spAutoFit/>
          </a:bodyPr>
          <a:lstStyle/>
          <a:p>
            <a:pPr marL="1142781" lvl="1" indent="-571390" algn="l">
              <a:lnSpc>
                <a:spcPts val="7410"/>
              </a:lnSpc>
              <a:buFont typeface="Arial"/>
              <a:buChar char="•"/>
            </a:pPr>
            <a:r>
              <a:rPr lang="en-US" sz="5293" dirty="0">
                <a:solidFill>
                  <a:srgbClr val="000000"/>
                </a:solidFill>
                <a:latin typeface="Canva Sans"/>
                <a:ea typeface="Canva Sans"/>
                <a:cs typeface="Canva Sans"/>
                <a:sym typeface="Canva Sans"/>
              </a:rPr>
              <a:t>Pause before you place each bean</a:t>
            </a:r>
          </a:p>
          <a:p>
            <a:pPr marL="1142781" lvl="1" indent="-571390" algn="l">
              <a:lnSpc>
                <a:spcPts val="7410"/>
              </a:lnSpc>
              <a:buFont typeface="Arial"/>
              <a:buChar char="•"/>
            </a:pPr>
            <a:r>
              <a:rPr lang="en-US" sz="5293" dirty="0">
                <a:solidFill>
                  <a:srgbClr val="000000"/>
                </a:solidFill>
                <a:latin typeface="Canva Sans"/>
                <a:ea typeface="Canva Sans"/>
                <a:cs typeface="Canva Sans"/>
                <a:sym typeface="Canva Sans"/>
              </a:rPr>
              <a:t>What is your wise mind telling you to do?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58274" y="3652191"/>
            <a:ext cx="8971453" cy="6142940"/>
          </a:xfrm>
          <a:custGeom>
            <a:avLst/>
            <a:gdLst/>
            <a:ahLst/>
            <a:cxnLst/>
            <a:rect l="l" t="t" r="r" b="b"/>
            <a:pathLst>
              <a:path w="8971453" h="6142940">
                <a:moveTo>
                  <a:pt x="0" y="0"/>
                </a:moveTo>
                <a:lnTo>
                  <a:pt x="8971452" y="0"/>
                </a:lnTo>
                <a:lnTo>
                  <a:pt x="8971452" y="6142940"/>
                </a:lnTo>
                <a:lnTo>
                  <a:pt x="0" y="6142940"/>
                </a:lnTo>
                <a:lnTo>
                  <a:pt x="0" y="0"/>
                </a:lnTo>
                <a:close/>
              </a:path>
            </a:pathLst>
          </a:custGeom>
          <a:blipFill>
            <a:blip r:embed="rId3"/>
            <a:stretch>
              <a:fillRect b="-16835"/>
            </a:stretch>
          </a:blipFill>
        </p:spPr>
      </p:sp>
      <p:sp>
        <p:nvSpPr>
          <p:cNvPr id="3" name="TextBox 3"/>
          <p:cNvSpPr txBox="1"/>
          <p:nvPr/>
        </p:nvSpPr>
        <p:spPr>
          <a:xfrm>
            <a:off x="4658274" y="236538"/>
            <a:ext cx="8726854" cy="1365182"/>
          </a:xfrm>
          <a:prstGeom prst="rect">
            <a:avLst/>
          </a:prstGeom>
        </p:spPr>
        <p:txBody>
          <a:bodyPr wrap="square" lIns="0" tIns="0" rIns="0" bIns="0" rtlCol="0" anchor="t">
            <a:spAutoFit/>
          </a:bodyPr>
          <a:lstStyle/>
          <a:p>
            <a:pPr algn="ctr">
              <a:lnSpc>
                <a:spcPts val="11637"/>
              </a:lnSpc>
            </a:pPr>
            <a:r>
              <a:rPr lang="en-US" sz="8312" dirty="0">
                <a:solidFill>
                  <a:srgbClr val="000000"/>
                </a:solidFill>
                <a:latin typeface="Fredoka"/>
                <a:ea typeface="Fredoka"/>
                <a:cs typeface="Fredoka"/>
                <a:sym typeface="Fredoka"/>
              </a:rPr>
              <a:t>After the game...</a:t>
            </a:r>
          </a:p>
        </p:txBody>
      </p:sp>
      <p:sp>
        <p:nvSpPr>
          <p:cNvPr id="4" name="TextBox 4"/>
          <p:cNvSpPr txBox="1"/>
          <p:nvPr/>
        </p:nvSpPr>
        <p:spPr>
          <a:xfrm>
            <a:off x="2171700" y="1748673"/>
            <a:ext cx="13471261" cy="1751118"/>
          </a:xfrm>
          <a:prstGeom prst="rect">
            <a:avLst/>
          </a:prstGeom>
        </p:spPr>
        <p:txBody>
          <a:bodyPr lIns="0" tIns="0" rIns="0" bIns="0" rtlCol="0" anchor="t">
            <a:spAutoFit/>
          </a:bodyPr>
          <a:lstStyle/>
          <a:p>
            <a:pPr marL="722062" lvl="1" indent="-361031" algn="l">
              <a:lnSpc>
                <a:spcPts val="4682"/>
              </a:lnSpc>
              <a:buFont typeface="Arial"/>
              <a:buChar char="•"/>
            </a:pPr>
            <a:r>
              <a:rPr lang="en-US" sz="3344" dirty="0">
                <a:solidFill>
                  <a:srgbClr val="000000"/>
                </a:solidFill>
                <a:latin typeface="Canva Sans"/>
                <a:ea typeface="Canva Sans"/>
                <a:cs typeface="Canva Sans"/>
                <a:sym typeface="Canva Sans"/>
              </a:rPr>
              <a:t>What helped your team to stay in wise mind?</a:t>
            </a:r>
          </a:p>
          <a:p>
            <a:pPr marL="722062" lvl="1" indent="-361031" algn="l">
              <a:lnSpc>
                <a:spcPts val="4682"/>
              </a:lnSpc>
              <a:buFont typeface="Arial"/>
              <a:buChar char="•"/>
            </a:pPr>
            <a:r>
              <a:rPr lang="en-US" sz="3344" dirty="0">
                <a:solidFill>
                  <a:srgbClr val="000000"/>
                </a:solidFill>
                <a:latin typeface="Canva Sans"/>
                <a:ea typeface="Canva Sans"/>
                <a:cs typeface="Canva Sans"/>
                <a:sym typeface="Canva Sans"/>
              </a:rPr>
              <a:t>What happened when someone rushed or got frustrated?</a:t>
            </a:r>
          </a:p>
          <a:p>
            <a:pPr marL="722062" lvl="1" indent="-361031" algn="l">
              <a:lnSpc>
                <a:spcPts val="4682"/>
              </a:lnSpc>
              <a:buFont typeface="Arial"/>
              <a:buChar char="•"/>
            </a:pPr>
            <a:r>
              <a:rPr lang="en-US" sz="3344" dirty="0">
                <a:solidFill>
                  <a:srgbClr val="000000"/>
                </a:solidFill>
                <a:latin typeface="Canva Sans"/>
                <a:ea typeface="Canva Sans"/>
                <a:cs typeface="Canva Sans"/>
                <a:sym typeface="Canva Sans"/>
              </a:rPr>
              <a:t>How is this like real life situations?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00145"/>
            <a:ext cx="16193587" cy="9686710"/>
          </a:xfrm>
          <a:custGeom>
            <a:avLst/>
            <a:gdLst/>
            <a:ahLst/>
            <a:cxnLst/>
            <a:rect l="l" t="t" r="r" b="b"/>
            <a:pathLst>
              <a:path w="16193587" h="9686710">
                <a:moveTo>
                  <a:pt x="0" y="0"/>
                </a:moveTo>
                <a:lnTo>
                  <a:pt x="16193587" y="0"/>
                </a:lnTo>
                <a:lnTo>
                  <a:pt x="16193587" y="9686710"/>
                </a:lnTo>
                <a:lnTo>
                  <a:pt x="0" y="96867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732162" y="2424711"/>
            <a:ext cx="5514677" cy="4956316"/>
          </a:xfrm>
          <a:custGeom>
            <a:avLst/>
            <a:gdLst/>
            <a:ahLst/>
            <a:cxnLst/>
            <a:rect l="l" t="t" r="r" b="b"/>
            <a:pathLst>
              <a:path w="5514677" h="4956316">
                <a:moveTo>
                  <a:pt x="0" y="0"/>
                </a:moveTo>
                <a:lnTo>
                  <a:pt x="5514677" y="0"/>
                </a:lnTo>
                <a:lnTo>
                  <a:pt x="5514677" y="4956315"/>
                </a:lnTo>
                <a:lnTo>
                  <a:pt x="0" y="4956315"/>
                </a:lnTo>
                <a:lnTo>
                  <a:pt x="0" y="0"/>
                </a:lnTo>
                <a:close/>
              </a:path>
            </a:pathLst>
          </a:custGeom>
          <a:blipFill>
            <a:blip r:embed="rId5"/>
            <a:stretch>
              <a:fillRect/>
            </a:stretch>
          </a:blipFill>
        </p:spPr>
      </p:sp>
      <p:sp>
        <p:nvSpPr>
          <p:cNvPr id="4" name="Freeform 4"/>
          <p:cNvSpPr/>
          <p:nvPr/>
        </p:nvSpPr>
        <p:spPr>
          <a:xfrm>
            <a:off x="3132497" y="1810546"/>
            <a:ext cx="3409474" cy="5223428"/>
          </a:xfrm>
          <a:custGeom>
            <a:avLst/>
            <a:gdLst/>
            <a:ahLst/>
            <a:cxnLst/>
            <a:rect l="l" t="t" r="r" b="b"/>
            <a:pathLst>
              <a:path w="3409474" h="5223428">
                <a:moveTo>
                  <a:pt x="0" y="0"/>
                </a:moveTo>
                <a:lnTo>
                  <a:pt x="3409474" y="0"/>
                </a:lnTo>
                <a:lnTo>
                  <a:pt x="3409474" y="5223428"/>
                </a:lnTo>
                <a:lnTo>
                  <a:pt x="0" y="5223428"/>
                </a:lnTo>
                <a:lnTo>
                  <a:pt x="0" y="0"/>
                </a:lnTo>
                <a:close/>
              </a:path>
            </a:pathLst>
          </a:custGeom>
          <a:blipFill>
            <a:blip r:embed="rId6"/>
            <a:stretch>
              <a:fillRect/>
            </a:stretch>
          </a:blipFill>
        </p:spPr>
      </p:sp>
      <p:sp>
        <p:nvSpPr>
          <p:cNvPr id="5" name="Freeform 5"/>
          <p:cNvSpPr/>
          <p:nvPr/>
        </p:nvSpPr>
        <p:spPr>
          <a:xfrm>
            <a:off x="11455486" y="2906011"/>
            <a:ext cx="5803814" cy="4127963"/>
          </a:xfrm>
          <a:custGeom>
            <a:avLst/>
            <a:gdLst/>
            <a:ahLst/>
            <a:cxnLst/>
            <a:rect l="l" t="t" r="r" b="b"/>
            <a:pathLst>
              <a:path w="5803814" h="4127963">
                <a:moveTo>
                  <a:pt x="0" y="0"/>
                </a:moveTo>
                <a:lnTo>
                  <a:pt x="5803814" y="0"/>
                </a:lnTo>
                <a:lnTo>
                  <a:pt x="5803814" y="4127963"/>
                </a:lnTo>
                <a:lnTo>
                  <a:pt x="0" y="4127963"/>
                </a:lnTo>
                <a:lnTo>
                  <a:pt x="0" y="0"/>
                </a:lnTo>
                <a:close/>
              </a:path>
            </a:pathLst>
          </a:custGeom>
          <a:blipFill>
            <a:blip r:embed="rId7"/>
            <a:stretch>
              <a:fillRect/>
            </a:stretch>
          </a:blipFill>
        </p:spPr>
      </p:sp>
      <p:sp>
        <p:nvSpPr>
          <p:cNvPr id="6" name="TextBox 6"/>
          <p:cNvSpPr txBox="1"/>
          <p:nvPr/>
        </p:nvSpPr>
        <p:spPr>
          <a:xfrm>
            <a:off x="3048000" y="6993696"/>
            <a:ext cx="3894715" cy="1880549"/>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Reasonable</a:t>
            </a:r>
          </a:p>
          <a:p>
            <a:pPr algn="ctr">
              <a:lnSpc>
                <a:spcPts val="7563"/>
              </a:lnSpc>
            </a:pPr>
            <a:r>
              <a:rPr lang="en-US" sz="5402" dirty="0">
                <a:solidFill>
                  <a:srgbClr val="000000"/>
                </a:solidFill>
                <a:latin typeface="Fredoka"/>
                <a:ea typeface="Fredoka"/>
                <a:cs typeface="Fredoka"/>
                <a:sym typeface="Fredoka"/>
              </a:rPr>
              <a:t>Mind</a:t>
            </a:r>
          </a:p>
        </p:txBody>
      </p:sp>
      <p:sp>
        <p:nvSpPr>
          <p:cNvPr id="7" name="TextBox 7"/>
          <p:cNvSpPr txBox="1"/>
          <p:nvPr/>
        </p:nvSpPr>
        <p:spPr>
          <a:xfrm>
            <a:off x="12437031" y="7276251"/>
            <a:ext cx="3017212" cy="1880549"/>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Emotion</a:t>
            </a:r>
          </a:p>
          <a:p>
            <a:pPr algn="ctr">
              <a:lnSpc>
                <a:spcPts val="7563"/>
              </a:lnSpc>
            </a:pPr>
            <a:r>
              <a:rPr lang="en-US" sz="5402" dirty="0">
                <a:solidFill>
                  <a:srgbClr val="000000"/>
                </a:solidFill>
                <a:latin typeface="Fredoka"/>
                <a:ea typeface="Fredoka"/>
                <a:cs typeface="Fredoka"/>
                <a:sym typeface="Fredoka"/>
              </a:rPr>
              <a:t>Mind</a:t>
            </a:r>
          </a:p>
        </p:txBody>
      </p:sp>
      <p:sp>
        <p:nvSpPr>
          <p:cNvPr id="8" name="TextBox 8"/>
          <p:cNvSpPr txBox="1"/>
          <p:nvPr/>
        </p:nvSpPr>
        <p:spPr>
          <a:xfrm>
            <a:off x="7404619" y="1296135"/>
            <a:ext cx="3409473" cy="924047"/>
          </a:xfrm>
          <a:prstGeom prst="rect">
            <a:avLst/>
          </a:prstGeom>
        </p:spPr>
        <p:txBody>
          <a:bodyPr wrap="square" lIns="0" tIns="0" rIns="0" bIns="0" rtlCol="0" anchor="t">
            <a:spAutoFit/>
          </a:bodyPr>
          <a:lstStyle/>
          <a:p>
            <a:pPr algn="ctr">
              <a:lnSpc>
                <a:spcPts val="7563"/>
              </a:lnSpc>
            </a:pPr>
            <a:r>
              <a:rPr lang="en-US" sz="5402" dirty="0">
                <a:solidFill>
                  <a:srgbClr val="000000"/>
                </a:solidFill>
                <a:latin typeface="Fredoka"/>
                <a:ea typeface="Fredoka"/>
                <a:cs typeface="Fredoka"/>
                <a:sym typeface="Fredoka"/>
              </a:rPr>
              <a:t>Wise Mind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5728" y="6657504"/>
            <a:ext cx="8167878" cy="3416968"/>
          </a:xfrm>
          <a:custGeom>
            <a:avLst/>
            <a:gdLst/>
            <a:ahLst/>
            <a:cxnLst/>
            <a:rect l="l" t="t" r="r" b="b"/>
            <a:pathLst>
              <a:path w="8167878" h="3416968">
                <a:moveTo>
                  <a:pt x="0" y="0"/>
                </a:moveTo>
                <a:lnTo>
                  <a:pt x="8167878" y="0"/>
                </a:lnTo>
                <a:lnTo>
                  <a:pt x="8167878" y="3416968"/>
                </a:lnTo>
                <a:lnTo>
                  <a:pt x="0" y="3416968"/>
                </a:lnTo>
                <a:lnTo>
                  <a:pt x="0" y="0"/>
                </a:lnTo>
                <a:close/>
              </a:path>
            </a:pathLst>
          </a:custGeom>
          <a:blipFill>
            <a:blip r:embed="rId3"/>
            <a:stretch>
              <a:fillRect t="-140845"/>
            </a:stretch>
          </a:blipFill>
        </p:spPr>
      </p:sp>
      <p:sp>
        <p:nvSpPr>
          <p:cNvPr id="3" name="TextBox 3"/>
          <p:cNvSpPr txBox="1"/>
          <p:nvPr/>
        </p:nvSpPr>
        <p:spPr>
          <a:xfrm>
            <a:off x="1255728" y="2295024"/>
            <a:ext cx="16349047" cy="3401940"/>
          </a:xfrm>
          <a:prstGeom prst="rect">
            <a:avLst/>
          </a:prstGeom>
        </p:spPr>
        <p:txBody>
          <a:bodyPr lIns="0" tIns="0" rIns="0" bIns="0" rtlCol="0" anchor="t">
            <a:spAutoFit/>
          </a:bodyPr>
          <a:lstStyle/>
          <a:p>
            <a:pPr algn="l">
              <a:lnSpc>
                <a:spcPts val="4466"/>
              </a:lnSpc>
              <a:spcBef>
                <a:spcPct val="0"/>
              </a:spcBef>
            </a:pPr>
            <a:r>
              <a:rPr lang="en-US" sz="3190" dirty="0">
                <a:solidFill>
                  <a:srgbClr val="000000"/>
                </a:solidFill>
                <a:latin typeface="Canva Sans"/>
                <a:ea typeface="Canva Sans"/>
                <a:cs typeface="Canva Sans"/>
                <a:sym typeface="Canva Sans"/>
              </a:rPr>
              <a:t>Luke studied hard but still got a bad grade and wants to give up.</a:t>
            </a:r>
          </a:p>
          <a:p>
            <a:pPr algn="ctr">
              <a:lnSpc>
                <a:spcPts val="3766"/>
              </a:lnSpc>
              <a:spcBef>
                <a:spcPct val="0"/>
              </a:spcBef>
            </a:pPr>
            <a:endParaRPr lang="en-US" sz="3190" dirty="0">
              <a:solidFill>
                <a:srgbClr val="000000"/>
              </a:solidFill>
              <a:latin typeface="Canva Sans"/>
              <a:ea typeface="Canva Sans"/>
              <a:cs typeface="Canva Sans"/>
              <a:sym typeface="Canva Sans"/>
            </a:endParaRPr>
          </a:p>
          <a:p>
            <a:pPr algn="just">
              <a:lnSpc>
                <a:spcPts val="3766"/>
              </a:lnSpc>
              <a:spcBef>
                <a:spcPct val="0"/>
              </a:spcBef>
            </a:pPr>
            <a:r>
              <a:rPr lang="en-US" sz="2690" dirty="0">
                <a:solidFill>
                  <a:srgbClr val="000000"/>
                </a:solidFill>
                <a:latin typeface="Canva Sans"/>
                <a:ea typeface="Canva Sans"/>
                <a:cs typeface="Canva Sans"/>
                <a:sym typeface="Canva Sans"/>
              </a:rPr>
              <a:t> Circle what type of mind Luke is in:</a:t>
            </a:r>
          </a:p>
          <a:p>
            <a:pPr algn="just">
              <a:lnSpc>
                <a:spcPts val="3766"/>
              </a:lnSpc>
              <a:spcBef>
                <a:spcPct val="0"/>
              </a:spcBef>
            </a:pPr>
            <a:endParaRPr lang="en-US" sz="2690" dirty="0">
              <a:solidFill>
                <a:srgbClr val="000000"/>
              </a:solidFill>
              <a:latin typeface="Canva Sans"/>
              <a:ea typeface="Canva Sans"/>
              <a:cs typeface="Canva Sans"/>
              <a:sym typeface="Canva Sans"/>
            </a:endParaRPr>
          </a:p>
          <a:p>
            <a:pPr marL="580853" lvl="1" indent="-290426" algn="l">
              <a:lnSpc>
                <a:spcPts val="3766"/>
              </a:lnSpc>
              <a:spcBef>
                <a:spcPct val="0"/>
              </a:spcBef>
              <a:buAutoNum type="arabicPeriod"/>
            </a:pPr>
            <a:r>
              <a:rPr lang="en-US" sz="2690" dirty="0">
                <a:solidFill>
                  <a:srgbClr val="000000"/>
                </a:solidFill>
                <a:latin typeface="Canva Sans"/>
                <a:ea typeface="Canva Sans"/>
                <a:cs typeface="Canva Sans"/>
                <a:sym typeface="Canva Sans"/>
              </a:rPr>
              <a:t>Emotion Mind</a:t>
            </a:r>
          </a:p>
          <a:p>
            <a:pPr algn="just">
              <a:lnSpc>
                <a:spcPts val="3766"/>
              </a:lnSpc>
              <a:spcBef>
                <a:spcPct val="0"/>
              </a:spcBef>
            </a:pPr>
            <a:endParaRPr lang="en-US" sz="2690" dirty="0">
              <a:solidFill>
                <a:srgbClr val="000000"/>
              </a:solidFill>
              <a:latin typeface="Canva Sans"/>
              <a:ea typeface="Canva Sans"/>
              <a:cs typeface="Canva Sans"/>
              <a:sym typeface="Canva Sans"/>
            </a:endParaRPr>
          </a:p>
          <a:p>
            <a:pPr marL="580853" lvl="1" indent="-290426" algn="l">
              <a:lnSpc>
                <a:spcPts val="3766"/>
              </a:lnSpc>
              <a:spcBef>
                <a:spcPct val="0"/>
              </a:spcBef>
              <a:buAutoNum type="arabicPeriod"/>
            </a:pPr>
            <a:r>
              <a:rPr lang="en-US" sz="2690" dirty="0">
                <a:solidFill>
                  <a:srgbClr val="000000"/>
                </a:solidFill>
                <a:latin typeface="Canva Sans"/>
                <a:ea typeface="Canva Sans"/>
                <a:cs typeface="Canva Sans"/>
                <a:sym typeface="Canva Sans"/>
              </a:rPr>
              <a:t>Reasonable Mind</a:t>
            </a:r>
          </a:p>
        </p:txBody>
      </p:sp>
      <p:sp>
        <p:nvSpPr>
          <p:cNvPr id="4" name="TextBox 4"/>
          <p:cNvSpPr txBox="1"/>
          <p:nvPr/>
        </p:nvSpPr>
        <p:spPr>
          <a:xfrm>
            <a:off x="6019800" y="127933"/>
            <a:ext cx="6152158"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Exit Ticket</a:t>
            </a:r>
          </a:p>
        </p:txBody>
      </p:sp>
      <p:sp>
        <p:nvSpPr>
          <p:cNvPr id="5" name="Freeform 5"/>
          <p:cNvSpPr/>
          <p:nvPr/>
        </p:nvSpPr>
        <p:spPr>
          <a:xfrm flipH="1">
            <a:off x="9385506" y="6657504"/>
            <a:ext cx="8167878" cy="3416968"/>
          </a:xfrm>
          <a:custGeom>
            <a:avLst/>
            <a:gdLst/>
            <a:ahLst/>
            <a:cxnLst/>
            <a:rect l="l" t="t" r="r" b="b"/>
            <a:pathLst>
              <a:path w="8167878" h="3416968">
                <a:moveTo>
                  <a:pt x="8167878" y="0"/>
                </a:moveTo>
                <a:lnTo>
                  <a:pt x="0" y="0"/>
                </a:lnTo>
                <a:lnTo>
                  <a:pt x="0" y="3416968"/>
                </a:lnTo>
                <a:lnTo>
                  <a:pt x="8167878" y="3416968"/>
                </a:lnTo>
                <a:lnTo>
                  <a:pt x="8167878" y="0"/>
                </a:lnTo>
                <a:close/>
              </a:path>
            </a:pathLst>
          </a:custGeom>
          <a:blipFill>
            <a:blip r:embed="rId3"/>
            <a:stretch>
              <a:fillRect t="-140845"/>
            </a:stretch>
          </a:blipFill>
        </p:spPr>
      </p:sp>
      <p:sp>
        <p:nvSpPr>
          <p:cNvPr id="6" name="TextBox 6"/>
          <p:cNvSpPr txBox="1"/>
          <p:nvPr/>
        </p:nvSpPr>
        <p:spPr>
          <a:xfrm>
            <a:off x="1255728" y="6078498"/>
            <a:ext cx="7735872" cy="521321"/>
          </a:xfrm>
          <a:prstGeom prst="rect">
            <a:avLst/>
          </a:prstGeom>
        </p:spPr>
        <p:txBody>
          <a:bodyPr wrap="square" lIns="0" tIns="0" rIns="0" bIns="0" rtlCol="0" anchor="t">
            <a:spAutoFit/>
          </a:bodyPr>
          <a:lstStyle/>
          <a:p>
            <a:pPr>
              <a:lnSpc>
                <a:spcPts val="4340"/>
              </a:lnSpc>
              <a:spcBef>
                <a:spcPct val="0"/>
              </a:spcBef>
            </a:pPr>
            <a:r>
              <a:rPr lang="en-US" sz="3100" dirty="0">
                <a:solidFill>
                  <a:srgbClr val="000000"/>
                </a:solidFill>
                <a:latin typeface="Canva Sans"/>
                <a:ea typeface="Canva Sans"/>
                <a:cs typeface="Canva Sans"/>
                <a:sym typeface="Canva Sans"/>
              </a:rPr>
              <a:t> What would wise mind tell Luke to do?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74839" y="495300"/>
            <a:ext cx="9738321" cy="1516825"/>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Reasonable Mind</a:t>
            </a:r>
          </a:p>
        </p:txBody>
      </p:sp>
      <p:sp>
        <p:nvSpPr>
          <p:cNvPr id="3" name="TextBox 3"/>
          <p:cNvSpPr txBox="1"/>
          <p:nvPr/>
        </p:nvSpPr>
        <p:spPr>
          <a:xfrm>
            <a:off x="1112200" y="2545347"/>
            <a:ext cx="11304117" cy="8370682"/>
          </a:xfrm>
          <a:prstGeom prst="rect">
            <a:avLst/>
          </a:prstGeom>
        </p:spPr>
        <p:txBody>
          <a:bodyPr lIns="0" tIns="0" rIns="0" bIns="0" rtlCol="0" anchor="t">
            <a:spAutoFit/>
          </a:bodyPr>
          <a:lstStyle/>
          <a:p>
            <a:pPr algn="ctr">
              <a:lnSpc>
                <a:spcPts val="6635"/>
              </a:lnSpc>
            </a:pPr>
            <a:r>
              <a:rPr lang="en-US" sz="4739" b="1" dirty="0">
                <a:solidFill>
                  <a:srgbClr val="000000"/>
                </a:solidFill>
                <a:latin typeface="Canva Sans Bold"/>
                <a:ea typeface="Canva Sans Bold"/>
                <a:cs typeface="Canva Sans Bold"/>
                <a:sym typeface="Canva Sans Bold"/>
              </a:rPr>
              <a:t>Reasonable mind is like a robot. </a:t>
            </a:r>
          </a:p>
          <a:p>
            <a:pPr algn="ctr">
              <a:lnSpc>
                <a:spcPts val="6635"/>
              </a:lnSpc>
            </a:pPr>
            <a:endParaRPr lang="en-US" sz="4739" b="1" dirty="0">
              <a:solidFill>
                <a:srgbClr val="000000"/>
              </a:solidFill>
              <a:latin typeface="Canva Sans Bold"/>
              <a:ea typeface="Canva Sans Bold"/>
              <a:cs typeface="Canva Sans Bold"/>
              <a:sym typeface="Canva Sans Bold"/>
            </a:endParaRPr>
          </a:p>
          <a:p>
            <a:pPr algn="ctr">
              <a:lnSpc>
                <a:spcPts val="6635"/>
              </a:lnSpc>
            </a:pPr>
            <a:r>
              <a:rPr lang="en-US" sz="4739" b="1" dirty="0">
                <a:solidFill>
                  <a:srgbClr val="000000"/>
                </a:solidFill>
                <a:latin typeface="Canva Sans Bold"/>
                <a:ea typeface="Canva Sans Bold"/>
                <a:cs typeface="Canva Sans Bold"/>
                <a:sym typeface="Canva Sans Bold"/>
              </a:rPr>
              <a:t>It uses logic and facts to make decisions. </a:t>
            </a:r>
          </a:p>
          <a:p>
            <a:pPr algn="ctr">
              <a:lnSpc>
                <a:spcPts val="6635"/>
              </a:lnSpc>
            </a:pPr>
            <a:endParaRPr lang="en-US" sz="4739" b="1" dirty="0">
              <a:solidFill>
                <a:srgbClr val="000000"/>
              </a:solidFill>
              <a:latin typeface="Canva Sans Bold"/>
              <a:ea typeface="Canva Sans Bold"/>
              <a:cs typeface="Canva Sans Bold"/>
              <a:sym typeface="Canva Sans Bold"/>
            </a:endParaRPr>
          </a:p>
          <a:p>
            <a:pPr algn="ctr">
              <a:lnSpc>
                <a:spcPts val="6635"/>
              </a:lnSpc>
            </a:pPr>
            <a:r>
              <a:rPr lang="en-US" sz="4739" b="1" dirty="0">
                <a:solidFill>
                  <a:srgbClr val="000000"/>
                </a:solidFill>
                <a:latin typeface="Canva Sans Bold"/>
                <a:ea typeface="Canva Sans Bold"/>
                <a:cs typeface="Canva Sans Bold"/>
                <a:sym typeface="Canva Sans Bold"/>
              </a:rPr>
              <a:t>It ignores feelings.</a:t>
            </a:r>
          </a:p>
          <a:p>
            <a:pPr algn="ctr">
              <a:lnSpc>
                <a:spcPts val="6635"/>
              </a:lnSpc>
            </a:pPr>
            <a:endParaRPr lang="en-US" sz="4739" b="1" dirty="0">
              <a:solidFill>
                <a:srgbClr val="000000"/>
              </a:solidFill>
              <a:latin typeface="Canva Sans Bold"/>
              <a:ea typeface="Canva Sans Bold"/>
              <a:cs typeface="Canva Sans Bold"/>
              <a:sym typeface="Canva Sans Bold"/>
            </a:endParaRPr>
          </a:p>
          <a:p>
            <a:pPr algn="ctr">
              <a:lnSpc>
                <a:spcPts val="6635"/>
              </a:lnSpc>
            </a:pPr>
            <a:r>
              <a:rPr lang="en-US" sz="4739" b="1" dirty="0">
                <a:solidFill>
                  <a:srgbClr val="000000"/>
                </a:solidFill>
                <a:latin typeface="Canva Sans Bold"/>
                <a:ea typeface="Canva Sans Bold"/>
                <a:cs typeface="Canva Sans Bold"/>
                <a:sym typeface="Canva Sans Bold"/>
              </a:rPr>
              <a:t>Left Brain</a:t>
            </a:r>
          </a:p>
          <a:p>
            <a:pPr algn="ctr">
              <a:lnSpc>
                <a:spcPts val="6635"/>
              </a:lnSpc>
            </a:pPr>
            <a:endParaRPr lang="en-US" sz="4739" b="1" dirty="0">
              <a:solidFill>
                <a:srgbClr val="000000"/>
              </a:solidFill>
              <a:latin typeface="Canva Sans Bold"/>
              <a:ea typeface="Canva Sans Bold"/>
              <a:cs typeface="Canva Sans Bold"/>
              <a:sym typeface="Canva Sans Bold"/>
            </a:endParaRPr>
          </a:p>
          <a:p>
            <a:pPr algn="ctr">
              <a:lnSpc>
                <a:spcPts val="6635"/>
              </a:lnSpc>
            </a:pPr>
            <a:endParaRPr lang="en-US" sz="4739" b="1" dirty="0">
              <a:solidFill>
                <a:srgbClr val="000000"/>
              </a:solidFill>
              <a:latin typeface="Canva Sans Bold"/>
              <a:ea typeface="Canva Sans Bold"/>
              <a:cs typeface="Canva Sans Bold"/>
              <a:sym typeface="Canva Sans Bold"/>
            </a:endParaRPr>
          </a:p>
        </p:txBody>
      </p:sp>
      <p:sp>
        <p:nvSpPr>
          <p:cNvPr id="4" name="Freeform 4"/>
          <p:cNvSpPr/>
          <p:nvPr/>
        </p:nvSpPr>
        <p:spPr>
          <a:xfrm>
            <a:off x="12416317" y="1838688"/>
            <a:ext cx="4842983" cy="7419612"/>
          </a:xfrm>
          <a:custGeom>
            <a:avLst/>
            <a:gdLst/>
            <a:ahLst/>
            <a:cxnLst/>
            <a:rect l="l" t="t" r="r" b="b"/>
            <a:pathLst>
              <a:path w="4842983" h="7419612">
                <a:moveTo>
                  <a:pt x="0" y="0"/>
                </a:moveTo>
                <a:lnTo>
                  <a:pt x="4842983" y="0"/>
                </a:lnTo>
                <a:lnTo>
                  <a:pt x="4842983" y="7419612"/>
                </a:lnTo>
                <a:lnTo>
                  <a:pt x="0" y="7419612"/>
                </a:lnTo>
                <a:lnTo>
                  <a:pt x="0" y="0"/>
                </a:lnTo>
                <a:close/>
              </a:path>
            </a:pathLst>
          </a:custGeom>
          <a:blipFill>
            <a:blip r:embed="rId3"/>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1265" y="2606982"/>
            <a:ext cx="7171177" cy="7343134"/>
          </a:xfrm>
          <a:custGeom>
            <a:avLst/>
            <a:gdLst/>
            <a:ahLst/>
            <a:cxnLst/>
            <a:rect l="l" t="t" r="r" b="b"/>
            <a:pathLst>
              <a:path w="7171177" h="7343134">
                <a:moveTo>
                  <a:pt x="0" y="0"/>
                </a:moveTo>
                <a:lnTo>
                  <a:pt x="7171177" y="0"/>
                </a:lnTo>
                <a:lnTo>
                  <a:pt x="7171177" y="7343134"/>
                </a:lnTo>
                <a:lnTo>
                  <a:pt x="0" y="7343134"/>
                </a:lnTo>
                <a:lnTo>
                  <a:pt x="0" y="0"/>
                </a:lnTo>
                <a:close/>
              </a:path>
            </a:pathLst>
          </a:custGeom>
          <a:blipFill>
            <a:blip r:embed="rId3"/>
            <a:stretch>
              <a:fillRect r="-36303"/>
            </a:stretch>
          </a:blipFill>
        </p:spPr>
      </p:sp>
      <p:sp>
        <p:nvSpPr>
          <p:cNvPr id="3" name="TextBox 3"/>
          <p:cNvSpPr txBox="1"/>
          <p:nvPr/>
        </p:nvSpPr>
        <p:spPr>
          <a:xfrm>
            <a:off x="3895224" y="519980"/>
            <a:ext cx="10497553" cy="1855641"/>
          </a:xfrm>
          <a:prstGeom prst="rect">
            <a:avLst/>
          </a:prstGeom>
        </p:spPr>
        <p:txBody>
          <a:bodyPr lIns="0" tIns="0" rIns="0" bIns="0" rtlCol="0" anchor="t">
            <a:spAutoFit/>
          </a:bodyPr>
          <a:lstStyle/>
          <a:p>
            <a:pPr algn="ctr">
              <a:lnSpc>
                <a:spcPts val="7445"/>
              </a:lnSpc>
              <a:spcBef>
                <a:spcPct val="0"/>
              </a:spcBef>
            </a:pPr>
            <a:r>
              <a:rPr lang="en-US" sz="5318" dirty="0">
                <a:solidFill>
                  <a:srgbClr val="000000"/>
                </a:solidFill>
                <a:latin typeface="Fredoka"/>
                <a:ea typeface="Fredoka"/>
                <a:cs typeface="Fredoka"/>
                <a:sym typeface="Fredoka"/>
              </a:rPr>
              <a:t>Example of Reasonable Mind:  Math Test Problem Solving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15792" y="2582860"/>
            <a:ext cx="7656415" cy="7463508"/>
          </a:xfrm>
          <a:custGeom>
            <a:avLst/>
            <a:gdLst/>
            <a:ahLst/>
            <a:cxnLst/>
            <a:rect l="l" t="t" r="r" b="b"/>
            <a:pathLst>
              <a:path w="7656415" h="7463508">
                <a:moveTo>
                  <a:pt x="0" y="0"/>
                </a:moveTo>
                <a:lnTo>
                  <a:pt x="7656416" y="0"/>
                </a:lnTo>
                <a:lnTo>
                  <a:pt x="7656416" y="7463508"/>
                </a:lnTo>
                <a:lnTo>
                  <a:pt x="0" y="7463508"/>
                </a:lnTo>
                <a:lnTo>
                  <a:pt x="0" y="0"/>
                </a:lnTo>
                <a:close/>
              </a:path>
            </a:pathLst>
          </a:custGeom>
          <a:blipFill>
            <a:blip r:embed="rId3"/>
            <a:stretch>
              <a:fillRect t="-53737"/>
            </a:stretch>
          </a:blipFill>
        </p:spPr>
      </p:sp>
      <p:sp>
        <p:nvSpPr>
          <p:cNvPr id="3" name="TextBox 3"/>
          <p:cNvSpPr txBox="1"/>
          <p:nvPr/>
        </p:nvSpPr>
        <p:spPr>
          <a:xfrm>
            <a:off x="4069183" y="409575"/>
            <a:ext cx="9453960" cy="1820081"/>
          </a:xfrm>
          <a:prstGeom prst="rect">
            <a:avLst/>
          </a:prstGeom>
        </p:spPr>
        <p:txBody>
          <a:bodyPr lIns="0" tIns="0" rIns="0" bIns="0" rtlCol="0" anchor="t">
            <a:spAutoFit/>
          </a:bodyPr>
          <a:lstStyle/>
          <a:p>
            <a:pPr algn="ctr">
              <a:lnSpc>
                <a:spcPts val="7305"/>
              </a:lnSpc>
            </a:pPr>
            <a:r>
              <a:rPr lang="en-US" sz="5218" dirty="0">
                <a:solidFill>
                  <a:srgbClr val="000000"/>
                </a:solidFill>
                <a:latin typeface="Fredoka"/>
                <a:ea typeface="Fredoka"/>
                <a:cs typeface="Fredoka"/>
                <a:sym typeface="Fredoka"/>
              </a:rPr>
              <a:t>Example of Reasonable Mind: </a:t>
            </a:r>
          </a:p>
          <a:p>
            <a:pPr algn="ctr">
              <a:lnSpc>
                <a:spcPts val="7305"/>
              </a:lnSpc>
              <a:spcBef>
                <a:spcPct val="0"/>
              </a:spcBef>
            </a:pPr>
            <a:r>
              <a:rPr lang="en-US" sz="5218" dirty="0">
                <a:solidFill>
                  <a:srgbClr val="000000"/>
                </a:solidFill>
                <a:latin typeface="Fredoka"/>
                <a:ea typeface="Fredoka"/>
                <a:cs typeface="Fredoka"/>
                <a:sym typeface="Fredoka"/>
              </a:rPr>
              <a:t> Following School Rules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20348" y="4337384"/>
            <a:ext cx="7155410" cy="6244389"/>
          </a:xfrm>
          <a:custGeom>
            <a:avLst/>
            <a:gdLst/>
            <a:ahLst/>
            <a:cxnLst/>
            <a:rect l="l" t="t" r="r" b="b"/>
            <a:pathLst>
              <a:path w="7155410" h="6244389">
                <a:moveTo>
                  <a:pt x="0" y="0"/>
                </a:moveTo>
                <a:lnTo>
                  <a:pt x="7155410" y="0"/>
                </a:lnTo>
                <a:lnTo>
                  <a:pt x="7155410" y="6244390"/>
                </a:lnTo>
                <a:lnTo>
                  <a:pt x="0" y="6244390"/>
                </a:lnTo>
                <a:lnTo>
                  <a:pt x="0" y="0"/>
                </a:lnTo>
                <a:close/>
              </a:path>
            </a:pathLst>
          </a:custGeom>
          <a:blipFill>
            <a:blip r:embed="rId3"/>
            <a:stretch>
              <a:fillRect l="-72303" t="-31791"/>
            </a:stretch>
          </a:blipFill>
        </p:spPr>
      </p:sp>
      <p:sp>
        <p:nvSpPr>
          <p:cNvPr id="3" name="Freeform 3"/>
          <p:cNvSpPr/>
          <p:nvPr/>
        </p:nvSpPr>
        <p:spPr>
          <a:xfrm rot="-393558" flipH="1">
            <a:off x="1215960" y="1117411"/>
            <a:ext cx="6637560" cy="3658955"/>
          </a:xfrm>
          <a:custGeom>
            <a:avLst/>
            <a:gdLst/>
            <a:ahLst/>
            <a:cxnLst/>
            <a:rect l="l" t="t" r="r" b="b"/>
            <a:pathLst>
              <a:path w="6637560" h="3658955">
                <a:moveTo>
                  <a:pt x="6637560" y="0"/>
                </a:moveTo>
                <a:lnTo>
                  <a:pt x="0" y="0"/>
                </a:lnTo>
                <a:lnTo>
                  <a:pt x="0" y="3658955"/>
                </a:lnTo>
                <a:lnTo>
                  <a:pt x="6637560" y="3658955"/>
                </a:lnTo>
                <a:lnTo>
                  <a:pt x="6637560" y="0"/>
                </a:lnTo>
                <a:close/>
              </a:path>
            </a:pathLst>
          </a:custGeom>
          <a:blipFill>
            <a:blip r:embed="rId4"/>
            <a:stretch>
              <a:fillRect/>
            </a:stretch>
          </a:blipFill>
        </p:spPr>
      </p:sp>
      <p:sp>
        <p:nvSpPr>
          <p:cNvPr id="4" name="Freeform 4"/>
          <p:cNvSpPr/>
          <p:nvPr/>
        </p:nvSpPr>
        <p:spPr>
          <a:xfrm>
            <a:off x="4534740" y="2516732"/>
            <a:ext cx="6283259" cy="8065042"/>
          </a:xfrm>
          <a:custGeom>
            <a:avLst/>
            <a:gdLst/>
            <a:ahLst/>
            <a:cxnLst/>
            <a:rect l="l" t="t" r="r" b="b"/>
            <a:pathLst>
              <a:path w="6283259" h="8065042">
                <a:moveTo>
                  <a:pt x="0" y="0"/>
                </a:moveTo>
                <a:lnTo>
                  <a:pt x="6283259" y="0"/>
                </a:lnTo>
                <a:lnTo>
                  <a:pt x="6283259" y="8065042"/>
                </a:lnTo>
                <a:lnTo>
                  <a:pt x="0" y="8065042"/>
                </a:lnTo>
                <a:lnTo>
                  <a:pt x="0" y="0"/>
                </a:lnTo>
                <a:close/>
              </a:path>
            </a:pathLst>
          </a:custGeom>
          <a:blipFill>
            <a:blip r:embed="rId5"/>
            <a:stretch>
              <a:fillRect l="-10233" t="-40652" r="-10233"/>
            </a:stretch>
          </a:blipFill>
        </p:spPr>
      </p:sp>
      <p:sp>
        <p:nvSpPr>
          <p:cNvPr id="5" name="TextBox 5"/>
          <p:cNvSpPr txBox="1"/>
          <p:nvPr/>
        </p:nvSpPr>
        <p:spPr>
          <a:xfrm>
            <a:off x="5664571" y="157336"/>
            <a:ext cx="10306857" cy="1647478"/>
          </a:xfrm>
          <a:prstGeom prst="rect">
            <a:avLst/>
          </a:prstGeom>
        </p:spPr>
        <p:txBody>
          <a:bodyPr lIns="0" tIns="0" rIns="0" bIns="0" rtlCol="0" anchor="t">
            <a:spAutoFit/>
          </a:bodyPr>
          <a:lstStyle/>
          <a:p>
            <a:pPr algn="ctr">
              <a:lnSpc>
                <a:spcPts val="6611"/>
              </a:lnSpc>
              <a:spcBef>
                <a:spcPct val="0"/>
              </a:spcBef>
            </a:pPr>
            <a:r>
              <a:rPr lang="en-US" sz="4722" dirty="0">
                <a:solidFill>
                  <a:srgbClr val="000000"/>
                </a:solidFill>
                <a:latin typeface="Fredoka"/>
                <a:ea typeface="Fredoka"/>
                <a:cs typeface="Fredoka"/>
                <a:sym typeface="Fredoka"/>
              </a:rPr>
              <a:t>Example of Reasonable Mind: Ignoring feelings</a:t>
            </a:r>
          </a:p>
        </p:txBody>
      </p:sp>
      <p:sp>
        <p:nvSpPr>
          <p:cNvPr id="6" name="TextBox 6"/>
          <p:cNvSpPr txBox="1"/>
          <p:nvPr/>
        </p:nvSpPr>
        <p:spPr>
          <a:xfrm rot="-309319">
            <a:off x="1697030" y="1531920"/>
            <a:ext cx="5536934" cy="2143711"/>
          </a:xfrm>
          <a:prstGeom prst="rect">
            <a:avLst/>
          </a:prstGeom>
        </p:spPr>
        <p:txBody>
          <a:bodyPr lIns="0" tIns="0" rIns="0" bIns="0" rtlCol="0" anchor="t">
            <a:spAutoFit/>
          </a:bodyPr>
          <a:lstStyle/>
          <a:p>
            <a:pPr algn="ctr">
              <a:lnSpc>
                <a:spcPts val="4278"/>
              </a:lnSpc>
            </a:pPr>
            <a:r>
              <a:rPr lang="en-US" sz="3055" dirty="0">
                <a:solidFill>
                  <a:srgbClr val="000000"/>
                </a:solidFill>
                <a:latin typeface="Fredoka"/>
                <a:ea typeface="Fredoka"/>
                <a:cs typeface="Fredoka"/>
                <a:sym typeface="Fredoka"/>
              </a:rPr>
              <a:t>You can’t come </a:t>
            </a:r>
          </a:p>
          <a:p>
            <a:pPr algn="ctr">
              <a:lnSpc>
                <a:spcPts val="4278"/>
              </a:lnSpc>
            </a:pPr>
            <a:r>
              <a:rPr lang="en-US" sz="3055" dirty="0">
                <a:solidFill>
                  <a:srgbClr val="000000"/>
                </a:solidFill>
                <a:latin typeface="Fredoka"/>
                <a:ea typeface="Fredoka"/>
                <a:cs typeface="Fredoka"/>
                <a:sym typeface="Fredoka"/>
              </a:rPr>
              <a:t>to my party.</a:t>
            </a:r>
          </a:p>
          <a:p>
            <a:pPr algn="ctr">
              <a:lnSpc>
                <a:spcPts val="4278"/>
              </a:lnSpc>
            </a:pPr>
            <a:r>
              <a:rPr lang="en-US" sz="3055" dirty="0">
                <a:solidFill>
                  <a:srgbClr val="000000"/>
                </a:solidFill>
                <a:latin typeface="Fredoka"/>
                <a:ea typeface="Fredoka"/>
                <a:cs typeface="Fredoka"/>
                <a:sym typeface="Fredoka"/>
              </a:rPr>
              <a:t>You’re too little </a:t>
            </a:r>
          </a:p>
          <a:p>
            <a:pPr algn="ctr">
              <a:lnSpc>
                <a:spcPts val="4278"/>
              </a:lnSpc>
              <a:spcBef>
                <a:spcPct val="0"/>
              </a:spcBef>
            </a:pPr>
            <a:r>
              <a:rPr lang="en-US" sz="3055" dirty="0">
                <a:solidFill>
                  <a:srgbClr val="000000"/>
                </a:solidFill>
                <a:latin typeface="Fredoka"/>
                <a:ea typeface="Fredoka"/>
                <a:cs typeface="Fredoka"/>
                <a:sym typeface="Fredoka"/>
              </a:rPr>
              <a:t>to play with us.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33020" y="1359284"/>
            <a:ext cx="4526280" cy="8229600"/>
          </a:xfrm>
          <a:custGeom>
            <a:avLst/>
            <a:gdLst/>
            <a:ahLst/>
            <a:cxnLst/>
            <a:rect l="l" t="t" r="r" b="b"/>
            <a:pathLst>
              <a:path w="4526280" h="8229600">
                <a:moveTo>
                  <a:pt x="0" y="0"/>
                </a:moveTo>
                <a:lnTo>
                  <a:pt x="4526280" y="0"/>
                </a:lnTo>
                <a:lnTo>
                  <a:pt x="4526280" y="8229600"/>
                </a:lnTo>
                <a:lnTo>
                  <a:pt x="0" y="8229600"/>
                </a:lnTo>
                <a:lnTo>
                  <a:pt x="0" y="0"/>
                </a:lnTo>
                <a:close/>
              </a:path>
            </a:pathLst>
          </a:custGeom>
          <a:blipFill>
            <a:blip r:embed="rId3"/>
            <a:stretch>
              <a:fillRect/>
            </a:stretch>
          </a:blipFill>
        </p:spPr>
      </p:sp>
      <p:sp>
        <p:nvSpPr>
          <p:cNvPr id="3" name="TextBox 3"/>
          <p:cNvSpPr txBox="1"/>
          <p:nvPr/>
        </p:nvSpPr>
        <p:spPr>
          <a:xfrm>
            <a:off x="4419601" y="159703"/>
            <a:ext cx="8313420"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What is Logic?</a:t>
            </a:r>
          </a:p>
        </p:txBody>
      </p:sp>
      <p:sp>
        <p:nvSpPr>
          <p:cNvPr id="4" name="TextBox 4"/>
          <p:cNvSpPr txBox="1"/>
          <p:nvPr/>
        </p:nvSpPr>
        <p:spPr>
          <a:xfrm>
            <a:off x="1028700" y="2781390"/>
            <a:ext cx="12575623" cy="5462558"/>
          </a:xfrm>
          <a:prstGeom prst="rect">
            <a:avLst/>
          </a:prstGeom>
        </p:spPr>
        <p:txBody>
          <a:bodyPr lIns="0" tIns="0" rIns="0" bIns="0" rtlCol="0" anchor="t">
            <a:spAutoFit/>
          </a:bodyPr>
          <a:lstStyle/>
          <a:p>
            <a:pPr marL="842374" lvl="1" indent="-421187" algn="l">
              <a:lnSpc>
                <a:spcPts val="5462"/>
              </a:lnSpc>
              <a:buFont typeface="Arial"/>
              <a:buChar char="•"/>
            </a:pPr>
            <a:r>
              <a:rPr lang="en-US" sz="3901" b="1" dirty="0">
                <a:solidFill>
                  <a:srgbClr val="000000"/>
                </a:solidFill>
                <a:latin typeface="Canva Sans Bold"/>
                <a:ea typeface="Canva Sans Bold"/>
                <a:cs typeface="Canva Sans Bold"/>
                <a:sym typeface="Canva Sans Bold"/>
              </a:rPr>
              <a:t>Rules of smart thinking </a:t>
            </a:r>
          </a:p>
          <a:p>
            <a:pPr algn="l">
              <a:lnSpc>
                <a:spcPts val="5462"/>
              </a:lnSpc>
            </a:pPr>
            <a:endParaRPr lang="en-US" sz="3901" b="1" dirty="0">
              <a:solidFill>
                <a:srgbClr val="000000"/>
              </a:solidFill>
              <a:latin typeface="Canva Sans Bold"/>
              <a:ea typeface="Canva Sans Bold"/>
              <a:cs typeface="Canva Sans Bold"/>
              <a:sym typeface="Canva Sans Bold"/>
            </a:endParaRPr>
          </a:p>
          <a:p>
            <a:pPr marL="842374" lvl="1" indent="-421187" algn="l">
              <a:lnSpc>
                <a:spcPts val="5462"/>
              </a:lnSpc>
              <a:buFont typeface="Arial"/>
              <a:buChar char="•"/>
            </a:pPr>
            <a:r>
              <a:rPr lang="en-US" sz="3901" b="1" dirty="0">
                <a:solidFill>
                  <a:srgbClr val="000000"/>
                </a:solidFill>
                <a:latin typeface="Canva Sans Bold"/>
                <a:ea typeface="Canva Sans Bold"/>
                <a:cs typeface="Canva Sans Bold"/>
                <a:sym typeface="Canva Sans Bold"/>
              </a:rPr>
              <a:t>Help us figure out if something is true, reasonable, or makes sense. </a:t>
            </a:r>
          </a:p>
          <a:p>
            <a:pPr algn="l">
              <a:lnSpc>
                <a:spcPts val="5462"/>
              </a:lnSpc>
            </a:pPr>
            <a:endParaRPr lang="en-US" sz="3901" b="1" dirty="0">
              <a:solidFill>
                <a:srgbClr val="000000"/>
              </a:solidFill>
              <a:latin typeface="Canva Sans Bold"/>
              <a:ea typeface="Canva Sans Bold"/>
              <a:cs typeface="Canva Sans Bold"/>
              <a:sym typeface="Canva Sans Bold"/>
            </a:endParaRPr>
          </a:p>
          <a:p>
            <a:pPr marL="842374" lvl="1" indent="-421187" algn="l">
              <a:lnSpc>
                <a:spcPts val="5462"/>
              </a:lnSpc>
              <a:buFont typeface="Arial"/>
              <a:buChar char="•"/>
            </a:pPr>
            <a:r>
              <a:rPr lang="en-US" sz="3901" b="1" dirty="0">
                <a:solidFill>
                  <a:srgbClr val="000000"/>
                </a:solidFill>
                <a:latin typeface="Canva Sans Bold"/>
                <a:ea typeface="Canva Sans Bold"/>
                <a:cs typeface="Canva Sans Bold"/>
                <a:sym typeface="Canva Sans Bold"/>
              </a:rPr>
              <a:t>Using clues, facts, and patterns to solve puzzles, make good choices, and understand how ideas connect.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41958" y="-55588"/>
            <a:ext cx="9777356" cy="1516825"/>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Fredoka"/>
                <a:ea typeface="Fredoka"/>
                <a:cs typeface="Fredoka"/>
                <a:sym typeface="Fredoka"/>
              </a:rPr>
              <a:t>Reasonable Mind</a:t>
            </a:r>
          </a:p>
        </p:txBody>
      </p:sp>
      <p:sp>
        <p:nvSpPr>
          <p:cNvPr id="3" name="TextBox 3"/>
          <p:cNvSpPr txBox="1"/>
          <p:nvPr/>
        </p:nvSpPr>
        <p:spPr>
          <a:xfrm>
            <a:off x="1458329" y="1328419"/>
            <a:ext cx="15144614" cy="2527921"/>
          </a:xfrm>
          <a:prstGeom prst="rect">
            <a:avLst/>
          </a:prstGeom>
        </p:spPr>
        <p:txBody>
          <a:bodyPr lIns="0" tIns="0" rIns="0" bIns="0" rtlCol="0" anchor="t">
            <a:spAutoFit/>
          </a:bodyPr>
          <a:lstStyle/>
          <a:p>
            <a:pPr algn="ctr">
              <a:lnSpc>
                <a:spcPts val="5040"/>
              </a:lnSpc>
              <a:spcBef>
                <a:spcPct val="0"/>
              </a:spcBef>
            </a:pPr>
            <a:r>
              <a:rPr lang="en-US" sz="3600" dirty="0">
                <a:solidFill>
                  <a:srgbClr val="000000"/>
                </a:solidFill>
                <a:latin typeface="Fredoka"/>
                <a:ea typeface="Fredoka"/>
                <a:cs typeface="Fredoka"/>
                <a:sym typeface="Fredoka"/>
              </a:rPr>
              <a:t>When I am in a reasonable mind...</a:t>
            </a:r>
          </a:p>
          <a:p>
            <a:pPr algn="ctr">
              <a:lnSpc>
                <a:spcPts val="5040"/>
              </a:lnSpc>
              <a:spcBef>
                <a:spcPct val="0"/>
              </a:spcBef>
            </a:pPr>
            <a:r>
              <a:rPr lang="en-US" sz="3600" dirty="0">
                <a:solidFill>
                  <a:srgbClr val="000000"/>
                </a:solidFill>
                <a:latin typeface="Fredoka"/>
                <a:ea typeface="Fredoka"/>
                <a:cs typeface="Fredoka"/>
                <a:sym typeface="Fredoka"/>
              </a:rPr>
              <a:t>I might ignore my feelings.</a:t>
            </a:r>
          </a:p>
          <a:p>
            <a:pPr algn="ctr">
              <a:lnSpc>
                <a:spcPts val="5040"/>
              </a:lnSpc>
              <a:spcBef>
                <a:spcPct val="0"/>
              </a:spcBef>
            </a:pPr>
            <a:r>
              <a:rPr lang="en-US" sz="3600" dirty="0">
                <a:solidFill>
                  <a:srgbClr val="000000"/>
                </a:solidFill>
                <a:latin typeface="Fredoka"/>
                <a:ea typeface="Fredoka"/>
                <a:cs typeface="Fredoka"/>
                <a:sym typeface="Fredoka"/>
              </a:rPr>
              <a:t>I might hurt other peoples’ feelings.</a:t>
            </a:r>
          </a:p>
          <a:p>
            <a:pPr algn="ctr">
              <a:lnSpc>
                <a:spcPts val="5040"/>
              </a:lnSpc>
              <a:spcBef>
                <a:spcPct val="0"/>
              </a:spcBef>
            </a:pPr>
            <a:r>
              <a:rPr lang="en-US" sz="3600" dirty="0">
                <a:solidFill>
                  <a:srgbClr val="000000"/>
                </a:solidFill>
                <a:latin typeface="Fredoka"/>
                <a:ea typeface="Fredoka"/>
                <a:cs typeface="Fredoka"/>
                <a:sym typeface="Fredoka"/>
              </a:rPr>
              <a:t>I might make choices that are right for me, but not kind to others.</a:t>
            </a:r>
          </a:p>
        </p:txBody>
      </p:sp>
      <p:sp>
        <p:nvSpPr>
          <p:cNvPr id="4" name="Freeform 4"/>
          <p:cNvSpPr/>
          <p:nvPr/>
        </p:nvSpPr>
        <p:spPr>
          <a:xfrm>
            <a:off x="12011453" y="4304442"/>
            <a:ext cx="5837010" cy="5552456"/>
          </a:xfrm>
          <a:custGeom>
            <a:avLst/>
            <a:gdLst/>
            <a:ahLst/>
            <a:cxnLst/>
            <a:rect l="l" t="t" r="r" b="b"/>
            <a:pathLst>
              <a:path w="5837010" h="5552456">
                <a:moveTo>
                  <a:pt x="0" y="0"/>
                </a:moveTo>
                <a:lnTo>
                  <a:pt x="5837010" y="0"/>
                </a:lnTo>
                <a:lnTo>
                  <a:pt x="5837010" y="5552455"/>
                </a:lnTo>
                <a:lnTo>
                  <a:pt x="0" y="5552455"/>
                </a:lnTo>
                <a:lnTo>
                  <a:pt x="0" y="0"/>
                </a:lnTo>
                <a:close/>
              </a:path>
            </a:pathLst>
          </a:custGeom>
          <a:blipFill>
            <a:blip r:embed="rId2"/>
            <a:stretch>
              <a:fillRect/>
            </a:stretch>
          </a:blipFill>
        </p:spPr>
      </p:sp>
      <p:sp>
        <p:nvSpPr>
          <p:cNvPr id="5" name="Freeform 5"/>
          <p:cNvSpPr/>
          <p:nvPr/>
        </p:nvSpPr>
        <p:spPr>
          <a:xfrm>
            <a:off x="6724354" y="4969160"/>
            <a:ext cx="4839293" cy="4710245"/>
          </a:xfrm>
          <a:custGeom>
            <a:avLst/>
            <a:gdLst/>
            <a:ahLst/>
            <a:cxnLst/>
            <a:rect l="l" t="t" r="r" b="b"/>
            <a:pathLst>
              <a:path w="4839293" h="4710245">
                <a:moveTo>
                  <a:pt x="0" y="0"/>
                </a:moveTo>
                <a:lnTo>
                  <a:pt x="4839292" y="0"/>
                </a:lnTo>
                <a:lnTo>
                  <a:pt x="4839292" y="4710245"/>
                </a:lnTo>
                <a:lnTo>
                  <a:pt x="0" y="4710245"/>
                </a:lnTo>
                <a:lnTo>
                  <a:pt x="0" y="0"/>
                </a:lnTo>
                <a:close/>
              </a:path>
            </a:pathLst>
          </a:custGeom>
          <a:blipFill>
            <a:blip r:embed="rId3"/>
            <a:stretch>
              <a:fillRect/>
            </a:stretch>
          </a:blipFill>
        </p:spPr>
      </p:sp>
      <p:sp>
        <p:nvSpPr>
          <p:cNvPr id="6" name="Freeform 6"/>
          <p:cNvSpPr/>
          <p:nvPr/>
        </p:nvSpPr>
        <p:spPr>
          <a:xfrm>
            <a:off x="348975" y="4481934"/>
            <a:ext cx="6262014" cy="5197472"/>
          </a:xfrm>
          <a:custGeom>
            <a:avLst/>
            <a:gdLst/>
            <a:ahLst/>
            <a:cxnLst/>
            <a:rect l="l" t="t" r="r" b="b"/>
            <a:pathLst>
              <a:path w="6262014" h="5197472">
                <a:moveTo>
                  <a:pt x="0" y="0"/>
                </a:moveTo>
                <a:lnTo>
                  <a:pt x="6262014" y="0"/>
                </a:lnTo>
                <a:lnTo>
                  <a:pt x="6262014" y="5197471"/>
                </a:lnTo>
                <a:lnTo>
                  <a:pt x="0" y="5197471"/>
                </a:lnTo>
                <a:lnTo>
                  <a:pt x="0" y="0"/>
                </a:lnTo>
                <a:close/>
              </a:path>
            </a:pathLst>
          </a:custGeom>
          <a:blipFill>
            <a:blip r:embed="rId4"/>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53EED7C1653F4F98A15F7ED410BD15" ma:contentTypeVersion="7" ma:contentTypeDescription="Create a new document." ma:contentTypeScope="" ma:versionID="6a53f92b61e9b43c20d061bce8d548a4">
  <xsd:schema xmlns:xsd="http://www.w3.org/2001/XMLSchema" xmlns:xs="http://www.w3.org/2001/XMLSchema" xmlns:p="http://schemas.microsoft.com/office/2006/metadata/properties" xmlns:ns2="d747331a-0350-4cab-965c-d52956b46591" targetNamespace="http://schemas.microsoft.com/office/2006/metadata/properties" ma:root="true" ma:fieldsID="e39263d7484ea0a291276c689b29c3a8" ns2:_="">
    <xsd:import namespace="d747331a-0350-4cab-965c-d52956b4659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47331a-0350-4cab-965c-d52956b465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D9170C-FE8E-4E06-A4B5-913B601406B3}">
  <ds:schemaRefs>
    <ds:schemaRef ds:uri="http://schemas.microsoft.com/sharepoint/v3/contenttype/forms"/>
  </ds:schemaRefs>
</ds:datastoreItem>
</file>

<file path=customXml/itemProps2.xml><?xml version="1.0" encoding="utf-8"?>
<ds:datastoreItem xmlns:ds="http://schemas.openxmlformats.org/officeDocument/2006/customXml" ds:itemID="{EC1C69F3-42AD-4141-B58B-89BECFFE9F37}">
  <ds:schemaRefs>
    <ds:schemaRef ds:uri="http://www.w3.org/XML/1998/namespace"/>
    <ds:schemaRef ds:uri="http://schemas.microsoft.com/office/2006/metadata/properties"/>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d747331a-0350-4cab-965c-d52956b46591"/>
    <ds:schemaRef ds:uri="http://purl.org/dc/elements/1.1/"/>
  </ds:schemaRefs>
</ds:datastoreItem>
</file>

<file path=customXml/itemProps3.xml><?xml version="1.0" encoding="utf-8"?>
<ds:datastoreItem xmlns:ds="http://schemas.openxmlformats.org/officeDocument/2006/customXml" ds:itemID="{4DFF4DE3-F93E-4258-9B6C-19B56D09A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47331a-0350-4cab-965c-d52956b465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1469</Words>
  <Application>Microsoft Office PowerPoint</Application>
  <PresentationFormat>Custom</PresentationFormat>
  <Paragraphs>247</Paragraphs>
  <Slides>30</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Canva Student Font</vt:lpstr>
      <vt:lpstr>DM Serif Display</vt:lpstr>
      <vt:lpstr>Fredoka</vt:lpstr>
      <vt:lpstr>Arial</vt:lpstr>
      <vt:lpstr>Canva Sans</vt:lpstr>
      <vt:lpstr>Calibri</vt:lpstr>
      <vt:lpstr>Poppins</vt:lpstr>
      <vt:lpstr>Poppins Bold</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Wise_Mind_Presentation</dc:title>
  <dc:creator>Lisa Ashbaugh</dc:creator>
  <cp:lastModifiedBy>Lisa Ashbaugh</cp:lastModifiedBy>
  <cp:revision>4</cp:revision>
  <dcterms:created xsi:type="dcterms:W3CDTF">2006-08-16T00:00:00Z</dcterms:created>
  <dcterms:modified xsi:type="dcterms:W3CDTF">2026-04-28T17:46:47Z</dcterms:modified>
  <dc:identifier>DAHFJQm9NxA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0x0101006353EED7C1653F4F98A15F7ED410BD15</vt:lpwstr>
  </property>
</Properties>
</file>