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2" r:id="rId7"/>
    <p:sldId id="261" r:id="rId8"/>
    <p:sldId id="263" r:id="rId9"/>
    <p:sldId id="264" r:id="rId10"/>
    <p:sldId id="266" r:id="rId11"/>
    <p:sldId id="265"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FF"/>
    <a:srgbClr val="422C16"/>
    <a:srgbClr val="0C788E"/>
    <a:srgbClr val="006666"/>
    <a:srgbClr val="0099CC"/>
    <a:srgbClr val="660066"/>
    <a:srgbClr val="FFFF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7323" autoAdjust="0"/>
    <p:restoredTop sz="94652" autoAdjust="0"/>
  </p:normalViewPr>
  <p:slideViewPr>
    <p:cSldViewPr>
      <p:cViewPr varScale="1">
        <p:scale>
          <a:sx n="64" d="100"/>
          <a:sy n="64" d="100"/>
        </p:scale>
        <p:origin x="149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8" d="100"/>
          <a:sy n="98" d="100"/>
        </p:scale>
        <p:origin x="286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30A7AA-DE6F-4DE3-B60F-800942932D9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9B87DE02-A4D0-43BE-868C-B34D7BC7FAED}"/>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8A7B42CD-0030-4C5D-AFC9-3A7B04567BD6}" type="datetimeFigureOut">
              <a:rPr lang="en-US"/>
              <a:pPr>
                <a:defRPr/>
              </a:pPr>
              <a:t>10/31/2022</a:t>
            </a:fld>
            <a:endParaRPr lang="en-US"/>
          </a:p>
        </p:txBody>
      </p:sp>
      <p:sp>
        <p:nvSpPr>
          <p:cNvPr id="4" name="Slide Image Placeholder 3">
            <a:extLst>
              <a:ext uri="{FF2B5EF4-FFF2-40B4-BE49-F238E27FC236}">
                <a16:creationId xmlns:a16="http://schemas.microsoft.com/office/drawing/2014/main" id="{8FAC50EE-961C-4D10-B82F-EFE9F9BB357B}"/>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B93044DA-E207-4046-B53E-CC4F88CEEC3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5FECF8B-380E-452C-9BC1-A59E71A4A51A}"/>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518B3587-C8D8-4561-8FF8-478AFBCD42E7}"/>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9F89D5E-2A13-4D1C-B0D0-3E116C09E32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F3B862B1-CCBE-4C49-826A-68E6C7383B1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1AD92F89-DCB8-4964-89FD-F479C6B16A4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Explain that today’s lesson is about </a:t>
            </a:r>
            <a:r>
              <a:rPr lang="en-US" altLang="en-US" b="1"/>
              <a:t>self-advocacy</a:t>
            </a:r>
            <a:r>
              <a:rPr lang="en-US" altLang="en-US"/>
              <a:t>.  Ask students if they know what self-advocacy means.</a:t>
            </a:r>
          </a:p>
        </p:txBody>
      </p:sp>
      <p:sp>
        <p:nvSpPr>
          <p:cNvPr id="4100" name="Slide Number Placeholder 3">
            <a:extLst>
              <a:ext uri="{FF2B5EF4-FFF2-40B4-BE49-F238E27FC236}">
                <a16:creationId xmlns:a16="http://schemas.microsoft.com/office/drawing/2014/main" id="{AAC8725E-9693-48BC-BD71-7991DA23DED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ED634F1-9A61-438E-A8D7-55D435B1B0F2}"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4B731563-C489-4D55-A2B5-4F956EC41D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6687544B-264C-44E7-B959-A6A37C3209E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Point out how the girl acknowledges her strength in reading but also her challenge in math.  Emphasize how she specifies her difficulty with word problems AND that she knows she should talk to her teacher for help.</a:t>
            </a:r>
          </a:p>
        </p:txBody>
      </p:sp>
      <p:sp>
        <p:nvSpPr>
          <p:cNvPr id="22532" name="Slide Number Placeholder 3">
            <a:extLst>
              <a:ext uri="{FF2B5EF4-FFF2-40B4-BE49-F238E27FC236}">
                <a16:creationId xmlns:a16="http://schemas.microsoft.com/office/drawing/2014/main" id="{E6443D0F-21FB-4623-8888-FD61157DA8E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4774830-3E0F-4E29-9F84-3397E21FAF79}" type="slidenum">
              <a:rPr lang="en-US" altLang="en-US"/>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85A44357-97AA-45B2-889B-CCD43EC0990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888B4D30-FBB4-4A1D-BB69-2F8FD6E11A0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Again, point out how the student specifically asks for help by stating what’s hard for her and what she needs.  Also show how the teacher responds favorably because she understands what the student wants.</a:t>
            </a:r>
          </a:p>
        </p:txBody>
      </p:sp>
      <p:sp>
        <p:nvSpPr>
          <p:cNvPr id="24580" name="Slide Number Placeholder 3">
            <a:extLst>
              <a:ext uri="{FF2B5EF4-FFF2-40B4-BE49-F238E27FC236}">
                <a16:creationId xmlns:a16="http://schemas.microsoft.com/office/drawing/2014/main" id="{2C8EC35E-793D-46C4-A1DF-E7878D7CAD1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5438A5D-A1DC-4400-B48B-78B8F0A25694}" type="slidenum">
              <a:rPr lang="en-US" altLang="en-US"/>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511C9C04-AABC-4980-9398-DFFAECC02AB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774D6F58-AA28-4452-9E67-5F2472DA6D0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Explain that these are the 3 things to figure out in order to self-advocate</a:t>
            </a:r>
          </a:p>
        </p:txBody>
      </p:sp>
      <p:sp>
        <p:nvSpPr>
          <p:cNvPr id="26628" name="Slide Number Placeholder 3">
            <a:extLst>
              <a:ext uri="{FF2B5EF4-FFF2-40B4-BE49-F238E27FC236}">
                <a16:creationId xmlns:a16="http://schemas.microsoft.com/office/drawing/2014/main" id="{81403922-8360-463D-8244-859B7B15595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0E6BFC5-1AA1-4F98-A6EA-5966AA6CD2EA}" type="slidenum">
              <a:rPr lang="en-US" altLang="en-US"/>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AABAC4AB-EB71-4296-B200-4CA82407B87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D9F3825C-5638-4859-A529-C84581EB60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Talk about the different scenarios and ask students to suggest options for the last one.</a:t>
            </a:r>
          </a:p>
        </p:txBody>
      </p:sp>
      <p:sp>
        <p:nvSpPr>
          <p:cNvPr id="28676" name="Slide Number Placeholder 3">
            <a:extLst>
              <a:ext uri="{FF2B5EF4-FFF2-40B4-BE49-F238E27FC236}">
                <a16:creationId xmlns:a16="http://schemas.microsoft.com/office/drawing/2014/main" id="{E8B0B213-829E-413C-B760-3B530ACB05F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FD0D1B7-3556-48C5-8F60-A0E22E131E09}" type="slidenum">
              <a:rPr lang="en-US" altLang="en-US"/>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C26246EF-7390-4064-B361-4F63470C89D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D04D894C-B8AA-44C0-9EC0-00E335B85B0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Talk about the various resources available to learn about a disability.  Ask students </a:t>
            </a:r>
            <a:r>
              <a:rPr lang="en-US" altLang="en-US" b="1"/>
              <a:t>if they want to share </a:t>
            </a:r>
            <a:r>
              <a:rPr lang="en-US" altLang="en-US"/>
              <a:t>what they know about their own disability.  Where did they go to learn about it.</a:t>
            </a:r>
          </a:p>
        </p:txBody>
      </p:sp>
      <p:sp>
        <p:nvSpPr>
          <p:cNvPr id="30724" name="Slide Number Placeholder 3">
            <a:extLst>
              <a:ext uri="{FF2B5EF4-FFF2-40B4-BE49-F238E27FC236}">
                <a16:creationId xmlns:a16="http://schemas.microsoft.com/office/drawing/2014/main" id="{BDB3D0B8-94E3-4102-9820-DBECAFE2B70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1073B3-497F-4D57-9123-F7F66D188BFD}" type="slidenum">
              <a:rPr lang="en-US" altLang="en-US"/>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BA235CB4-D5A4-40E4-A26B-E5D71963377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3DA87DE5-5A58-47B8-AB2B-028D0EC5705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Explain that they are a valuable source of information that enables others to better understand their strengths and needs.  Ask for examples of strategies that they find helpful.  Encourage the students to share these with their families and teachers so that everyone is aware of how to help.</a:t>
            </a:r>
          </a:p>
        </p:txBody>
      </p:sp>
      <p:sp>
        <p:nvSpPr>
          <p:cNvPr id="32772" name="Slide Number Placeholder 3">
            <a:extLst>
              <a:ext uri="{FF2B5EF4-FFF2-40B4-BE49-F238E27FC236}">
                <a16:creationId xmlns:a16="http://schemas.microsoft.com/office/drawing/2014/main" id="{DBEF3660-73D0-4EB0-9BC1-6E0D1C5CFBB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1774DFF-3937-4433-A879-9350D5BB2D77}" type="slidenum">
              <a:rPr lang="en-US" altLang="en-US"/>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126EB6AD-EDB6-493B-8A44-693DF5DDEB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33384E18-9633-4A2A-9DD1-9655E6B2A0A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Remind them that new challenges can crop up at any time so they need to get comfortable advocating for themselves.</a:t>
            </a:r>
          </a:p>
        </p:txBody>
      </p:sp>
      <p:sp>
        <p:nvSpPr>
          <p:cNvPr id="34820" name="Slide Number Placeholder 3">
            <a:extLst>
              <a:ext uri="{FF2B5EF4-FFF2-40B4-BE49-F238E27FC236}">
                <a16:creationId xmlns:a16="http://schemas.microsoft.com/office/drawing/2014/main" id="{3336CD73-5F44-445B-A986-ACF349FC1C0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A99C89-2BD0-45CB-833D-404D47DECC4E}" type="slidenum">
              <a:rPr lang="en-US" altLang="en-US"/>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932BF2A4-8C0E-405C-9230-FFBB12D9465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3E91B6C5-4B1E-44E1-AAAB-84BB55A0A7D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Remind students of these 3 key points for Self-Advocacy.</a:t>
            </a:r>
          </a:p>
        </p:txBody>
      </p:sp>
      <p:sp>
        <p:nvSpPr>
          <p:cNvPr id="36868" name="Slide Number Placeholder 3">
            <a:extLst>
              <a:ext uri="{FF2B5EF4-FFF2-40B4-BE49-F238E27FC236}">
                <a16:creationId xmlns:a16="http://schemas.microsoft.com/office/drawing/2014/main" id="{62115A82-D99F-4182-B18B-CB14E072DBE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B0BF52C-2F40-4A21-AA7F-0845F31852F9}" type="slidenum">
              <a:rPr lang="en-US" altLang="en-US"/>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D4B59B17-2F53-486D-BCFF-FBCC6A0959F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DC56CD85-5B79-42C4-B810-7DB27D795A5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Ask for their solutions to this situation.  Remind them of the 3 Parts of Self-Advocacy they learned in today’s lesson and encourage them to apply these to the scenario.</a:t>
            </a:r>
          </a:p>
        </p:txBody>
      </p:sp>
      <p:sp>
        <p:nvSpPr>
          <p:cNvPr id="38916" name="Slide Number Placeholder 3">
            <a:extLst>
              <a:ext uri="{FF2B5EF4-FFF2-40B4-BE49-F238E27FC236}">
                <a16:creationId xmlns:a16="http://schemas.microsoft.com/office/drawing/2014/main" id="{83B19D4D-226E-4890-B331-E9AFD031CDF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70AB699-EC30-4F63-B863-DAD3A52EC7C1}" type="slidenum">
              <a:rPr lang="en-US" altLang="en-US"/>
              <a:pPr/>
              <a:t>18</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B43AA0E6-61CB-436D-8003-B14C37591CF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AF2C9DFE-560D-4956-8320-99FA7F6B107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Read the simple definition of self-advocacy.  Ask students what “speaking up for yourself” means.</a:t>
            </a:r>
          </a:p>
        </p:txBody>
      </p:sp>
      <p:sp>
        <p:nvSpPr>
          <p:cNvPr id="6148" name="Slide Number Placeholder 3">
            <a:extLst>
              <a:ext uri="{FF2B5EF4-FFF2-40B4-BE49-F238E27FC236}">
                <a16:creationId xmlns:a16="http://schemas.microsoft.com/office/drawing/2014/main" id="{44FAD46E-6E0F-4CA8-A943-6954709E4E7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E3203C-5A21-4281-8280-20CD03A70D8E}" type="slidenum">
              <a:rPr lang="en-US" altLang="en-US"/>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15CF5625-422A-4341-BC92-FCB7F26A3B8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119BD120-F81C-4010-92C9-EF57D466CAF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Click to bring in conversation balloons.</a:t>
            </a:r>
          </a:p>
        </p:txBody>
      </p:sp>
      <p:sp>
        <p:nvSpPr>
          <p:cNvPr id="8196" name="Slide Number Placeholder 3">
            <a:extLst>
              <a:ext uri="{FF2B5EF4-FFF2-40B4-BE49-F238E27FC236}">
                <a16:creationId xmlns:a16="http://schemas.microsoft.com/office/drawing/2014/main" id="{2765DC26-D5B6-4AC5-B66E-CEC4B185E93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38A08C3-E4C0-4EA6-B0F1-F393D51BF811}" type="slidenum">
              <a:rPr lang="en-US" altLang="en-US"/>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CEA8C0B2-04B0-4120-A4AB-3558C80C124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6E0B2B1F-EB98-461D-8189-C8A6A502C46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Ask students to describe the pictures – what do they see?  Ask if they’ve ever done any of these.</a:t>
            </a:r>
          </a:p>
        </p:txBody>
      </p:sp>
      <p:sp>
        <p:nvSpPr>
          <p:cNvPr id="10244" name="Slide Number Placeholder 3">
            <a:extLst>
              <a:ext uri="{FF2B5EF4-FFF2-40B4-BE49-F238E27FC236}">
                <a16:creationId xmlns:a16="http://schemas.microsoft.com/office/drawing/2014/main" id="{23BAC695-341A-479F-89A3-4BC8E7596E4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D31024F-95FF-405D-9CAF-F829BB960335}" type="slidenum">
              <a:rPr lang="en-US" altLang="en-US"/>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B48BC152-DA66-40B6-9872-F13DA62C1D7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A59133F5-FE72-4078-970D-4BF9EA84276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Ask if these reactions help them get what they need or feel better.  Yes or no?</a:t>
            </a:r>
          </a:p>
        </p:txBody>
      </p:sp>
      <p:sp>
        <p:nvSpPr>
          <p:cNvPr id="12292" name="Slide Number Placeholder 3">
            <a:extLst>
              <a:ext uri="{FF2B5EF4-FFF2-40B4-BE49-F238E27FC236}">
                <a16:creationId xmlns:a16="http://schemas.microsoft.com/office/drawing/2014/main" id="{8CD1FBEF-337D-48E7-AD39-8AD8481276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BF96E0E-538B-4EC4-AB78-C3F8D85904F7}" type="slidenum">
              <a:rPr lang="en-US" altLang="en-US"/>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DB7E5563-A9A1-4AB8-A80A-05CA7C40640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9D5ED821-8A4A-406D-BEB5-46424E12E44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Explain that speaking up for yourself can help you get what you need.  </a:t>
            </a:r>
            <a:r>
              <a:rPr lang="en-US" altLang="en-US" b="1"/>
              <a:t>That’s “self-advocacy”!</a:t>
            </a:r>
          </a:p>
        </p:txBody>
      </p:sp>
      <p:sp>
        <p:nvSpPr>
          <p:cNvPr id="14340" name="Slide Number Placeholder 3">
            <a:extLst>
              <a:ext uri="{FF2B5EF4-FFF2-40B4-BE49-F238E27FC236}">
                <a16:creationId xmlns:a16="http://schemas.microsoft.com/office/drawing/2014/main" id="{C0CDE0CC-1BAB-484A-8F55-924DBA6F95F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437E9F-C04F-4590-B284-F8BDAB70A9BE}" type="slidenum">
              <a:rPr lang="en-US" altLang="en-US"/>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59CD5600-19EF-456E-8FF6-01D52955205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B2D56606-DCB7-4ADE-863B-E0D436E39E2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Explain the benefits of self-advocacy.</a:t>
            </a:r>
          </a:p>
        </p:txBody>
      </p:sp>
      <p:sp>
        <p:nvSpPr>
          <p:cNvPr id="16388" name="Slide Number Placeholder 3">
            <a:extLst>
              <a:ext uri="{FF2B5EF4-FFF2-40B4-BE49-F238E27FC236}">
                <a16:creationId xmlns:a16="http://schemas.microsoft.com/office/drawing/2014/main" id="{8EC9A05E-AF59-4F81-886F-283F12A1A95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D7E9697-E384-4316-B6C6-029990520E70}" type="slidenum">
              <a:rPr lang="en-US" altLang="en-US"/>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C910FAF6-D74A-46E5-A593-D49534BDF93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74F3FD85-70F8-4C06-AC1D-31A3317322C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Explain that students will learn the 3 Parts of Self-Advocacy so that they can speak up for themselves.</a:t>
            </a:r>
          </a:p>
        </p:txBody>
      </p:sp>
      <p:sp>
        <p:nvSpPr>
          <p:cNvPr id="18436" name="Slide Number Placeholder 3">
            <a:extLst>
              <a:ext uri="{FF2B5EF4-FFF2-40B4-BE49-F238E27FC236}">
                <a16:creationId xmlns:a16="http://schemas.microsoft.com/office/drawing/2014/main" id="{B69D024B-4BC2-44F2-8CD5-713BE2DA7DA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A90A172-95A5-4549-944B-E50AC54891A4}" type="slidenum">
              <a:rPr lang="en-US" altLang="en-US"/>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C835278F-BA6C-4996-B2AC-676D955C6F6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465D6D2F-91F9-40DA-AD56-1CE1C59ECA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slide with students.  Talk about “knowing yourself” so that you have a good understanding of your skills and challenges.  Ask students about their goals – both near and far.  Talk about educating yourself about your disability so that you learn as much as you can.  Explain that understanding the disability helps you recognize its impact on your learning.</a:t>
            </a:r>
          </a:p>
        </p:txBody>
      </p:sp>
      <p:sp>
        <p:nvSpPr>
          <p:cNvPr id="20484" name="Slide Number Placeholder 3">
            <a:extLst>
              <a:ext uri="{FF2B5EF4-FFF2-40B4-BE49-F238E27FC236}">
                <a16:creationId xmlns:a16="http://schemas.microsoft.com/office/drawing/2014/main" id="{774CBB23-2DF7-4CFE-ADF3-AF7779456CE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49D8C2D-C1BF-4223-8164-6847F5C0B692}" type="slidenum">
              <a:rPr lang="en-US" altLang="en-US"/>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C896B077-DC02-4AE3-B304-897ECB715B97}"/>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B393BD0E-D8D6-4C14-836B-4C8477DD4F88}"/>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F8D83629-381E-4474-A0AE-2BC18006757E}"/>
              </a:ext>
            </a:extLst>
          </p:cNvPr>
          <p:cNvSpPr>
            <a:spLocks noGrp="1" noChangeArrowheads="1"/>
          </p:cNvSpPr>
          <p:nvPr>
            <p:ph type="sldNum" sz="quarter" idx="12"/>
          </p:nvPr>
        </p:nvSpPr>
        <p:spPr>
          <a:ln/>
        </p:spPr>
        <p:txBody>
          <a:bodyPr/>
          <a:lstStyle>
            <a:lvl1pPr>
              <a:defRPr/>
            </a:lvl1pPr>
          </a:lstStyle>
          <a:p>
            <a:fld id="{94C3BCAA-3F62-4FC7-99D2-37A7881E0BC4}" type="slidenum">
              <a:rPr lang="es-ES" altLang="en-US"/>
              <a:pPr/>
              <a:t>‹#›</a:t>
            </a:fld>
            <a:endParaRPr lang="es-ES" altLang="en-US"/>
          </a:p>
        </p:txBody>
      </p:sp>
    </p:spTree>
    <p:extLst>
      <p:ext uri="{BB962C8B-B14F-4D97-AF65-F5344CB8AC3E}">
        <p14:creationId xmlns:p14="http://schemas.microsoft.com/office/powerpoint/2010/main" val="425131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99247F7-F722-4B99-85F7-106335FE83C2}"/>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0AD63EBD-95A2-492B-9510-22D0F8C015C7}"/>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1C64C3A5-C221-4CBA-8C97-D5F9BCA175AC}"/>
              </a:ext>
            </a:extLst>
          </p:cNvPr>
          <p:cNvSpPr>
            <a:spLocks noGrp="1" noChangeArrowheads="1"/>
          </p:cNvSpPr>
          <p:nvPr>
            <p:ph type="sldNum" sz="quarter" idx="12"/>
          </p:nvPr>
        </p:nvSpPr>
        <p:spPr>
          <a:ln/>
        </p:spPr>
        <p:txBody>
          <a:bodyPr/>
          <a:lstStyle>
            <a:lvl1pPr>
              <a:defRPr/>
            </a:lvl1pPr>
          </a:lstStyle>
          <a:p>
            <a:fld id="{9BBA3728-8A27-47FB-AE21-EED9AEE91F81}" type="slidenum">
              <a:rPr lang="es-ES" altLang="en-US"/>
              <a:pPr/>
              <a:t>‹#›</a:t>
            </a:fld>
            <a:endParaRPr lang="es-ES" altLang="en-US"/>
          </a:p>
        </p:txBody>
      </p:sp>
    </p:spTree>
    <p:extLst>
      <p:ext uri="{BB962C8B-B14F-4D97-AF65-F5344CB8AC3E}">
        <p14:creationId xmlns:p14="http://schemas.microsoft.com/office/powerpoint/2010/main" val="3264046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9622F05-7982-40FD-B879-8275C012BA53}"/>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75EDCE2D-E5D1-4A17-9F5C-669C53ACE093}"/>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7B504B2D-BE15-4A1E-840A-1238EF7A7ACB}"/>
              </a:ext>
            </a:extLst>
          </p:cNvPr>
          <p:cNvSpPr>
            <a:spLocks noGrp="1" noChangeArrowheads="1"/>
          </p:cNvSpPr>
          <p:nvPr>
            <p:ph type="sldNum" sz="quarter" idx="12"/>
          </p:nvPr>
        </p:nvSpPr>
        <p:spPr>
          <a:ln/>
        </p:spPr>
        <p:txBody>
          <a:bodyPr/>
          <a:lstStyle>
            <a:lvl1pPr>
              <a:defRPr/>
            </a:lvl1pPr>
          </a:lstStyle>
          <a:p>
            <a:fld id="{3D3761D0-A43B-4241-ACFC-1EDE16238B2F}" type="slidenum">
              <a:rPr lang="es-ES" altLang="en-US"/>
              <a:pPr/>
              <a:t>‹#›</a:t>
            </a:fld>
            <a:endParaRPr lang="es-ES" altLang="en-US"/>
          </a:p>
        </p:txBody>
      </p:sp>
    </p:spTree>
    <p:extLst>
      <p:ext uri="{BB962C8B-B14F-4D97-AF65-F5344CB8AC3E}">
        <p14:creationId xmlns:p14="http://schemas.microsoft.com/office/powerpoint/2010/main" val="1939180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C1D4A51-0899-4942-A762-B43305EEC06A}"/>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1C97EC90-91F4-4CF6-A831-20AD2182E472}"/>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0B2AEF28-5301-483D-9594-8F87CEED2659}"/>
              </a:ext>
            </a:extLst>
          </p:cNvPr>
          <p:cNvSpPr>
            <a:spLocks noGrp="1" noChangeArrowheads="1"/>
          </p:cNvSpPr>
          <p:nvPr>
            <p:ph type="sldNum" sz="quarter" idx="12"/>
          </p:nvPr>
        </p:nvSpPr>
        <p:spPr>
          <a:ln/>
        </p:spPr>
        <p:txBody>
          <a:bodyPr/>
          <a:lstStyle>
            <a:lvl1pPr>
              <a:defRPr/>
            </a:lvl1pPr>
          </a:lstStyle>
          <a:p>
            <a:fld id="{D1E458C9-7B6E-40F4-BB27-D158742CDCFC}" type="slidenum">
              <a:rPr lang="es-ES" altLang="en-US"/>
              <a:pPr/>
              <a:t>‹#›</a:t>
            </a:fld>
            <a:endParaRPr lang="es-ES" altLang="en-US"/>
          </a:p>
        </p:txBody>
      </p:sp>
    </p:spTree>
    <p:extLst>
      <p:ext uri="{BB962C8B-B14F-4D97-AF65-F5344CB8AC3E}">
        <p14:creationId xmlns:p14="http://schemas.microsoft.com/office/powerpoint/2010/main" val="835949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8523A161-5FBB-49F2-8555-D0CDC0BF215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9A6EE740-95A8-4A5B-B18A-850C1AA0B4ED}"/>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720D4FD3-3435-47CA-A0EC-9A15D72C15C1}"/>
              </a:ext>
            </a:extLst>
          </p:cNvPr>
          <p:cNvSpPr>
            <a:spLocks noGrp="1" noChangeArrowheads="1"/>
          </p:cNvSpPr>
          <p:nvPr>
            <p:ph type="sldNum" sz="quarter" idx="12"/>
          </p:nvPr>
        </p:nvSpPr>
        <p:spPr>
          <a:ln/>
        </p:spPr>
        <p:txBody>
          <a:bodyPr/>
          <a:lstStyle>
            <a:lvl1pPr>
              <a:defRPr/>
            </a:lvl1pPr>
          </a:lstStyle>
          <a:p>
            <a:fld id="{F5C31CBB-D471-448C-96A2-B1B5391E91A6}" type="slidenum">
              <a:rPr lang="es-ES" altLang="en-US"/>
              <a:pPr/>
              <a:t>‹#›</a:t>
            </a:fld>
            <a:endParaRPr lang="es-ES" altLang="en-US"/>
          </a:p>
        </p:txBody>
      </p:sp>
    </p:spTree>
    <p:extLst>
      <p:ext uri="{BB962C8B-B14F-4D97-AF65-F5344CB8AC3E}">
        <p14:creationId xmlns:p14="http://schemas.microsoft.com/office/powerpoint/2010/main" val="2556956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1C88D0D-A459-46DD-BFAA-107BAF2E6A0E}"/>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D694BAE4-3307-4227-AF25-716253EE42C7}"/>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a:extLst>
              <a:ext uri="{FF2B5EF4-FFF2-40B4-BE49-F238E27FC236}">
                <a16:creationId xmlns:a16="http://schemas.microsoft.com/office/drawing/2014/main" id="{90D86D99-7AE0-4859-B591-CBFB97F57065}"/>
              </a:ext>
            </a:extLst>
          </p:cNvPr>
          <p:cNvSpPr>
            <a:spLocks noGrp="1" noChangeArrowheads="1"/>
          </p:cNvSpPr>
          <p:nvPr>
            <p:ph type="sldNum" sz="quarter" idx="12"/>
          </p:nvPr>
        </p:nvSpPr>
        <p:spPr>
          <a:ln/>
        </p:spPr>
        <p:txBody>
          <a:bodyPr/>
          <a:lstStyle>
            <a:lvl1pPr>
              <a:defRPr/>
            </a:lvl1pPr>
          </a:lstStyle>
          <a:p>
            <a:fld id="{57E379C8-4C87-447E-ABB0-26DC5D6AB3BE}" type="slidenum">
              <a:rPr lang="es-ES" altLang="en-US"/>
              <a:pPr/>
              <a:t>‹#›</a:t>
            </a:fld>
            <a:endParaRPr lang="es-ES" altLang="en-US"/>
          </a:p>
        </p:txBody>
      </p:sp>
    </p:spTree>
    <p:extLst>
      <p:ext uri="{BB962C8B-B14F-4D97-AF65-F5344CB8AC3E}">
        <p14:creationId xmlns:p14="http://schemas.microsoft.com/office/powerpoint/2010/main" val="3244849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B72F422-630A-47EC-93FC-D1E0C2C39D2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8" name="Rectangle 5">
            <a:extLst>
              <a:ext uri="{FF2B5EF4-FFF2-40B4-BE49-F238E27FC236}">
                <a16:creationId xmlns:a16="http://schemas.microsoft.com/office/drawing/2014/main" id="{AD9E51F5-32E7-4FDB-B3F9-14B405BE8ABC}"/>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9" name="Rectangle 6">
            <a:extLst>
              <a:ext uri="{FF2B5EF4-FFF2-40B4-BE49-F238E27FC236}">
                <a16:creationId xmlns:a16="http://schemas.microsoft.com/office/drawing/2014/main" id="{6A1FB296-A1E1-4D81-B57E-9AE47A9A2DF1}"/>
              </a:ext>
            </a:extLst>
          </p:cNvPr>
          <p:cNvSpPr>
            <a:spLocks noGrp="1" noChangeArrowheads="1"/>
          </p:cNvSpPr>
          <p:nvPr>
            <p:ph type="sldNum" sz="quarter" idx="12"/>
          </p:nvPr>
        </p:nvSpPr>
        <p:spPr>
          <a:ln/>
        </p:spPr>
        <p:txBody>
          <a:bodyPr/>
          <a:lstStyle>
            <a:lvl1pPr>
              <a:defRPr/>
            </a:lvl1pPr>
          </a:lstStyle>
          <a:p>
            <a:fld id="{00106E00-3924-4778-A19B-BFEA8CC429BE}" type="slidenum">
              <a:rPr lang="es-ES" altLang="en-US"/>
              <a:pPr/>
              <a:t>‹#›</a:t>
            </a:fld>
            <a:endParaRPr lang="es-ES" altLang="en-US"/>
          </a:p>
        </p:txBody>
      </p:sp>
    </p:spTree>
    <p:extLst>
      <p:ext uri="{BB962C8B-B14F-4D97-AF65-F5344CB8AC3E}">
        <p14:creationId xmlns:p14="http://schemas.microsoft.com/office/powerpoint/2010/main" val="3197182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0C94AB9-E9AB-4314-B20A-3F996EA5EF7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4" name="Rectangle 5">
            <a:extLst>
              <a:ext uri="{FF2B5EF4-FFF2-40B4-BE49-F238E27FC236}">
                <a16:creationId xmlns:a16="http://schemas.microsoft.com/office/drawing/2014/main" id="{7C6781B3-FD52-4E8D-B393-7A0765432873}"/>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5" name="Rectangle 6">
            <a:extLst>
              <a:ext uri="{FF2B5EF4-FFF2-40B4-BE49-F238E27FC236}">
                <a16:creationId xmlns:a16="http://schemas.microsoft.com/office/drawing/2014/main" id="{6FED7D1D-3870-4173-B6AE-B3B602A92641}"/>
              </a:ext>
            </a:extLst>
          </p:cNvPr>
          <p:cNvSpPr>
            <a:spLocks noGrp="1" noChangeArrowheads="1"/>
          </p:cNvSpPr>
          <p:nvPr>
            <p:ph type="sldNum" sz="quarter" idx="12"/>
          </p:nvPr>
        </p:nvSpPr>
        <p:spPr>
          <a:ln/>
        </p:spPr>
        <p:txBody>
          <a:bodyPr/>
          <a:lstStyle>
            <a:lvl1pPr>
              <a:defRPr/>
            </a:lvl1pPr>
          </a:lstStyle>
          <a:p>
            <a:fld id="{883EE72C-D873-4849-9EA8-5E93D054F5E4}" type="slidenum">
              <a:rPr lang="es-ES" altLang="en-US"/>
              <a:pPr/>
              <a:t>‹#›</a:t>
            </a:fld>
            <a:endParaRPr lang="es-ES" altLang="en-US"/>
          </a:p>
        </p:txBody>
      </p:sp>
    </p:spTree>
    <p:extLst>
      <p:ext uri="{BB962C8B-B14F-4D97-AF65-F5344CB8AC3E}">
        <p14:creationId xmlns:p14="http://schemas.microsoft.com/office/powerpoint/2010/main" val="1473943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3DD2842-B7C9-4A2F-B299-2587A2032B4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3" name="Rectangle 5">
            <a:extLst>
              <a:ext uri="{FF2B5EF4-FFF2-40B4-BE49-F238E27FC236}">
                <a16:creationId xmlns:a16="http://schemas.microsoft.com/office/drawing/2014/main" id="{9D9CA798-CF3B-4CD2-9164-1D9A804BC022}"/>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4" name="Rectangle 6">
            <a:extLst>
              <a:ext uri="{FF2B5EF4-FFF2-40B4-BE49-F238E27FC236}">
                <a16:creationId xmlns:a16="http://schemas.microsoft.com/office/drawing/2014/main" id="{71DC8000-5749-4BC1-856B-B6665E511F08}"/>
              </a:ext>
            </a:extLst>
          </p:cNvPr>
          <p:cNvSpPr>
            <a:spLocks noGrp="1" noChangeArrowheads="1"/>
          </p:cNvSpPr>
          <p:nvPr>
            <p:ph type="sldNum" sz="quarter" idx="12"/>
          </p:nvPr>
        </p:nvSpPr>
        <p:spPr>
          <a:ln/>
        </p:spPr>
        <p:txBody>
          <a:bodyPr/>
          <a:lstStyle>
            <a:lvl1pPr>
              <a:defRPr/>
            </a:lvl1pPr>
          </a:lstStyle>
          <a:p>
            <a:fld id="{3E30F973-41C1-4C05-B37B-27A6EA2FBD63}" type="slidenum">
              <a:rPr lang="es-ES" altLang="en-US"/>
              <a:pPr/>
              <a:t>‹#›</a:t>
            </a:fld>
            <a:endParaRPr lang="es-ES" altLang="en-US"/>
          </a:p>
        </p:txBody>
      </p:sp>
    </p:spTree>
    <p:extLst>
      <p:ext uri="{BB962C8B-B14F-4D97-AF65-F5344CB8AC3E}">
        <p14:creationId xmlns:p14="http://schemas.microsoft.com/office/powerpoint/2010/main" val="417814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9CAF1B9A-000C-48D7-8FA7-30E26FC05965}"/>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B871834F-4061-4A4C-B1E7-1C79EBA3ABFB}"/>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a:extLst>
              <a:ext uri="{FF2B5EF4-FFF2-40B4-BE49-F238E27FC236}">
                <a16:creationId xmlns:a16="http://schemas.microsoft.com/office/drawing/2014/main" id="{B07A211F-8A4D-4192-AE72-9A22769C11FD}"/>
              </a:ext>
            </a:extLst>
          </p:cNvPr>
          <p:cNvSpPr>
            <a:spLocks noGrp="1" noChangeArrowheads="1"/>
          </p:cNvSpPr>
          <p:nvPr>
            <p:ph type="sldNum" sz="quarter" idx="12"/>
          </p:nvPr>
        </p:nvSpPr>
        <p:spPr>
          <a:ln/>
        </p:spPr>
        <p:txBody>
          <a:bodyPr/>
          <a:lstStyle>
            <a:lvl1pPr>
              <a:defRPr/>
            </a:lvl1pPr>
          </a:lstStyle>
          <a:p>
            <a:fld id="{3ED19C7E-E317-4B62-AE9D-D9882A0910BC}" type="slidenum">
              <a:rPr lang="es-ES" altLang="en-US"/>
              <a:pPr/>
              <a:t>‹#›</a:t>
            </a:fld>
            <a:endParaRPr lang="es-ES" altLang="en-US"/>
          </a:p>
        </p:txBody>
      </p:sp>
    </p:spTree>
    <p:extLst>
      <p:ext uri="{BB962C8B-B14F-4D97-AF65-F5344CB8AC3E}">
        <p14:creationId xmlns:p14="http://schemas.microsoft.com/office/powerpoint/2010/main" val="185646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0991E382-79AB-421C-A6FC-DFFA14CD0AF6}"/>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19A3FE7F-A1B1-4EF5-AC8F-448E5BBD7F18}"/>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a:extLst>
              <a:ext uri="{FF2B5EF4-FFF2-40B4-BE49-F238E27FC236}">
                <a16:creationId xmlns:a16="http://schemas.microsoft.com/office/drawing/2014/main" id="{6D9A414A-1D81-465D-B475-72969053CC83}"/>
              </a:ext>
            </a:extLst>
          </p:cNvPr>
          <p:cNvSpPr>
            <a:spLocks noGrp="1" noChangeArrowheads="1"/>
          </p:cNvSpPr>
          <p:nvPr>
            <p:ph type="sldNum" sz="quarter" idx="12"/>
          </p:nvPr>
        </p:nvSpPr>
        <p:spPr>
          <a:ln/>
        </p:spPr>
        <p:txBody>
          <a:bodyPr/>
          <a:lstStyle>
            <a:lvl1pPr>
              <a:defRPr/>
            </a:lvl1pPr>
          </a:lstStyle>
          <a:p>
            <a:fld id="{EBC5A42F-F142-4F2C-963A-75FEE80DFF39}" type="slidenum">
              <a:rPr lang="es-ES" altLang="en-US"/>
              <a:pPr/>
              <a:t>‹#›</a:t>
            </a:fld>
            <a:endParaRPr lang="es-ES" altLang="en-US"/>
          </a:p>
        </p:txBody>
      </p:sp>
    </p:spTree>
    <p:extLst>
      <p:ext uri="{BB962C8B-B14F-4D97-AF65-F5344CB8AC3E}">
        <p14:creationId xmlns:p14="http://schemas.microsoft.com/office/powerpoint/2010/main" val="1282130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5A27C43-C56D-49D3-91ED-997B694A780F}"/>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29C9EE09-F75B-4195-9065-A827F314650A}"/>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EF6F26AD-81CC-4011-81BA-0A6EB8B90A7E}"/>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n-US"/>
          </a:p>
        </p:txBody>
      </p:sp>
      <p:sp>
        <p:nvSpPr>
          <p:cNvPr id="1029" name="Rectangle 5">
            <a:extLst>
              <a:ext uri="{FF2B5EF4-FFF2-40B4-BE49-F238E27FC236}">
                <a16:creationId xmlns:a16="http://schemas.microsoft.com/office/drawing/2014/main" id="{C77A30B8-3D2C-4354-B381-5E8E9623C8D0}"/>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s-ES" altLang="en-US"/>
          </a:p>
        </p:txBody>
      </p:sp>
      <p:sp>
        <p:nvSpPr>
          <p:cNvPr id="1030" name="Rectangle 6">
            <a:extLst>
              <a:ext uri="{FF2B5EF4-FFF2-40B4-BE49-F238E27FC236}">
                <a16:creationId xmlns:a16="http://schemas.microsoft.com/office/drawing/2014/main" id="{38D17B66-CA65-4ED7-BAED-3E02AD77EC40}"/>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CEA91714-E9C6-40D5-B61E-47EF9F69D4C0}" type="slidenum">
              <a:rPr lang="es-ES" altLang="en-US"/>
              <a:pPr/>
              <a:t>‹#›</a:t>
            </a:fld>
            <a:endParaRPr lang="es-E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a:extLst>
              <a:ext uri="{FF2B5EF4-FFF2-40B4-BE49-F238E27FC236}">
                <a16:creationId xmlns:a16="http://schemas.microsoft.com/office/drawing/2014/main" id="{3F412021-2E71-4FB3-97D2-BBDF2C620A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3663" y="2481263"/>
            <a:ext cx="142875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98" name="Rectangle 150">
            <a:extLst>
              <a:ext uri="{FF2B5EF4-FFF2-40B4-BE49-F238E27FC236}">
                <a16:creationId xmlns:a16="http://schemas.microsoft.com/office/drawing/2014/main" id="{F3CBC887-4F09-4A08-968B-469DC956FC24}"/>
              </a:ext>
            </a:extLst>
          </p:cNvPr>
          <p:cNvSpPr>
            <a:spLocks noGrp="1" noChangeArrowheads="1"/>
          </p:cNvSpPr>
          <p:nvPr>
            <p:ph type="ctrTitle"/>
          </p:nvPr>
        </p:nvSpPr>
        <p:spPr>
          <a:xfrm>
            <a:off x="1577975" y="2420938"/>
            <a:ext cx="4718050" cy="1655762"/>
          </a:xfrm>
          <a:ln>
            <a:solidFill>
              <a:srgbClr val="FF6600"/>
            </a:solidFill>
          </a:ln>
        </p:spPr>
        <p:txBody>
          <a:bodyPr anchor="ctr"/>
          <a:lstStyle/>
          <a:p>
            <a:pPr eaLnBrk="1" hangingPunct="1">
              <a:defRPr/>
            </a:pPr>
            <a:r>
              <a:rPr lang="es-ES" altLang="en-US" sz="4800" b="1" dirty="0">
                <a:solidFill>
                  <a:srgbClr val="603000"/>
                </a:solidFill>
                <a:effectLst>
                  <a:outerShdw blurRad="38100" dist="38100" dir="2700000" algn="tl">
                    <a:srgbClr val="000000">
                      <a:alpha val="43137"/>
                    </a:srgbClr>
                  </a:outerShdw>
                </a:effectLst>
              </a:rPr>
              <a:t>I Can Learn Self-Advocacy!</a:t>
            </a:r>
          </a:p>
        </p:txBody>
      </p:sp>
      <p:pic>
        <p:nvPicPr>
          <p:cNvPr id="3076" name="Picture 4">
            <a:extLst>
              <a:ext uri="{FF2B5EF4-FFF2-40B4-BE49-F238E27FC236}">
                <a16:creationId xmlns:a16="http://schemas.microsoft.com/office/drawing/2014/main" id="{B9802AE9-3163-4AE8-997F-DC6C40875F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75" y="981075"/>
            <a:ext cx="85883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pic>
        <p:nvPicPr>
          <p:cNvPr id="21506" name="Picture 5">
            <a:extLst>
              <a:ext uri="{FF2B5EF4-FFF2-40B4-BE49-F238E27FC236}">
                <a16:creationId xmlns:a16="http://schemas.microsoft.com/office/drawing/2014/main" id="{96912C0E-F26C-420D-8EA5-D45C4B2ED8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3309938"/>
            <a:ext cx="2736850" cy="354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hought Bubble: Cloud 4">
            <a:extLst>
              <a:ext uri="{FF2B5EF4-FFF2-40B4-BE49-F238E27FC236}">
                <a16:creationId xmlns:a16="http://schemas.microsoft.com/office/drawing/2014/main" id="{A792FE07-6655-4C66-B1E7-A3F2803CD629}"/>
              </a:ext>
            </a:extLst>
          </p:cNvPr>
          <p:cNvSpPr/>
          <p:nvPr/>
        </p:nvSpPr>
        <p:spPr>
          <a:xfrm>
            <a:off x="395288" y="188913"/>
            <a:ext cx="8353425" cy="2735262"/>
          </a:xfrm>
          <a:prstGeom prst="cloudCallout">
            <a:avLst>
              <a:gd name="adj1" fmla="val -15"/>
              <a:gd name="adj2" fmla="val 66335"/>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latin typeface="Comic Sans MS" panose="030F0702030302020204" pitchFamily="66" charset="0"/>
              </a:rPr>
              <a:t>Hmm…I’m a good reader, but math is kind of hard for me.  I should talk to my teacher and ask her for help with word problems.  Those are tricky!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96F553FC-5913-46E0-8F7E-28FA27B681C5}"/>
              </a:ext>
            </a:extLst>
          </p:cNvPr>
          <p:cNvSpPr>
            <a:spLocks noGrp="1"/>
          </p:cNvSpPr>
          <p:nvPr>
            <p:ph type="title"/>
          </p:nvPr>
        </p:nvSpPr>
        <p:spPr>
          <a:solidFill>
            <a:schemeClr val="bg1"/>
          </a:solidFill>
          <a:ln>
            <a:solidFill>
              <a:srgbClr val="FF6600"/>
            </a:solidFill>
            <a:miter lim="800000"/>
            <a:headEnd/>
            <a:tailEnd/>
          </a:ln>
        </p:spPr>
        <p:txBody>
          <a:bodyPr/>
          <a:lstStyle/>
          <a:p>
            <a:r>
              <a:rPr lang="en-US" altLang="en-US"/>
              <a:t>2.  Know Your Needs  </a:t>
            </a:r>
          </a:p>
        </p:txBody>
      </p:sp>
      <p:sp>
        <p:nvSpPr>
          <p:cNvPr id="23555" name="Content Placeholder 2">
            <a:extLst>
              <a:ext uri="{FF2B5EF4-FFF2-40B4-BE49-F238E27FC236}">
                <a16:creationId xmlns:a16="http://schemas.microsoft.com/office/drawing/2014/main" id="{E8AFD77E-8257-43CD-92D7-6E571F58FC6F}"/>
              </a:ext>
            </a:extLst>
          </p:cNvPr>
          <p:cNvSpPr>
            <a:spLocks noGrp="1"/>
          </p:cNvSpPr>
          <p:nvPr>
            <p:ph idx="1"/>
          </p:nvPr>
        </p:nvSpPr>
        <p:spPr>
          <a:xfrm>
            <a:off x="457200" y="1600200"/>
            <a:ext cx="8229600" cy="4983163"/>
          </a:xfrm>
          <a:ln>
            <a:solidFill>
              <a:srgbClr val="FF6600"/>
            </a:solidFill>
            <a:miter lim="800000"/>
            <a:headEnd/>
            <a:tailEnd/>
          </a:ln>
        </p:spPr>
        <p:txBody>
          <a:bodyPr/>
          <a:lstStyle/>
          <a:p>
            <a:r>
              <a:rPr lang="en-US" altLang="en-US"/>
              <a:t>figure out what you need and want and ask for help</a:t>
            </a:r>
          </a:p>
        </p:txBody>
      </p:sp>
      <p:pic>
        <p:nvPicPr>
          <p:cNvPr id="23556" name="Picture 3">
            <a:extLst>
              <a:ext uri="{FF2B5EF4-FFF2-40B4-BE49-F238E27FC236}">
                <a16:creationId xmlns:a16="http://schemas.microsoft.com/office/drawing/2014/main" id="{26480EDC-A0A9-4605-A108-68BD393164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7638" y="2817813"/>
            <a:ext cx="3768725" cy="376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peech Bubble: Rectangle with Corners Rounded 4">
            <a:extLst>
              <a:ext uri="{FF2B5EF4-FFF2-40B4-BE49-F238E27FC236}">
                <a16:creationId xmlns:a16="http://schemas.microsoft.com/office/drawing/2014/main" id="{2E3ADA04-0C08-4822-BB4C-5493A25FB94A}"/>
              </a:ext>
            </a:extLst>
          </p:cNvPr>
          <p:cNvSpPr/>
          <p:nvPr/>
        </p:nvSpPr>
        <p:spPr>
          <a:xfrm>
            <a:off x="755650" y="2817813"/>
            <a:ext cx="2592388" cy="1441450"/>
          </a:xfrm>
          <a:prstGeom prst="wedgeRoundRectCallout">
            <a:avLst>
              <a:gd name="adj1" fmla="val 61280"/>
              <a:gd name="adj2" fmla="val 46815"/>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Comic Sans MS" panose="030F0702030302020204" pitchFamily="66" charset="0"/>
              </a:rPr>
              <a:t>Word problems are hard for me.  I need some tips.  Can you please help?</a:t>
            </a:r>
          </a:p>
        </p:txBody>
      </p:sp>
      <p:sp>
        <p:nvSpPr>
          <p:cNvPr id="6" name="Speech Bubble: Rectangle with Corners Rounded 5">
            <a:extLst>
              <a:ext uri="{FF2B5EF4-FFF2-40B4-BE49-F238E27FC236}">
                <a16:creationId xmlns:a16="http://schemas.microsoft.com/office/drawing/2014/main" id="{D1264C56-84F1-4065-8B1F-44D705335184}"/>
              </a:ext>
            </a:extLst>
          </p:cNvPr>
          <p:cNvSpPr/>
          <p:nvPr/>
        </p:nvSpPr>
        <p:spPr>
          <a:xfrm>
            <a:off x="5575300" y="2132013"/>
            <a:ext cx="2890838" cy="1441450"/>
          </a:xfrm>
          <a:prstGeom prst="wedgeRoundRectCallout">
            <a:avLst>
              <a:gd name="adj1" fmla="val -56615"/>
              <a:gd name="adj2" fmla="val 28182"/>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Comic Sans MS" panose="030F0702030302020204" pitchFamily="66" charset="0"/>
              </a:rPr>
              <a:t>We can practice highlighting the important information in each word problem.  </a:t>
            </a:r>
          </a:p>
        </p:txBody>
      </p:sp>
      <p:pic>
        <p:nvPicPr>
          <p:cNvPr id="23559" name="Picture 6">
            <a:extLst>
              <a:ext uri="{FF2B5EF4-FFF2-40B4-BE49-F238E27FC236}">
                <a16:creationId xmlns:a16="http://schemas.microsoft.com/office/drawing/2014/main" id="{F3FAEC92-B9F3-4E50-BA73-D9B5DE24AB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5638" y="6091238"/>
            <a:ext cx="297497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05FF3FF0-5AA5-4211-B717-78BCF7D939B4}"/>
              </a:ext>
            </a:extLst>
          </p:cNvPr>
          <p:cNvSpPr>
            <a:spLocks noGrp="1"/>
          </p:cNvSpPr>
          <p:nvPr>
            <p:ph type="title"/>
          </p:nvPr>
        </p:nvSpPr>
        <p:spPr>
          <a:solidFill>
            <a:schemeClr val="bg1"/>
          </a:solidFill>
          <a:ln>
            <a:solidFill>
              <a:srgbClr val="FF6600"/>
            </a:solidFill>
            <a:miter lim="800000"/>
            <a:headEnd/>
            <a:tailEnd/>
          </a:ln>
        </p:spPr>
        <p:txBody>
          <a:bodyPr/>
          <a:lstStyle/>
          <a:p>
            <a:r>
              <a:rPr lang="en-US" altLang="en-US"/>
              <a:t>3.  Know How to Get What You Need</a:t>
            </a:r>
          </a:p>
        </p:txBody>
      </p:sp>
      <p:sp>
        <p:nvSpPr>
          <p:cNvPr id="25603" name="Content Placeholder 2">
            <a:extLst>
              <a:ext uri="{FF2B5EF4-FFF2-40B4-BE49-F238E27FC236}">
                <a16:creationId xmlns:a16="http://schemas.microsoft.com/office/drawing/2014/main" id="{D976B59D-EA77-4279-9AAD-F15EDB015560}"/>
              </a:ext>
            </a:extLst>
          </p:cNvPr>
          <p:cNvSpPr>
            <a:spLocks noGrp="1"/>
          </p:cNvSpPr>
          <p:nvPr>
            <p:ph idx="1"/>
          </p:nvPr>
        </p:nvSpPr>
        <p:spPr>
          <a:xfrm>
            <a:off x="457200" y="1773238"/>
            <a:ext cx="4546600" cy="4525962"/>
          </a:xfrm>
          <a:ln>
            <a:solidFill>
              <a:srgbClr val="FF6600"/>
            </a:solidFill>
            <a:miter lim="800000"/>
            <a:headEnd/>
            <a:tailEnd/>
          </a:ln>
        </p:spPr>
        <p:txBody>
          <a:bodyPr/>
          <a:lstStyle/>
          <a:p>
            <a:r>
              <a:rPr lang="en-US" altLang="en-US"/>
              <a:t>who can help you?</a:t>
            </a:r>
          </a:p>
          <a:p>
            <a:r>
              <a:rPr lang="en-US" altLang="en-US"/>
              <a:t>where can you learn more about your disability?</a:t>
            </a:r>
          </a:p>
          <a:p>
            <a:r>
              <a:rPr lang="en-US" altLang="en-US"/>
              <a:t>how can you bridge the gap between your strengths and challenges?</a:t>
            </a:r>
          </a:p>
        </p:txBody>
      </p:sp>
      <p:pic>
        <p:nvPicPr>
          <p:cNvPr id="25604" name="Picture 3">
            <a:extLst>
              <a:ext uri="{FF2B5EF4-FFF2-40B4-BE49-F238E27FC236}">
                <a16:creationId xmlns:a16="http://schemas.microsoft.com/office/drawing/2014/main" id="{6C267B34-DBBB-4B83-8995-93D86DE09F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0675" y="2276475"/>
            <a:ext cx="3311525" cy="331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4">
            <a:extLst>
              <a:ext uri="{FF2B5EF4-FFF2-40B4-BE49-F238E27FC236}">
                <a16:creationId xmlns:a16="http://schemas.microsoft.com/office/drawing/2014/main" id="{64134E42-E076-40DF-BCAF-E742A2A738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8950" y="6089650"/>
            <a:ext cx="297497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89BFD676-BB1B-46E1-8425-EC27ADBF3814}"/>
              </a:ext>
            </a:extLst>
          </p:cNvPr>
          <p:cNvSpPr>
            <a:spLocks noGrp="1"/>
          </p:cNvSpPr>
          <p:nvPr>
            <p:ph type="title"/>
          </p:nvPr>
        </p:nvSpPr>
        <p:spPr>
          <a:xfrm>
            <a:off x="685800" y="106363"/>
            <a:ext cx="7886700" cy="1325562"/>
          </a:xfrm>
          <a:solidFill>
            <a:schemeClr val="bg1"/>
          </a:solidFill>
          <a:ln>
            <a:solidFill>
              <a:srgbClr val="FF6600"/>
            </a:solidFill>
            <a:miter lim="800000"/>
            <a:headEnd/>
            <a:tailEnd/>
          </a:ln>
        </p:spPr>
        <p:txBody>
          <a:bodyPr/>
          <a:lstStyle/>
          <a:p>
            <a:r>
              <a:rPr lang="en-US" altLang="en-US" b="1"/>
              <a:t>Let’s practice with who to ask for help</a:t>
            </a:r>
          </a:p>
        </p:txBody>
      </p:sp>
      <p:sp>
        <p:nvSpPr>
          <p:cNvPr id="27651" name="Text Placeholder 3">
            <a:extLst>
              <a:ext uri="{FF2B5EF4-FFF2-40B4-BE49-F238E27FC236}">
                <a16:creationId xmlns:a16="http://schemas.microsoft.com/office/drawing/2014/main" id="{8C9279FE-C423-44EA-ACE0-DF9E6ED72630}"/>
              </a:ext>
            </a:extLst>
          </p:cNvPr>
          <p:cNvSpPr>
            <a:spLocks noGrp="1"/>
          </p:cNvSpPr>
          <p:nvPr>
            <p:ph type="body" idx="1"/>
          </p:nvPr>
        </p:nvSpPr>
        <p:spPr>
          <a:solidFill>
            <a:schemeClr val="bg1"/>
          </a:solidFill>
          <a:ln>
            <a:solidFill>
              <a:srgbClr val="FF6600"/>
            </a:solidFill>
            <a:miter lim="800000"/>
            <a:headEnd/>
            <a:tailEnd/>
          </a:ln>
        </p:spPr>
        <p:txBody>
          <a:bodyPr/>
          <a:lstStyle/>
          <a:p>
            <a:r>
              <a:rPr lang="en-US" altLang="en-US"/>
              <a:t>Let’s say…</a:t>
            </a:r>
          </a:p>
        </p:txBody>
      </p:sp>
      <p:sp>
        <p:nvSpPr>
          <p:cNvPr id="27652" name="Content Placeholder 4">
            <a:extLst>
              <a:ext uri="{FF2B5EF4-FFF2-40B4-BE49-F238E27FC236}">
                <a16:creationId xmlns:a16="http://schemas.microsoft.com/office/drawing/2014/main" id="{CD1E5588-25BB-41A1-AFD7-0E30C4073C30}"/>
              </a:ext>
            </a:extLst>
          </p:cNvPr>
          <p:cNvSpPr>
            <a:spLocks noGrp="1"/>
          </p:cNvSpPr>
          <p:nvPr>
            <p:ph sz="half" idx="2"/>
          </p:nvPr>
        </p:nvSpPr>
        <p:spPr>
          <a:solidFill>
            <a:schemeClr val="bg1"/>
          </a:solidFill>
          <a:ln>
            <a:solidFill>
              <a:srgbClr val="FF6600"/>
            </a:solidFill>
            <a:miter lim="800000"/>
            <a:headEnd/>
            <a:tailEnd/>
          </a:ln>
        </p:spPr>
        <p:txBody>
          <a:bodyPr/>
          <a:lstStyle/>
          <a:p>
            <a:endParaRPr lang="en-US" altLang="en-US" sz="2000"/>
          </a:p>
          <a:p>
            <a:r>
              <a:rPr lang="en-US" altLang="en-US" sz="2000"/>
              <a:t>you want to try out for the football team</a:t>
            </a:r>
          </a:p>
          <a:p>
            <a:endParaRPr lang="en-US" altLang="en-US" sz="2000"/>
          </a:p>
          <a:p>
            <a:r>
              <a:rPr lang="en-US" altLang="en-US" sz="2000"/>
              <a:t>you want to learn how to make friends</a:t>
            </a:r>
          </a:p>
          <a:p>
            <a:endParaRPr lang="en-US" altLang="en-US" sz="2000"/>
          </a:p>
          <a:p>
            <a:r>
              <a:rPr lang="en-US" altLang="en-US" sz="2000"/>
              <a:t>you want to get a cell phone</a:t>
            </a:r>
          </a:p>
        </p:txBody>
      </p:sp>
      <p:sp>
        <p:nvSpPr>
          <p:cNvPr id="27653" name="Text Placeholder 5">
            <a:extLst>
              <a:ext uri="{FF2B5EF4-FFF2-40B4-BE49-F238E27FC236}">
                <a16:creationId xmlns:a16="http://schemas.microsoft.com/office/drawing/2014/main" id="{00B9C790-1051-43BC-91FC-DD7A3E74428C}"/>
              </a:ext>
            </a:extLst>
          </p:cNvPr>
          <p:cNvSpPr>
            <a:spLocks noGrp="1"/>
          </p:cNvSpPr>
          <p:nvPr>
            <p:ph type="body" sz="quarter" idx="3"/>
          </p:nvPr>
        </p:nvSpPr>
        <p:spPr>
          <a:solidFill>
            <a:schemeClr val="bg1"/>
          </a:solidFill>
          <a:ln>
            <a:solidFill>
              <a:srgbClr val="FF6600"/>
            </a:solidFill>
            <a:miter lim="800000"/>
            <a:headEnd/>
            <a:tailEnd/>
          </a:ln>
        </p:spPr>
        <p:txBody>
          <a:bodyPr/>
          <a:lstStyle/>
          <a:p>
            <a:r>
              <a:rPr lang="en-US" altLang="en-US"/>
              <a:t>You could ask…</a:t>
            </a:r>
          </a:p>
        </p:txBody>
      </p:sp>
      <p:sp>
        <p:nvSpPr>
          <p:cNvPr id="27654" name="Content Placeholder 6">
            <a:extLst>
              <a:ext uri="{FF2B5EF4-FFF2-40B4-BE49-F238E27FC236}">
                <a16:creationId xmlns:a16="http://schemas.microsoft.com/office/drawing/2014/main" id="{56C0E09F-C8E1-4C4F-A4B7-715F8887D9BF}"/>
              </a:ext>
            </a:extLst>
          </p:cNvPr>
          <p:cNvSpPr>
            <a:spLocks noGrp="1"/>
          </p:cNvSpPr>
          <p:nvPr>
            <p:ph sz="quarter" idx="4"/>
          </p:nvPr>
        </p:nvSpPr>
        <p:spPr>
          <a:solidFill>
            <a:schemeClr val="bg1"/>
          </a:solidFill>
          <a:ln>
            <a:solidFill>
              <a:srgbClr val="FF6600"/>
            </a:solidFill>
            <a:miter lim="800000"/>
            <a:headEnd/>
            <a:tailEnd/>
          </a:ln>
        </p:spPr>
        <p:txBody>
          <a:bodyPr/>
          <a:lstStyle/>
          <a:p>
            <a:endParaRPr lang="en-US" altLang="en-US" sz="2000"/>
          </a:p>
          <a:p>
            <a:r>
              <a:rPr lang="en-US" altLang="en-US" sz="2000"/>
              <a:t>the team coach or other football players</a:t>
            </a:r>
          </a:p>
          <a:p>
            <a:endParaRPr lang="en-US" altLang="en-US" sz="2000"/>
          </a:p>
          <a:p>
            <a:r>
              <a:rPr lang="en-US" altLang="en-US" sz="2000"/>
              <a:t>your family, teacher, guidance counselor, siblings</a:t>
            </a:r>
          </a:p>
          <a:p>
            <a:endParaRPr lang="en-US" altLang="en-US" sz="2000"/>
          </a:p>
          <a:p>
            <a:r>
              <a:rPr lang="en-US" altLang="en-US" sz="200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C5BF829A-DC02-4C61-976A-0437D426A6A8}"/>
              </a:ext>
            </a:extLst>
          </p:cNvPr>
          <p:cNvSpPr>
            <a:spLocks noGrp="1"/>
          </p:cNvSpPr>
          <p:nvPr>
            <p:ph type="title"/>
          </p:nvPr>
        </p:nvSpPr>
        <p:spPr>
          <a:solidFill>
            <a:schemeClr val="bg1"/>
          </a:solidFill>
          <a:ln>
            <a:solidFill>
              <a:srgbClr val="FF6600"/>
            </a:solidFill>
            <a:miter lim="800000"/>
            <a:headEnd/>
            <a:tailEnd/>
          </a:ln>
        </p:spPr>
        <p:txBody>
          <a:bodyPr/>
          <a:lstStyle/>
          <a:p>
            <a:r>
              <a:rPr lang="en-US" altLang="en-US" b="1"/>
              <a:t>Where can you learn about a disability?</a:t>
            </a:r>
          </a:p>
        </p:txBody>
      </p:sp>
      <p:sp>
        <p:nvSpPr>
          <p:cNvPr id="29699" name="Content Placeholder 6">
            <a:extLst>
              <a:ext uri="{FF2B5EF4-FFF2-40B4-BE49-F238E27FC236}">
                <a16:creationId xmlns:a16="http://schemas.microsoft.com/office/drawing/2014/main" id="{99AC3648-5C04-4BA7-BF87-94885D36886C}"/>
              </a:ext>
            </a:extLst>
          </p:cNvPr>
          <p:cNvSpPr>
            <a:spLocks noGrp="1"/>
          </p:cNvSpPr>
          <p:nvPr>
            <p:ph idx="1"/>
          </p:nvPr>
        </p:nvSpPr>
        <p:spPr>
          <a:xfrm>
            <a:off x="798513" y="2832100"/>
            <a:ext cx="3467100" cy="2836863"/>
          </a:xfrm>
          <a:ln>
            <a:solidFill>
              <a:srgbClr val="FF6600"/>
            </a:solidFill>
            <a:miter lim="800000"/>
            <a:headEnd/>
            <a:tailEnd/>
          </a:ln>
        </p:spPr>
        <p:txBody>
          <a:bodyPr/>
          <a:lstStyle/>
          <a:p>
            <a:r>
              <a:rPr lang="en-US" altLang="en-US"/>
              <a:t>your family</a:t>
            </a:r>
          </a:p>
          <a:p>
            <a:r>
              <a:rPr lang="en-US" altLang="en-US"/>
              <a:t>websites</a:t>
            </a:r>
          </a:p>
          <a:p>
            <a:r>
              <a:rPr lang="en-US" altLang="en-US"/>
              <a:t>books</a:t>
            </a:r>
          </a:p>
          <a:p>
            <a:r>
              <a:rPr lang="en-US" altLang="en-US"/>
              <a:t>articles</a:t>
            </a:r>
          </a:p>
          <a:p>
            <a:endParaRPr lang="en-US" altLang="en-US"/>
          </a:p>
        </p:txBody>
      </p:sp>
      <p:pic>
        <p:nvPicPr>
          <p:cNvPr id="29700" name="Picture 7">
            <a:extLst>
              <a:ext uri="{FF2B5EF4-FFF2-40B4-BE49-F238E27FC236}">
                <a16:creationId xmlns:a16="http://schemas.microsoft.com/office/drawing/2014/main" id="{8D571FCF-85DE-41D9-BAC5-F08534B17592}"/>
              </a:ext>
            </a:extLst>
          </p:cNvPr>
          <p:cNvPicPr>
            <a:picLocks noChangeAspect="1"/>
          </p:cNvPicPr>
          <p:nvPr/>
        </p:nvPicPr>
        <p:blipFill>
          <a:blip r:embed="rId3">
            <a:extLst>
              <a:ext uri="{28A0092B-C50C-407E-A947-70E740481C1C}">
                <a14:useLocalDpi xmlns:a14="http://schemas.microsoft.com/office/drawing/2010/main" val="0"/>
              </a:ext>
            </a:extLst>
          </a:blip>
          <a:srcRect l="18694" t="6625" r="16383" b="4771"/>
          <a:stretch>
            <a:fillRect/>
          </a:stretch>
        </p:blipFill>
        <p:spPr bwMode="auto">
          <a:xfrm>
            <a:off x="5219700" y="2413000"/>
            <a:ext cx="3024188" cy="3752850"/>
          </a:xfrm>
          <a:prstGeom prst="rect">
            <a:avLst/>
          </a:prstGeom>
          <a:noFill/>
          <a:ln w="9525">
            <a:solidFill>
              <a:srgbClr val="FF66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C034DF29-1A2A-4598-8102-70F5C14DD404}"/>
              </a:ext>
            </a:extLst>
          </p:cNvPr>
          <p:cNvSpPr>
            <a:spLocks noGrp="1"/>
          </p:cNvSpPr>
          <p:nvPr>
            <p:ph type="title"/>
          </p:nvPr>
        </p:nvSpPr>
        <p:spPr>
          <a:solidFill>
            <a:schemeClr val="bg1"/>
          </a:solidFill>
          <a:ln>
            <a:solidFill>
              <a:srgbClr val="FF6600"/>
            </a:solidFill>
            <a:miter lim="800000"/>
            <a:headEnd/>
            <a:tailEnd/>
          </a:ln>
        </p:spPr>
        <p:txBody>
          <a:bodyPr/>
          <a:lstStyle/>
          <a:p>
            <a:r>
              <a:rPr lang="en-US" altLang="en-US" sz="3200" b="1"/>
              <a:t>How can you bridge the gap between your strengths and challenges?</a:t>
            </a:r>
          </a:p>
        </p:txBody>
      </p:sp>
      <p:sp>
        <p:nvSpPr>
          <p:cNvPr id="31747" name="Content Placeholder 2">
            <a:extLst>
              <a:ext uri="{FF2B5EF4-FFF2-40B4-BE49-F238E27FC236}">
                <a16:creationId xmlns:a16="http://schemas.microsoft.com/office/drawing/2014/main" id="{24ECE8F2-802B-45F7-9602-047DB471B94E}"/>
              </a:ext>
            </a:extLst>
          </p:cNvPr>
          <p:cNvSpPr>
            <a:spLocks noGrp="1"/>
          </p:cNvSpPr>
          <p:nvPr>
            <p:ph idx="1"/>
          </p:nvPr>
        </p:nvSpPr>
        <p:spPr>
          <a:ln>
            <a:solidFill>
              <a:srgbClr val="FF6600"/>
            </a:solidFill>
            <a:miter lim="800000"/>
            <a:headEnd/>
            <a:tailEnd/>
          </a:ln>
        </p:spPr>
        <p:txBody>
          <a:bodyPr/>
          <a:lstStyle/>
          <a:p>
            <a:r>
              <a:rPr lang="en-US" altLang="en-US" sz="2800"/>
              <a:t>Talk with your family, teachers, and therapists about strategies that work for you</a:t>
            </a:r>
          </a:p>
          <a:p>
            <a:r>
              <a:rPr lang="en-US" altLang="en-US" sz="2800"/>
              <a:t>If you have an IEP, ask that these strategies be included </a:t>
            </a:r>
          </a:p>
          <a:p>
            <a:r>
              <a:rPr lang="en-US" altLang="en-US" sz="2800"/>
              <a:t>Request specific tools and accommodations that help you accomplish a task (like audio books if you’re not a strong reader, or a graphic organizer to help you with a writing assignment)</a:t>
            </a:r>
          </a:p>
        </p:txBody>
      </p:sp>
      <p:pic>
        <p:nvPicPr>
          <p:cNvPr id="31748" name="Picture 3">
            <a:extLst>
              <a:ext uri="{FF2B5EF4-FFF2-40B4-BE49-F238E27FC236}">
                <a16:creationId xmlns:a16="http://schemas.microsoft.com/office/drawing/2014/main" id="{8872FFA4-EF0F-4CB3-96E7-AD47479FC2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6126163"/>
            <a:ext cx="297497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83A55CD2-44E0-4A1B-B95A-8EDEDE6D9E7B}"/>
              </a:ext>
            </a:extLst>
          </p:cNvPr>
          <p:cNvSpPr>
            <a:spLocks noGrp="1"/>
          </p:cNvSpPr>
          <p:nvPr>
            <p:ph type="title"/>
          </p:nvPr>
        </p:nvSpPr>
        <p:spPr>
          <a:solidFill>
            <a:schemeClr val="bg1"/>
          </a:solidFill>
          <a:ln>
            <a:solidFill>
              <a:srgbClr val="FF6600"/>
            </a:solidFill>
            <a:miter lim="800000"/>
            <a:headEnd/>
            <a:tailEnd/>
          </a:ln>
        </p:spPr>
        <p:txBody>
          <a:bodyPr/>
          <a:lstStyle/>
          <a:p>
            <a:r>
              <a:rPr lang="en-US" altLang="en-US" sz="3200" b="1"/>
              <a:t>New challenges can happen any time.  Don’t be afraid to self-advocate!</a:t>
            </a:r>
          </a:p>
        </p:txBody>
      </p:sp>
      <p:pic>
        <p:nvPicPr>
          <p:cNvPr id="33795" name="Picture 4">
            <a:extLst>
              <a:ext uri="{FF2B5EF4-FFF2-40B4-BE49-F238E27FC236}">
                <a16:creationId xmlns:a16="http://schemas.microsoft.com/office/drawing/2014/main" id="{E4A2A298-1CEC-46F4-9E54-3295125A9B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0513" y="1793875"/>
            <a:ext cx="3482975" cy="502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peech Bubble: Rectangle with Corners Rounded 5">
            <a:extLst>
              <a:ext uri="{FF2B5EF4-FFF2-40B4-BE49-F238E27FC236}">
                <a16:creationId xmlns:a16="http://schemas.microsoft.com/office/drawing/2014/main" id="{31DD98DC-10CE-4045-B342-11CEB3361E21}"/>
              </a:ext>
            </a:extLst>
          </p:cNvPr>
          <p:cNvSpPr/>
          <p:nvPr/>
        </p:nvSpPr>
        <p:spPr>
          <a:xfrm>
            <a:off x="5219700" y="1916113"/>
            <a:ext cx="3467100" cy="1512887"/>
          </a:xfrm>
          <a:prstGeom prst="wedgeRoundRectCallout">
            <a:avLst>
              <a:gd name="adj1" fmla="val -61911"/>
              <a:gd name="adj2" fmla="val 17891"/>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latin typeface="Comic Sans MS" panose="030F0702030302020204" pitchFamily="66" charset="0"/>
              </a:rPr>
              <a:t>I know what I need and I know who to ask!</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9378F19C-8A03-43F9-876B-91744F34DEDD}"/>
              </a:ext>
            </a:extLst>
          </p:cNvPr>
          <p:cNvSpPr>
            <a:spLocks noGrp="1"/>
          </p:cNvSpPr>
          <p:nvPr>
            <p:ph type="title"/>
          </p:nvPr>
        </p:nvSpPr>
        <p:spPr>
          <a:solidFill>
            <a:schemeClr val="bg1"/>
          </a:solidFill>
          <a:ln>
            <a:solidFill>
              <a:srgbClr val="FF6600"/>
            </a:solidFill>
            <a:miter lim="800000"/>
            <a:headEnd/>
            <a:tailEnd/>
          </a:ln>
        </p:spPr>
        <p:txBody>
          <a:bodyPr/>
          <a:lstStyle/>
          <a:p>
            <a:r>
              <a:rPr lang="en-US" altLang="en-US" b="1"/>
              <a:t>3 Parts of Self-Advocacy</a:t>
            </a:r>
          </a:p>
        </p:txBody>
      </p:sp>
      <p:sp>
        <p:nvSpPr>
          <p:cNvPr id="35843" name="Content Placeholder 2">
            <a:extLst>
              <a:ext uri="{FF2B5EF4-FFF2-40B4-BE49-F238E27FC236}">
                <a16:creationId xmlns:a16="http://schemas.microsoft.com/office/drawing/2014/main" id="{F1F09996-0BB2-4BD3-9034-66DF8F915882}"/>
              </a:ext>
            </a:extLst>
          </p:cNvPr>
          <p:cNvSpPr>
            <a:spLocks noGrp="1"/>
          </p:cNvSpPr>
          <p:nvPr>
            <p:ph idx="1"/>
          </p:nvPr>
        </p:nvSpPr>
        <p:spPr>
          <a:solidFill>
            <a:schemeClr val="bg1"/>
          </a:solidFill>
          <a:ln>
            <a:solidFill>
              <a:srgbClr val="FF6600"/>
            </a:solidFill>
            <a:miter lim="800000"/>
            <a:headEnd/>
            <a:tailEnd/>
          </a:ln>
        </p:spPr>
        <p:txBody>
          <a:bodyPr/>
          <a:lstStyle/>
          <a:p>
            <a:pPr marL="514350" indent="-514350">
              <a:buFontTx/>
              <a:buAutoNum type="arabicPeriod"/>
            </a:pPr>
            <a:endParaRPr lang="en-US" altLang="en-US"/>
          </a:p>
          <a:p>
            <a:pPr marL="514350" indent="-514350">
              <a:buFontTx/>
              <a:buAutoNum type="arabicPeriod"/>
            </a:pPr>
            <a:r>
              <a:rPr lang="en-US" altLang="en-US"/>
              <a:t>Know yourself</a:t>
            </a:r>
          </a:p>
          <a:p>
            <a:pPr marL="514350" indent="-514350">
              <a:buFontTx/>
              <a:buAutoNum type="arabicPeriod"/>
            </a:pPr>
            <a:endParaRPr lang="en-US" altLang="en-US"/>
          </a:p>
          <a:p>
            <a:pPr marL="514350" indent="-514350">
              <a:buFontTx/>
              <a:buAutoNum type="arabicPeriod"/>
            </a:pPr>
            <a:r>
              <a:rPr lang="en-US" altLang="en-US"/>
              <a:t>Know your needs</a:t>
            </a:r>
          </a:p>
          <a:p>
            <a:pPr marL="514350" indent="-514350">
              <a:buFontTx/>
              <a:buAutoNum type="arabicPeriod"/>
            </a:pPr>
            <a:endParaRPr lang="en-US" altLang="en-US"/>
          </a:p>
          <a:p>
            <a:pPr marL="514350" indent="-514350">
              <a:buFontTx/>
              <a:buAutoNum type="arabicPeriod"/>
            </a:pPr>
            <a:r>
              <a:rPr lang="en-US" altLang="en-US"/>
              <a:t>Know how to get what you need</a:t>
            </a:r>
          </a:p>
        </p:txBody>
      </p:sp>
      <p:pic>
        <p:nvPicPr>
          <p:cNvPr id="35844" name="Picture 3">
            <a:extLst>
              <a:ext uri="{FF2B5EF4-FFF2-40B4-BE49-F238E27FC236}">
                <a16:creationId xmlns:a16="http://schemas.microsoft.com/office/drawing/2014/main" id="{42528E67-1A08-4794-99A6-57B9878FA3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725" y="1936750"/>
            <a:ext cx="3175000" cy="268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D97314EF-A3F5-4503-B1C1-89522DD643C4}"/>
              </a:ext>
            </a:extLst>
          </p:cNvPr>
          <p:cNvSpPr>
            <a:spLocks noGrp="1"/>
          </p:cNvSpPr>
          <p:nvPr>
            <p:ph type="title"/>
          </p:nvPr>
        </p:nvSpPr>
        <p:spPr>
          <a:solidFill>
            <a:schemeClr val="bg1"/>
          </a:solidFill>
          <a:ln>
            <a:solidFill>
              <a:srgbClr val="FF6600"/>
            </a:solidFill>
            <a:miter lim="800000"/>
            <a:headEnd/>
            <a:tailEnd/>
          </a:ln>
        </p:spPr>
        <p:txBody>
          <a:bodyPr/>
          <a:lstStyle/>
          <a:p>
            <a:r>
              <a:rPr lang="en-US" altLang="en-US"/>
              <a:t>So…what do YOU think?</a:t>
            </a:r>
          </a:p>
        </p:txBody>
      </p:sp>
      <p:sp>
        <p:nvSpPr>
          <p:cNvPr id="37891" name="Content Placeholder 2">
            <a:extLst>
              <a:ext uri="{FF2B5EF4-FFF2-40B4-BE49-F238E27FC236}">
                <a16:creationId xmlns:a16="http://schemas.microsoft.com/office/drawing/2014/main" id="{8CD47C25-611E-4D24-B6DC-AD02C89E6C1F}"/>
              </a:ext>
            </a:extLst>
          </p:cNvPr>
          <p:cNvSpPr>
            <a:spLocks noGrp="1"/>
          </p:cNvSpPr>
          <p:nvPr>
            <p:ph idx="1"/>
          </p:nvPr>
        </p:nvSpPr>
        <p:spPr>
          <a:xfrm>
            <a:off x="457200" y="1600200"/>
            <a:ext cx="8229600" cy="4983163"/>
          </a:xfrm>
          <a:ln>
            <a:solidFill>
              <a:srgbClr val="FF6600"/>
            </a:solidFill>
            <a:miter lim="800000"/>
            <a:headEnd/>
            <a:tailEnd/>
          </a:ln>
        </p:spPr>
        <p:txBody>
          <a:bodyPr/>
          <a:lstStyle/>
          <a:p>
            <a:pPr marL="0" indent="0" algn="ctr">
              <a:buFontTx/>
              <a:buNone/>
            </a:pPr>
            <a:r>
              <a:rPr lang="en-US" altLang="en-US"/>
              <a:t>Lately it’s been really hard for you to keep up with taking notes in science class.  Every one else seems to be doing okay but you’re really struggling.  </a:t>
            </a:r>
          </a:p>
          <a:p>
            <a:pPr marL="0" indent="0" algn="ctr">
              <a:buFontTx/>
              <a:buNone/>
            </a:pPr>
            <a:r>
              <a:rPr lang="en-US" altLang="en-US"/>
              <a:t>What can you do?</a:t>
            </a:r>
          </a:p>
        </p:txBody>
      </p:sp>
      <p:pic>
        <p:nvPicPr>
          <p:cNvPr id="37892" name="Picture 3">
            <a:extLst>
              <a:ext uri="{FF2B5EF4-FFF2-40B4-BE49-F238E27FC236}">
                <a16:creationId xmlns:a16="http://schemas.microsoft.com/office/drawing/2014/main" id="{41906488-69A9-4A28-8DE4-DBB10862F2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5963" y="4292600"/>
            <a:ext cx="2632075"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45669431-AF28-42B4-84CF-03E6D987AB35}"/>
              </a:ext>
            </a:extLst>
          </p:cNvPr>
          <p:cNvSpPr>
            <a:spLocks noGrp="1" noChangeArrowheads="1"/>
          </p:cNvSpPr>
          <p:nvPr>
            <p:ph type="title"/>
          </p:nvPr>
        </p:nvSpPr>
        <p:spPr>
          <a:xfrm>
            <a:off x="468313" y="333375"/>
            <a:ext cx="8229600" cy="998538"/>
          </a:xfrm>
          <a:solidFill>
            <a:schemeClr val="bg1"/>
          </a:solidFill>
          <a:ln>
            <a:solidFill>
              <a:srgbClr val="FF6600"/>
            </a:solidFill>
          </a:ln>
        </p:spPr>
        <p:txBody>
          <a:bodyPr/>
          <a:lstStyle/>
          <a:p>
            <a:pPr eaLnBrk="1" hangingPunct="1">
              <a:defRPr/>
            </a:pPr>
            <a:r>
              <a:rPr lang="en-US" altLang="en-US" b="1" dirty="0">
                <a:solidFill>
                  <a:schemeClr val="tx1"/>
                </a:solidFill>
                <a:latin typeface="+mn-lt"/>
                <a:ea typeface="+mn-ea"/>
                <a:cs typeface="+mn-cs"/>
              </a:rPr>
              <a:t>What is Self-Advocacy?</a:t>
            </a:r>
          </a:p>
        </p:txBody>
      </p:sp>
      <p:pic>
        <p:nvPicPr>
          <p:cNvPr id="5123" name="Picture 5">
            <a:extLst>
              <a:ext uri="{FF2B5EF4-FFF2-40B4-BE49-F238E27FC236}">
                <a16:creationId xmlns:a16="http://schemas.microsoft.com/office/drawing/2014/main" id="{5E63A898-163B-4B32-95E0-F0BF042DA5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2595563"/>
            <a:ext cx="3241675" cy="370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peech Bubble: Rectangle with Corners Rounded 6">
            <a:extLst>
              <a:ext uri="{FF2B5EF4-FFF2-40B4-BE49-F238E27FC236}">
                <a16:creationId xmlns:a16="http://schemas.microsoft.com/office/drawing/2014/main" id="{7D22329C-521C-4920-BA1C-8ADDCAD18F5A}"/>
              </a:ext>
            </a:extLst>
          </p:cNvPr>
          <p:cNvSpPr/>
          <p:nvPr/>
        </p:nvSpPr>
        <p:spPr>
          <a:xfrm>
            <a:off x="3668819" y="1768007"/>
            <a:ext cx="5062017" cy="1656184"/>
          </a:xfrm>
          <a:prstGeom prst="wedgeRoundRectCallout">
            <a:avLst>
              <a:gd name="adj1" fmla="val -57257"/>
              <a:gd name="adj2" fmla="val 42588"/>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dirty="0">
                <a:ln>
                  <a:solidFill>
                    <a:srgbClr val="FF6600"/>
                  </a:solidFill>
                </a:ln>
                <a:solidFill>
                  <a:schemeClr val="tx1"/>
                </a:solidFill>
                <a:latin typeface="Comic Sans MS" panose="030F0702030302020204" pitchFamily="66" charset="0"/>
              </a:rPr>
              <a:t>the ability to speak up for yourself!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9AB97121-B2B5-48EB-B20A-EEAA07163282}"/>
              </a:ext>
            </a:extLst>
          </p:cNvPr>
          <p:cNvSpPr>
            <a:spLocks noGrp="1"/>
          </p:cNvSpPr>
          <p:nvPr>
            <p:ph type="title"/>
          </p:nvPr>
        </p:nvSpPr>
        <p:spPr>
          <a:solidFill>
            <a:schemeClr val="bg1"/>
          </a:solidFill>
          <a:ln>
            <a:solidFill>
              <a:srgbClr val="FF6600"/>
            </a:solidFill>
            <a:miter lim="800000"/>
            <a:headEnd/>
            <a:tailEnd/>
          </a:ln>
        </p:spPr>
        <p:txBody>
          <a:bodyPr/>
          <a:lstStyle/>
          <a:p>
            <a:pPr eaLnBrk="1" hangingPunct="1"/>
            <a:r>
              <a:rPr lang="en-US" altLang="en-US" b="1"/>
              <a:t>Speak up for myself??</a:t>
            </a:r>
          </a:p>
        </p:txBody>
      </p:sp>
      <p:pic>
        <p:nvPicPr>
          <p:cNvPr id="7171" name="Picture 3">
            <a:extLst>
              <a:ext uri="{FF2B5EF4-FFF2-40B4-BE49-F238E27FC236}">
                <a16:creationId xmlns:a16="http://schemas.microsoft.com/office/drawing/2014/main" id="{1BB329CC-C7C4-42EE-8C83-AE5312EC44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5725" y="2276475"/>
            <a:ext cx="3892550" cy="387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peech Bubble: Rectangle with Corners Rounded 4">
            <a:extLst>
              <a:ext uri="{FF2B5EF4-FFF2-40B4-BE49-F238E27FC236}">
                <a16:creationId xmlns:a16="http://schemas.microsoft.com/office/drawing/2014/main" id="{E8867C47-31C5-4B5E-A62A-312A7252C79B}"/>
              </a:ext>
            </a:extLst>
          </p:cNvPr>
          <p:cNvSpPr/>
          <p:nvPr/>
        </p:nvSpPr>
        <p:spPr>
          <a:xfrm>
            <a:off x="611188" y="1916113"/>
            <a:ext cx="3455987" cy="1657350"/>
          </a:xfrm>
          <a:prstGeom prst="wedgeRoundRectCallout">
            <a:avLst>
              <a:gd name="adj1" fmla="val 53329"/>
              <a:gd name="adj2" fmla="val 57974"/>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dirty="0">
                <a:solidFill>
                  <a:schemeClr val="tx1"/>
                </a:solidFill>
                <a:latin typeface="Comic Sans MS" panose="030F0702030302020204" pitchFamily="66" charset="0"/>
              </a:rPr>
              <a:t>Ask for what you need and want</a:t>
            </a:r>
          </a:p>
        </p:txBody>
      </p:sp>
      <p:sp>
        <p:nvSpPr>
          <p:cNvPr id="6" name="Speech Bubble: Rectangle with Corners Rounded 5">
            <a:extLst>
              <a:ext uri="{FF2B5EF4-FFF2-40B4-BE49-F238E27FC236}">
                <a16:creationId xmlns:a16="http://schemas.microsoft.com/office/drawing/2014/main" id="{487B201C-BBB3-4C4C-B93E-DA086F6D04B6}"/>
              </a:ext>
            </a:extLst>
          </p:cNvPr>
          <p:cNvSpPr/>
          <p:nvPr/>
        </p:nvSpPr>
        <p:spPr>
          <a:xfrm>
            <a:off x="6227763" y="2276475"/>
            <a:ext cx="2305050" cy="1657350"/>
          </a:xfrm>
          <a:prstGeom prst="wedgeRoundRectCallout">
            <a:avLst>
              <a:gd name="adj1" fmla="val -83285"/>
              <a:gd name="adj2" fmla="val 34953"/>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dirty="0">
                <a:solidFill>
                  <a:schemeClr val="tx1"/>
                </a:solidFill>
                <a:latin typeface="Comic Sans MS" panose="030F0702030302020204" pitchFamily="66" charset="0"/>
              </a:rPr>
              <a:t>Come up with a plan to achieve your goals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11B96B65-302F-474F-9CE1-499E7C94F655}"/>
              </a:ext>
            </a:extLst>
          </p:cNvPr>
          <p:cNvSpPr>
            <a:spLocks noGrp="1"/>
          </p:cNvSpPr>
          <p:nvPr>
            <p:ph type="title"/>
          </p:nvPr>
        </p:nvSpPr>
        <p:spPr>
          <a:xfrm>
            <a:off x="457200" y="274638"/>
            <a:ext cx="8229600" cy="1325562"/>
          </a:xfrm>
          <a:solidFill>
            <a:schemeClr val="bg1"/>
          </a:solidFill>
          <a:ln>
            <a:solidFill>
              <a:srgbClr val="FF6600"/>
            </a:solidFill>
            <a:miter lim="800000"/>
            <a:headEnd/>
            <a:tailEnd/>
          </a:ln>
        </p:spPr>
        <p:txBody>
          <a:bodyPr/>
          <a:lstStyle/>
          <a:p>
            <a:pPr eaLnBrk="1" hangingPunct="1"/>
            <a:r>
              <a:rPr lang="en-US" altLang="en-US" sz="4000" b="1"/>
              <a:t>How do you speak up for yourself?</a:t>
            </a:r>
          </a:p>
        </p:txBody>
      </p:sp>
      <p:sp>
        <p:nvSpPr>
          <p:cNvPr id="9219" name="TextBox 3">
            <a:extLst>
              <a:ext uri="{FF2B5EF4-FFF2-40B4-BE49-F238E27FC236}">
                <a16:creationId xmlns:a16="http://schemas.microsoft.com/office/drawing/2014/main" id="{86A5EEF4-50FD-44E6-BC5C-781C051B7F29}"/>
              </a:ext>
            </a:extLst>
          </p:cNvPr>
          <p:cNvSpPr txBox="1">
            <a:spLocks noChangeArrowheads="1"/>
          </p:cNvSpPr>
          <p:nvPr/>
        </p:nvSpPr>
        <p:spPr bwMode="auto">
          <a:xfrm>
            <a:off x="2411413" y="1916113"/>
            <a:ext cx="47529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400" b="1"/>
              <a:t>Do you…</a:t>
            </a:r>
          </a:p>
        </p:txBody>
      </p:sp>
      <p:pic>
        <p:nvPicPr>
          <p:cNvPr id="9220" name="Picture 4">
            <a:extLst>
              <a:ext uri="{FF2B5EF4-FFF2-40B4-BE49-F238E27FC236}">
                <a16:creationId xmlns:a16="http://schemas.microsoft.com/office/drawing/2014/main" id="{4EB0F986-D097-4E02-B2C4-CB2C2C74EF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313" y="2692400"/>
            <a:ext cx="187642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6">
            <a:extLst>
              <a:ext uri="{FF2B5EF4-FFF2-40B4-BE49-F238E27FC236}">
                <a16:creationId xmlns:a16="http://schemas.microsoft.com/office/drawing/2014/main" id="{598155B0-C26C-4E07-8C8C-C95DC35591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1900" y="3692525"/>
            <a:ext cx="16002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7">
            <a:extLst>
              <a:ext uri="{FF2B5EF4-FFF2-40B4-BE49-F238E27FC236}">
                <a16:creationId xmlns:a16="http://schemas.microsoft.com/office/drawing/2014/main" id="{E52A15E2-B35E-400B-A0ED-30D90D263D5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b="19621"/>
          <a:stretch>
            <a:fillRect/>
          </a:stretch>
        </p:blipFill>
        <p:spPr bwMode="auto">
          <a:xfrm>
            <a:off x="6391275" y="2709863"/>
            <a:ext cx="2298700"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TextBox 8">
            <a:extLst>
              <a:ext uri="{FF2B5EF4-FFF2-40B4-BE49-F238E27FC236}">
                <a16:creationId xmlns:a16="http://schemas.microsoft.com/office/drawing/2014/main" id="{CAC17AEE-DD01-428A-86AC-11ECA84748DC}"/>
              </a:ext>
            </a:extLst>
          </p:cNvPr>
          <p:cNvSpPr txBox="1">
            <a:spLocks noChangeArrowheads="1"/>
          </p:cNvSpPr>
          <p:nvPr/>
        </p:nvSpPr>
        <p:spPr bwMode="auto">
          <a:xfrm>
            <a:off x="536575" y="5248275"/>
            <a:ext cx="1876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000" b="1"/>
              <a:t>yell?</a:t>
            </a:r>
          </a:p>
        </p:txBody>
      </p:sp>
      <p:sp>
        <p:nvSpPr>
          <p:cNvPr id="9224" name="TextBox 9">
            <a:extLst>
              <a:ext uri="{FF2B5EF4-FFF2-40B4-BE49-F238E27FC236}">
                <a16:creationId xmlns:a16="http://schemas.microsoft.com/office/drawing/2014/main" id="{78FB84A8-B6AA-4DAC-BEE6-8240977F45F7}"/>
              </a:ext>
            </a:extLst>
          </p:cNvPr>
          <p:cNvSpPr txBox="1">
            <a:spLocks noChangeArrowheads="1"/>
          </p:cNvSpPr>
          <p:nvPr/>
        </p:nvSpPr>
        <p:spPr bwMode="auto">
          <a:xfrm>
            <a:off x="3311525" y="3165475"/>
            <a:ext cx="252095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000" b="1"/>
              <a:t>cry or shut down?</a:t>
            </a:r>
          </a:p>
        </p:txBody>
      </p:sp>
      <p:sp>
        <p:nvSpPr>
          <p:cNvPr id="9225" name="TextBox 10">
            <a:extLst>
              <a:ext uri="{FF2B5EF4-FFF2-40B4-BE49-F238E27FC236}">
                <a16:creationId xmlns:a16="http://schemas.microsoft.com/office/drawing/2014/main" id="{D4AF5EF8-512C-40F9-A0F8-5B559A7B3F68}"/>
              </a:ext>
            </a:extLst>
          </p:cNvPr>
          <p:cNvSpPr txBox="1">
            <a:spLocks noChangeArrowheads="1"/>
          </p:cNvSpPr>
          <p:nvPr/>
        </p:nvSpPr>
        <p:spPr bwMode="auto">
          <a:xfrm>
            <a:off x="6551613" y="5245100"/>
            <a:ext cx="1997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000" b="1"/>
              <a:t>say nothing?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74BAE6DD-5A88-4B94-B39B-87DA57074B5F}"/>
              </a:ext>
            </a:extLst>
          </p:cNvPr>
          <p:cNvSpPr>
            <a:spLocks noGrp="1"/>
          </p:cNvSpPr>
          <p:nvPr>
            <p:ph type="title"/>
          </p:nvPr>
        </p:nvSpPr>
        <p:spPr>
          <a:solidFill>
            <a:schemeClr val="bg1"/>
          </a:solidFill>
          <a:ln>
            <a:solidFill>
              <a:srgbClr val="FF6600"/>
            </a:solidFill>
            <a:miter lim="800000"/>
            <a:headEnd/>
            <a:tailEnd/>
          </a:ln>
        </p:spPr>
        <p:txBody>
          <a:bodyPr/>
          <a:lstStyle/>
          <a:p>
            <a:pPr eaLnBrk="1" hangingPunct="1"/>
            <a:r>
              <a:rPr lang="en-US" altLang="en-US" sz="4000"/>
              <a:t>What happens if you yell, or cry, or shut down, or say nothing?</a:t>
            </a:r>
          </a:p>
        </p:txBody>
      </p:sp>
      <p:sp>
        <p:nvSpPr>
          <p:cNvPr id="11267" name="Content Placeholder 2">
            <a:extLst>
              <a:ext uri="{FF2B5EF4-FFF2-40B4-BE49-F238E27FC236}">
                <a16:creationId xmlns:a16="http://schemas.microsoft.com/office/drawing/2014/main" id="{3E84F7C8-B845-4F99-BF8C-CE71FA6DA22B}"/>
              </a:ext>
            </a:extLst>
          </p:cNvPr>
          <p:cNvSpPr>
            <a:spLocks noGrp="1"/>
          </p:cNvSpPr>
          <p:nvPr>
            <p:ph idx="1"/>
          </p:nvPr>
        </p:nvSpPr>
        <p:spPr>
          <a:xfrm>
            <a:off x="457200" y="1600200"/>
            <a:ext cx="4906963" cy="4983163"/>
          </a:xfrm>
          <a:ln>
            <a:solidFill>
              <a:srgbClr val="FF6600"/>
            </a:solidFill>
            <a:miter lim="800000"/>
            <a:headEnd/>
            <a:tailEnd/>
          </a:ln>
        </p:spPr>
        <p:txBody>
          <a:bodyPr/>
          <a:lstStyle/>
          <a:p>
            <a:pPr eaLnBrk="1" hangingPunct="1"/>
            <a:r>
              <a:rPr lang="en-US" altLang="en-US"/>
              <a:t>do you get what you need?</a:t>
            </a:r>
          </a:p>
          <a:p>
            <a:pPr eaLnBrk="1" hangingPunct="1"/>
            <a:r>
              <a:rPr lang="en-US" altLang="en-US"/>
              <a:t>do you solve the problem?</a:t>
            </a:r>
          </a:p>
          <a:p>
            <a:pPr eaLnBrk="1" hangingPunct="1"/>
            <a:r>
              <a:rPr lang="en-US" altLang="en-US"/>
              <a:t>do you help others understand what you want?</a:t>
            </a:r>
          </a:p>
          <a:p>
            <a:pPr eaLnBrk="1" hangingPunct="1"/>
            <a:r>
              <a:rPr lang="en-US" altLang="en-US"/>
              <a:t>does it make you feel better?</a:t>
            </a:r>
          </a:p>
          <a:p>
            <a:pPr eaLnBrk="1" hangingPunct="1"/>
            <a:endParaRPr lang="en-US" altLang="en-US"/>
          </a:p>
        </p:txBody>
      </p:sp>
      <p:pic>
        <p:nvPicPr>
          <p:cNvPr id="4" name="Picture 3">
            <a:extLst>
              <a:ext uri="{FF2B5EF4-FFF2-40B4-BE49-F238E27FC236}">
                <a16:creationId xmlns:a16="http://schemas.microsoft.com/office/drawing/2014/main" id="{3BB28CAC-7BB3-483E-9A78-8860E85822C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4330700"/>
            <a:ext cx="2217737" cy="2219325"/>
          </a:xfrm>
          <a:prstGeom prst="rect">
            <a:avLst/>
          </a:prstGeom>
          <a:noFill/>
          <a:ln w="9525">
            <a:solidFill>
              <a:srgbClr val="FF6600"/>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A7C85CB0-50F7-4A29-8698-1FA5EB5DC50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21400" y="1600200"/>
            <a:ext cx="2143125" cy="2143125"/>
          </a:xfrm>
          <a:prstGeom prst="rect">
            <a:avLst/>
          </a:prstGeom>
          <a:noFill/>
          <a:ln w="9525">
            <a:solidFill>
              <a:srgbClr val="FF6600"/>
            </a:solidFill>
            <a:miter lim="800000"/>
            <a:headEnd/>
            <a:tailEnd/>
          </a:ln>
          <a:extLst>
            <a:ext uri="{909E8E84-426E-40DD-AFC4-6F175D3DCCD1}">
              <a14:hiddenFill xmlns:a14="http://schemas.microsoft.com/office/drawing/2010/main">
                <a:solidFill>
                  <a:srgbClr val="FFFFFF"/>
                </a:solidFill>
              </a14:hiddenFill>
            </a:ext>
          </a:extLst>
        </p:spPr>
      </p:pic>
      <p:sp>
        <p:nvSpPr>
          <p:cNvPr id="11270" name="TextBox 5">
            <a:extLst>
              <a:ext uri="{FF2B5EF4-FFF2-40B4-BE49-F238E27FC236}">
                <a16:creationId xmlns:a16="http://schemas.microsoft.com/office/drawing/2014/main" id="{87FB7792-3517-41D2-93FA-1328F50D6A11}"/>
              </a:ext>
            </a:extLst>
          </p:cNvPr>
          <p:cNvSpPr txBox="1">
            <a:spLocks noChangeArrowheads="1"/>
          </p:cNvSpPr>
          <p:nvPr/>
        </p:nvSpPr>
        <p:spPr bwMode="auto">
          <a:xfrm>
            <a:off x="6292850" y="3743325"/>
            <a:ext cx="1800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a: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E7F14649-5EC8-4E3D-B922-A2EC12F1809B}"/>
              </a:ext>
            </a:extLst>
          </p:cNvPr>
          <p:cNvSpPr/>
          <p:nvPr/>
        </p:nvSpPr>
        <p:spPr>
          <a:xfrm>
            <a:off x="414338" y="1809750"/>
            <a:ext cx="3671887" cy="1511300"/>
          </a:xfrm>
          <a:prstGeom prst="ellipse">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200" dirty="0">
                <a:solidFill>
                  <a:srgbClr val="FF6600"/>
                </a:solidFill>
                <a:effectLst>
                  <a:outerShdw blurRad="38100" dist="38100" dir="2700000" algn="tl">
                    <a:srgbClr val="000000">
                      <a:alpha val="43137"/>
                    </a:srgbClr>
                  </a:outerShdw>
                </a:effectLst>
              </a:rPr>
              <a:t>Speaking up for yourself</a:t>
            </a:r>
          </a:p>
        </p:txBody>
      </p:sp>
      <p:sp>
        <p:nvSpPr>
          <p:cNvPr id="5" name="Equals 4">
            <a:extLst>
              <a:ext uri="{FF2B5EF4-FFF2-40B4-BE49-F238E27FC236}">
                <a16:creationId xmlns:a16="http://schemas.microsoft.com/office/drawing/2014/main" id="{40CDC31B-E595-4D4E-B1F4-1736421F348A}"/>
              </a:ext>
            </a:extLst>
          </p:cNvPr>
          <p:cNvSpPr/>
          <p:nvPr/>
        </p:nvSpPr>
        <p:spPr>
          <a:xfrm>
            <a:off x="4356100" y="2108200"/>
            <a:ext cx="914400" cy="914400"/>
          </a:xfrm>
          <a:prstGeom prst="mathEqual">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ndParaRPr>
          </a:p>
        </p:txBody>
      </p:sp>
      <p:sp>
        <p:nvSpPr>
          <p:cNvPr id="6" name="Oval 5">
            <a:extLst>
              <a:ext uri="{FF2B5EF4-FFF2-40B4-BE49-F238E27FC236}">
                <a16:creationId xmlns:a16="http://schemas.microsoft.com/office/drawing/2014/main" id="{E0591512-9EEB-4B6F-A473-5E849F991991}"/>
              </a:ext>
            </a:extLst>
          </p:cNvPr>
          <p:cNvSpPr/>
          <p:nvPr/>
        </p:nvSpPr>
        <p:spPr>
          <a:xfrm>
            <a:off x="5538788" y="1814513"/>
            <a:ext cx="3354387" cy="1511300"/>
          </a:xfrm>
          <a:prstGeom prst="ellipse">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800" b="1" dirty="0">
                <a:solidFill>
                  <a:srgbClr val="FF6600"/>
                </a:solidFill>
                <a:effectLst>
                  <a:outerShdw blurRad="38100" dist="38100" dir="2700000" algn="tl">
                    <a:srgbClr val="000000">
                      <a:alpha val="43137"/>
                    </a:srgbClr>
                  </a:outerShdw>
                </a:effectLst>
                <a:cs typeface="Cavolini" panose="03000502040302020204" pitchFamily="66" charset="0"/>
              </a:rPr>
              <a:t>SELF-ADVOCACY!</a:t>
            </a:r>
          </a:p>
        </p:txBody>
      </p:sp>
      <p:sp>
        <p:nvSpPr>
          <p:cNvPr id="13317" name="Title 6">
            <a:extLst>
              <a:ext uri="{FF2B5EF4-FFF2-40B4-BE49-F238E27FC236}">
                <a16:creationId xmlns:a16="http://schemas.microsoft.com/office/drawing/2014/main" id="{06A19DBE-3D01-4497-AA2B-8C6D85C9CA84}"/>
              </a:ext>
            </a:extLst>
          </p:cNvPr>
          <p:cNvSpPr>
            <a:spLocks noGrp="1"/>
          </p:cNvSpPr>
          <p:nvPr>
            <p:ph type="title"/>
          </p:nvPr>
        </p:nvSpPr>
        <p:spPr>
          <a:solidFill>
            <a:schemeClr val="bg1"/>
          </a:solidFill>
          <a:ln>
            <a:solidFill>
              <a:srgbClr val="FF6600"/>
            </a:solidFill>
            <a:miter lim="800000"/>
            <a:headEnd/>
            <a:tailEnd/>
          </a:ln>
        </p:spPr>
        <p:txBody>
          <a:bodyPr/>
          <a:lstStyle/>
          <a:p>
            <a:pPr eaLnBrk="1" hangingPunct="1"/>
            <a:r>
              <a:rPr lang="en-US" altLang="en-US" b="1"/>
              <a:t>So…</a:t>
            </a:r>
          </a:p>
        </p:txBody>
      </p:sp>
      <p:pic>
        <p:nvPicPr>
          <p:cNvPr id="13318" name="Picture 8">
            <a:extLst>
              <a:ext uri="{FF2B5EF4-FFF2-40B4-BE49-F238E27FC236}">
                <a16:creationId xmlns:a16="http://schemas.microsoft.com/office/drawing/2014/main" id="{A16FF463-A5DB-4684-BB09-1C3FF08DA3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9050" y="3022600"/>
            <a:ext cx="1966913" cy="365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39EBEE18-AAEF-4474-80D1-1371EA102088}"/>
              </a:ext>
            </a:extLst>
          </p:cNvPr>
          <p:cNvSpPr>
            <a:spLocks noGrp="1" noChangeArrowheads="1"/>
          </p:cNvSpPr>
          <p:nvPr>
            <p:ph type="title"/>
          </p:nvPr>
        </p:nvSpPr>
        <p:spPr>
          <a:solidFill>
            <a:schemeClr val="bg1"/>
          </a:solidFill>
          <a:ln>
            <a:solidFill>
              <a:srgbClr val="FF6600"/>
            </a:solidFill>
            <a:miter lim="800000"/>
            <a:headEnd/>
            <a:tailEnd/>
          </a:ln>
        </p:spPr>
        <p:txBody>
          <a:bodyPr/>
          <a:lstStyle/>
          <a:p>
            <a:pPr eaLnBrk="1" hangingPunct="1"/>
            <a:r>
              <a:rPr lang="en-US" altLang="en-US" b="1"/>
              <a:t>Did you know…?</a:t>
            </a:r>
          </a:p>
        </p:txBody>
      </p:sp>
      <p:sp>
        <p:nvSpPr>
          <p:cNvPr id="8195" name="Content Placeholder 2">
            <a:extLst>
              <a:ext uri="{FF2B5EF4-FFF2-40B4-BE49-F238E27FC236}">
                <a16:creationId xmlns:a16="http://schemas.microsoft.com/office/drawing/2014/main" id="{4935CBBB-BF7C-404C-8CC9-F5727629844B}"/>
              </a:ext>
            </a:extLst>
          </p:cNvPr>
          <p:cNvSpPr>
            <a:spLocks noGrp="1" noChangeArrowheads="1"/>
          </p:cNvSpPr>
          <p:nvPr>
            <p:ph idx="1"/>
          </p:nvPr>
        </p:nvSpPr>
        <p:spPr>
          <a:ln>
            <a:solidFill>
              <a:srgbClr val="FF6600"/>
            </a:solidFill>
          </a:ln>
        </p:spPr>
        <p:txBody>
          <a:bodyPr/>
          <a:lstStyle/>
          <a:p>
            <a:pPr marL="0" indent="0" eaLnBrk="1" hangingPunct="1">
              <a:buFontTx/>
              <a:buNone/>
              <a:defRPr/>
            </a:pPr>
            <a:r>
              <a:rPr lang="en-US" altLang="en-US" b="1" dirty="0"/>
              <a:t>People who self-advocate:</a:t>
            </a:r>
          </a:p>
          <a:p>
            <a:pPr marL="0" indent="0" eaLnBrk="1" hangingPunct="1">
              <a:buFontTx/>
              <a:buNone/>
              <a:defRPr/>
            </a:pPr>
            <a:endParaRPr lang="en-US" altLang="en-US" dirty="0"/>
          </a:p>
          <a:p>
            <a:pPr eaLnBrk="1" hangingPunct="1">
              <a:defRPr/>
            </a:pPr>
            <a:r>
              <a:rPr lang="en-US" altLang="en-US" dirty="0"/>
              <a:t>have more confidence in themselves</a:t>
            </a:r>
          </a:p>
          <a:p>
            <a:pPr eaLnBrk="1" hangingPunct="1">
              <a:defRPr/>
            </a:pPr>
            <a:r>
              <a:rPr lang="en-US" altLang="en-US" dirty="0"/>
              <a:t>know how to properly express their feelings</a:t>
            </a:r>
          </a:p>
          <a:p>
            <a:pPr eaLnBrk="1" hangingPunct="1">
              <a:defRPr/>
            </a:pPr>
            <a:r>
              <a:rPr lang="en-US" altLang="en-US" dirty="0"/>
              <a:t>are empowered to make their own decisions</a:t>
            </a:r>
          </a:p>
          <a:p>
            <a:pPr eaLnBrk="1" hangingPunct="1">
              <a:defRPr/>
            </a:pPr>
            <a:r>
              <a:rPr lang="en-US" altLang="en-US" dirty="0"/>
              <a:t>enjoy life more!</a:t>
            </a:r>
          </a:p>
        </p:txBody>
      </p:sp>
      <p:sp>
        <p:nvSpPr>
          <p:cNvPr id="15364" name="TextBox 2">
            <a:extLst>
              <a:ext uri="{FF2B5EF4-FFF2-40B4-BE49-F238E27FC236}">
                <a16:creationId xmlns:a16="http://schemas.microsoft.com/office/drawing/2014/main" id="{EE227E84-BB54-4192-AD70-CCD397656015}"/>
              </a:ext>
            </a:extLst>
          </p:cNvPr>
          <p:cNvSpPr txBox="1">
            <a:spLocks noChangeArrowheads="1"/>
          </p:cNvSpPr>
          <p:nvPr/>
        </p:nvSpPr>
        <p:spPr bwMode="auto">
          <a:xfrm>
            <a:off x="2339975" y="6308725"/>
            <a:ext cx="4176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en-US" altLang="en-US" sz="1800"/>
              <a:t>adapted from covey.org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60F5FEC8-B48B-4E56-9F93-F5ABF8B03C17}"/>
              </a:ext>
            </a:extLst>
          </p:cNvPr>
          <p:cNvSpPr>
            <a:spLocks noGrp="1"/>
          </p:cNvSpPr>
          <p:nvPr>
            <p:ph type="title"/>
          </p:nvPr>
        </p:nvSpPr>
        <p:spPr>
          <a:solidFill>
            <a:schemeClr val="bg1"/>
          </a:solidFill>
          <a:ln>
            <a:solidFill>
              <a:srgbClr val="FF6600"/>
            </a:solidFill>
            <a:miter lim="800000"/>
            <a:headEnd/>
            <a:tailEnd/>
          </a:ln>
        </p:spPr>
        <p:txBody>
          <a:bodyPr/>
          <a:lstStyle/>
          <a:p>
            <a:r>
              <a:rPr lang="en-US" altLang="en-US" b="1"/>
              <a:t>Sound good?  Here’s how!</a:t>
            </a:r>
          </a:p>
        </p:txBody>
      </p:sp>
      <p:sp>
        <p:nvSpPr>
          <p:cNvPr id="4" name="Double Wave 3">
            <a:extLst>
              <a:ext uri="{FF2B5EF4-FFF2-40B4-BE49-F238E27FC236}">
                <a16:creationId xmlns:a16="http://schemas.microsoft.com/office/drawing/2014/main" id="{9334E11E-67B6-4463-AC6D-56A1E3F51A44}"/>
              </a:ext>
            </a:extLst>
          </p:cNvPr>
          <p:cNvSpPr/>
          <p:nvPr/>
        </p:nvSpPr>
        <p:spPr>
          <a:xfrm>
            <a:off x="1187450" y="2276475"/>
            <a:ext cx="6913563" cy="3529013"/>
          </a:xfrm>
          <a:prstGeom prst="doubleWave">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rgbClr val="FF6600"/>
                </a:solidFill>
                <a:effectLst>
                  <a:outerShdw blurRad="38100" dist="38100" dir="2700000" algn="tl">
                    <a:srgbClr val="000000">
                      <a:alpha val="43137"/>
                    </a:srgbClr>
                  </a:outerShdw>
                </a:effectLst>
              </a:rPr>
              <a:t>3 Parts of Self-Advocacy</a:t>
            </a:r>
          </a:p>
        </p:txBody>
      </p:sp>
      <p:sp>
        <p:nvSpPr>
          <p:cNvPr id="17412" name="TextBox 4">
            <a:extLst>
              <a:ext uri="{FF2B5EF4-FFF2-40B4-BE49-F238E27FC236}">
                <a16:creationId xmlns:a16="http://schemas.microsoft.com/office/drawing/2014/main" id="{FD4A589E-06CE-404D-98D1-22FFC9B42E20}"/>
              </a:ext>
            </a:extLst>
          </p:cNvPr>
          <p:cNvSpPr txBox="1">
            <a:spLocks noChangeArrowheads="1"/>
          </p:cNvSpPr>
          <p:nvPr/>
        </p:nvSpPr>
        <p:spPr bwMode="auto">
          <a:xfrm>
            <a:off x="2339975" y="6308725"/>
            <a:ext cx="4176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en-US" altLang="en-US" sz="1800"/>
              <a:t>adapted from covey.org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98123779-81E4-40FA-9A43-6970282BADD8}"/>
              </a:ext>
            </a:extLst>
          </p:cNvPr>
          <p:cNvSpPr>
            <a:spLocks noGrp="1"/>
          </p:cNvSpPr>
          <p:nvPr>
            <p:ph type="title"/>
          </p:nvPr>
        </p:nvSpPr>
        <p:spPr>
          <a:solidFill>
            <a:schemeClr val="bg1"/>
          </a:solidFill>
          <a:ln>
            <a:solidFill>
              <a:srgbClr val="FF6600"/>
            </a:solidFill>
            <a:miter lim="800000"/>
            <a:headEnd/>
            <a:tailEnd/>
          </a:ln>
        </p:spPr>
        <p:txBody>
          <a:bodyPr/>
          <a:lstStyle/>
          <a:p>
            <a:r>
              <a:rPr lang="en-US" altLang="en-US"/>
              <a:t>1.  Know Yourself</a:t>
            </a:r>
          </a:p>
        </p:txBody>
      </p:sp>
      <p:sp>
        <p:nvSpPr>
          <p:cNvPr id="19459" name="Content Placeholder 2">
            <a:extLst>
              <a:ext uri="{FF2B5EF4-FFF2-40B4-BE49-F238E27FC236}">
                <a16:creationId xmlns:a16="http://schemas.microsoft.com/office/drawing/2014/main" id="{7A9DFF75-B685-4C94-84D5-592504AA4946}"/>
              </a:ext>
            </a:extLst>
          </p:cNvPr>
          <p:cNvSpPr>
            <a:spLocks noGrp="1"/>
          </p:cNvSpPr>
          <p:nvPr>
            <p:ph idx="1"/>
          </p:nvPr>
        </p:nvSpPr>
        <p:spPr>
          <a:xfrm>
            <a:off x="457200" y="1974850"/>
            <a:ext cx="5051425" cy="4238625"/>
          </a:xfrm>
          <a:ln>
            <a:solidFill>
              <a:srgbClr val="FF6600"/>
            </a:solidFill>
            <a:miter lim="800000"/>
            <a:headEnd/>
            <a:tailEnd/>
          </a:ln>
        </p:spPr>
        <p:txBody>
          <a:bodyPr/>
          <a:lstStyle/>
          <a:p>
            <a:r>
              <a:rPr lang="en-US" altLang="en-US"/>
              <a:t>what are your strengths?</a:t>
            </a:r>
          </a:p>
          <a:p>
            <a:r>
              <a:rPr lang="en-US" altLang="en-US"/>
              <a:t>what are your challenges?</a:t>
            </a:r>
          </a:p>
          <a:p>
            <a:r>
              <a:rPr lang="en-US" altLang="en-US"/>
              <a:t>what do you need?</a:t>
            </a:r>
          </a:p>
          <a:p>
            <a:r>
              <a:rPr lang="en-US" altLang="en-US"/>
              <a:t>what are your goals?</a:t>
            </a:r>
          </a:p>
          <a:p>
            <a:r>
              <a:rPr lang="en-US" altLang="en-US"/>
              <a:t>learn about your disability</a:t>
            </a:r>
          </a:p>
        </p:txBody>
      </p:sp>
      <p:pic>
        <p:nvPicPr>
          <p:cNvPr id="19460" name="Picture 3">
            <a:extLst>
              <a:ext uri="{FF2B5EF4-FFF2-40B4-BE49-F238E27FC236}">
                <a16:creationId xmlns:a16="http://schemas.microsoft.com/office/drawing/2014/main" id="{4915B80A-A245-4B03-AACF-DE29B00C7C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2819400"/>
            <a:ext cx="2978150" cy="265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TextBox 4">
            <a:extLst>
              <a:ext uri="{FF2B5EF4-FFF2-40B4-BE49-F238E27FC236}">
                <a16:creationId xmlns:a16="http://schemas.microsoft.com/office/drawing/2014/main" id="{081DC46D-ED26-45FA-AB81-1136CEBB71DC}"/>
              </a:ext>
            </a:extLst>
          </p:cNvPr>
          <p:cNvSpPr txBox="1">
            <a:spLocks noChangeArrowheads="1"/>
          </p:cNvSpPr>
          <p:nvPr/>
        </p:nvSpPr>
        <p:spPr bwMode="auto">
          <a:xfrm>
            <a:off x="5710238" y="6213475"/>
            <a:ext cx="29765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en-US" altLang="en-US" sz="1800"/>
              <a:t>adapted from covey.org</a:t>
            </a: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5892</TotalTime>
  <Words>1086</Words>
  <Application>Microsoft Office PowerPoint</Application>
  <PresentationFormat>On-screen Show (4:3)</PresentationFormat>
  <Paragraphs>119</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Comic Sans MS</vt:lpstr>
      <vt:lpstr>Cavolini</vt:lpstr>
      <vt:lpstr>Diseño predeterminado</vt:lpstr>
      <vt:lpstr>I Can Learn Self-Advocacy!</vt:lpstr>
      <vt:lpstr>What is Self-Advocacy?</vt:lpstr>
      <vt:lpstr>Speak up for myself??</vt:lpstr>
      <vt:lpstr>How do you speak up for yourself?</vt:lpstr>
      <vt:lpstr>What happens if you yell, or cry, or shut down, or say nothing?</vt:lpstr>
      <vt:lpstr>So…</vt:lpstr>
      <vt:lpstr>Did you know…?</vt:lpstr>
      <vt:lpstr>Sound good?  Here’s how!</vt:lpstr>
      <vt:lpstr>1.  Know Yourself</vt:lpstr>
      <vt:lpstr>PowerPoint Presentation</vt:lpstr>
      <vt:lpstr>2.  Know Your Needs  </vt:lpstr>
      <vt:lpstr>3.  Know How to Get What You Need</vt:lpstr>
      <vt:lpstr>Let’s practice with who to ask for help</vt:lpstr>
      <vt:lpstr>Where can you learn about a disability?</vt:lpstr>
      <vt:lpstr>How can you bridge the gap between your strengths and challenges?</vt:lpstr>
      <vt:lpstr>New challenges can happen any time.  Don’t be afraid to self-advocate!</vt:lpstr>
      <vt:lpstr>3 Parts of Self-Advocacy</vt:lpstr>
      <vt:lpstr>So…what do YOU think?</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Lisa Falk</cp:lastModifiedBy>
  <cp:revision>796</cp:revision>
  <dcterms:created xsi:type="dcterms:W3CDTF">2010-05-23T14:28:12Z</dcterms:created>
  <dcterms:modified xsi:type="dcterms:W3CDTF">2022-10-31T19:48:31Z</dcterms:modified>
</cp:coreProperties>
</file>