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800"/>
    <a:srgbClr val="5EEC3C"/>
    <a:srgbClr val="FE9202"/>
    <a:srgbClr val="FEA402"/>
    <a:srgbClr val="1D3A00"/>
    <a:srgbClr val="6C1A00"/>
    <a:srgbClr val="003296"/>
    <a:srgbClr val="E39A39"/>
    <a:srgbClr val="FFC901"/>
    <a:srgbClr val="D68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966" y="84"/>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492AF-9EFD-41CD-8A16-D895FB4BB63B}"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D65B9D-9BF6-4ACC-A70C-5B7F57520C7D}" type="slidenum">
              <a:rPr lang="en-US" smtClean="0"/>
              <a:t>‹#›</a:t>
            </a:fld>
            <a:endParaRPr lang="en-US"/>
          </a:p>
        </p:txBody>
      </p:sp>
    </p:spTree>
    <p:extLst>
      <p:ext uri="{BB962C8B-B14F-4D97-AF65-F5344CB8AC3E}">
        <p14:creationId xmlns:p14="http://schemas.microsoft.com/office/powerpoint/2010/main" val="1360418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today’s lesson is about getting ORGANIZED.</a:t>
            </a:r>
          </a:p>
        </p:txBody>
      </p:sp>
      <p:sp>
        <p:nvSpPr>
          <p:cNvPr id="4" name="Slide Number Placeholder 3"/>
          <p:cNvSpPr>
            <a:spLocks noGrp="1"/>
          </p:cNvSpPr>
          <p:nvPr>
            <p:ph type="sldNum" sz="quarter" idx="5"/>
          </p:nvPr>
        </p:nvSpPr>
        <p:spPr/>
        <p:txBody>
          <a:bodyPr/>
          <a:lstStyle/>
          <a:p>
            <a:fld id="{A0D65B9D-9BF6-4ACC-A70C-5B7F57520C7D}" type="slidenum">
              <a:rPr lang="en-US" smtClean="0"/>
              <a:t>1</a:t>
            </a:fld>
            <a:endParaRPr lang="en-US"/>
          </a:p>
        </p:txBody>
      </p:sp>
    </p:spTree>
    <p:extLst>
      <p:ext uri="{BB962C8B-B14F-4D97-AF65-F5344CB8AC3E}">
        <p14:creationId xmlns:p14="http://schemas.microsoft.com/office/powerpoint/2010/main" val="3875702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picture.  What do they see?  Ask how the girl might be feeling and why.</a:t>
            </a:r>
          </a:p>
        </p:txBody>
      </p:sp>
      <p:sp>
        <p:nvSpPr>
          <p:cNvPr id="4" name="Slide Number Placeholder 3"/>
          <p:cNvSpPr>
            <a:spLocks noGrp="1"/>
          </p:cNvSpPr>
          <p:nvPr>
            <p:ph type="sldNum" sz="quarter" idx="5"/>
          </p:nvPr>
        </p:nvSpPr>
        <p:spPr/>
        <p:txBody>
          <a:bodyPr/>
          <a:lstStyle/>
          <a:p>
            <a:fld id="{A0D65B9D-9BF6-4ACC-A70C-5B7F57520C7D}" type="slidenum">
              <a:rPr lang="en-US" smtClean="0"/>
              <a:t>10</a:t>
            </a:fld>
            <a:endParaRPr lang="en-US"/>
          </a:p>
        </p:txBody>
      </p:sp>
    </p:spTree>
    <p:extLst>
      <p:ext uri="{BB962C8B-B14F-4D97-AF65-F5344CB8AC3E}">
        <p14:creationId xmlns:p14="http://schemas.microsoft.com/office/powerpoint/2010/main" val="561770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picture – how is the boy feeling?  Ask them to share if this has ever happened to them and how did they feel.</a:t>
            </a:r>
          </a:p>
        </p:txBody>
      </p:sp>
      <p:sp>
        <p:nvSpPr>
          <p:cNvPr id="4" name="Slide Number Placeholder 3"/>
          <p:cNvSpPr>
            <a:spLocks noGrp="1"/>
          </p:cNvSpPr>
          <p:nvPr>
            <p:ph type="sldNum" sz="quarter" idx="5"/>
          </p:nvPr>
        </p:nvSpPr>
        <p:spPr/>
        <p:txBody>
          <a:bodyPr/>
          <a:lstStyle/>
          <a:p>
            <a:fld id="{A0D65B9D-9BF6-4ACC-A70C-5B7F57520C7D}" type="slidenum">
              <a:rPr lang="en-US" smtClean="0"/>
              <a:t>11</a:t>
            </a:fld>
            <a:endParaRPr lang="en-US"/>
          </a:p>
        </p:txBody>
      </p:sp>
    </p:spTree>
    <p:extLst>
      <p:ext uri="{BB962C8B-B14F-4D97-AF65-F5344CB8AC3E}">
        <p14:creationId xmlns:p14="http://schemas.microsoft.com/office/powerpoint/2010/main" val="709859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they’ll learn 7 ways to get organized.  Before going to next slide, ask the students to offer their own suggestions and write these down.</a:t>
            </a:r>
          </a:p>
        </p:txBody>
      </p:sp>
      <p:sp>
        <p:nvSpPr>
          <p:cNvPr id="4" name="Slide Number Placeholder 3"/>
          <p:cNvSpPr>
            <a:spLocks noGrp="1"/>
          </p:cNvSpPr>
          <p:nvPr>
            <p:ph type="sldNum" sz="quarter" idx="5"/>
          </p:nvPr>
        </p:nvSpPr>
        <p:spPr/>
        <p:txBody>
          <a:bodyPr/>
          <a:lstStyle/>
          <a:p>
            <a:fld id="{A0D65B9D-9BF6-4ACC-A70C-5B7F57520C7D}" type="slidenum">
              <a:rPr lang="en-US" smtClean="0"/>
              <a:t>12</a:t>
            </a:fld>
            <a:endParaRPr lang="en-US"/>
          </a:p>
        </p:txBody>
      </p:sp>
    </p:spTree>
    <p:extLst>
      <p:ext uri="{BB962C8B-B14F-4D97-AF65-F5344CB8AC3E}">
        <p14:creationId xmlns:p14="http://schemas.microsoft.com/office/powerpoint/2010/main" val="3427895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if they use pencil boxes or pouches.  What do they keep in them?  Do they help?</a:t>
            </a:r>
          </a:p>
        </p:txBody>
      </p:sp>
      <p:sp>
        <p:nvSpPr>
          <p:cNvPr id="4" name="Slide Number Placeholder 3"/>
          <p:cNvSpPr>
            <a:spLocks noGrp="1"/>
          </p:cNvSpPr>
          <p:nvPr>
            <p:ph type="sldNum" sz="quarter" idx="5"/>
          </p:nvPr>
        </p:nvSpPr>
        <p:spPr/>
        <p:txBody>
          <a:bodyPr/>
          <a:lstStyle/>
          <a:p>
            <a:fld id="{A0D65B9D-9BF6-4ACC-A70C-5B7F57520C7D}" type="slidenum">
              <a:rPr lang="en-US" smtClean="0"/>
              <a:t>13</a:t>
            </a:fld>
            <a:endParaRPr lang="en-US"/>
          </a:p>
        </p:txBody>
      </p:sp>
    </p:spTree>
    <p:extLst>
      <p:ext uri="{BB962C8B-B14F-4D97-AF65-F5344CB8AC3E}">
        <p14:creationId xmlns:p14="http://schemas.microsoft.com/office/powerpoint/2010/main" val="1578306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picture and ask if anyone has any of these organizers in their lockers.  Do they help?</a:t>
            </a:r>
          </a:p>
        </p:txBody>
      </p:sp>
      <p:sp>
        <p:nvSpPr>
          <p:cNvPr id="4" name="Slide Number Placeholder 3"/>
          <p:cNvSpPr>
            <a:spLocks noGrp="1"/>
          </p:cNvSpPr>
          <p:nvPr>
            <p:ph type="sldNum" sz="quarter" idx="5"/>
          </p:nvPr>
        </p:nvSpPr>
        <p:spPr/>
        <p:txBody>
          <a:bodyPr/>
          <a:lstStyle/>
          <a:p>
            <a:fld id="{A0D65B9D-9BF6-4ACC-A70C-5B7F57520C7D}" type="slidenum">
              <a:rPr lang="en-US" smtClean="0"/>
              <a:t>14</a:t>
            </a:fld>
            <a:endParaRPr lang="en-US"/>
          </a:p>
        </p:txBody>
      </p:sp>
    </p:spTree>
    <p:extLst>
      <p:ext uri="{BB962C8B-B14F-4D97-AF65-F5344CB8AC3E}">
        <p14:creationId xmlns:p14="http://schemas.microsoft.com/office/powerpoint/2010/main" val="4182291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if they’ve ever tried to organize their desks this way.  Did it help?</a:t>
            </a:r>
          </a:p>
        </p:txBody>
      </p:sp>
      <p:sp>
        <p:nvSpPr>
          <p:cNvPr id="4" name="Slide Number Placeholder 3"/>
          <p:cNvSpPr>
            <a:spLocks noGrp="1"/>
          </p:cNvSpPr>
          <p:nvPr>
            <p:ph type="sldNum" sz="quarter" idx="5"/>
          </p:nvPr>
        </p:nvSpPr>
        <p:spPr/>
        <p:txBody>
          <a:bodyPr/>
          <a:lstStyle/>
          <a:p>
            <a:fld id="{A0D65B9D-9BF6-4ACC-A70C-5B7F57520C7D}" type="slidenum">
              <a:rPr lang="en-US" smtClean="0"/>
              <a:t>15</a:t>
            </a:fld>
            <a:endParaRPr lang="en-US"/>
          </a:p>
        </p:txBody>
      </p:sp>
    </p:spTree>
    <p:extLst>
      <p:ext uri="{BB962C8B-B14F-4D97-AF65-F5344CB8AC3E}">
        <p14:creationId xmlns:p14="http://schemas.microsoft.com/office/powerpoint/2010/main" val="1507692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how they take care of their backpacks.  Does it help?</a:t>
            </a:r>
          </a:p>
        </p:txBody>
      </p:sp>
      <p:sp>
        <p:nvSpPr>
          <p:cNvPr id="4" name="Slide Number Placeholder 3"/>
          <p:cNvSpPr>
            <a:spLocks noGrp="1"/>
          </p:cNvSpPr>
          <p:nvPr>
            <p:ph type="sldNum" sz="quarter" idx="5"/>
          </p:nvPr>
        </p:nvSpPr>
        <p:spPr/>
        <p:txBody>
          <a:bodyPr/>
          <a:lstStyle/>
          <a:p>
            <a:fld id="{A0D65B9D-9BF6-4ACC-A70C-5B7F57520C7D}" type="slidenum">
              <a:rPr lang="en-US" smtClean="0"/>
              <a:t>16</a:t>
            </a:fld>
            <a:endParaRPr lang="en-US"/>
          </a:p>
        </p:txBody>
      </p:sp>
    </p:spTree>
    <p:extLst>
      <p:ext uri="{BB962C8B-B14F-4D97-AF65-F5344CB8AC3E}">
        <p14:creationId xmlns:p14="http://schemas.microsoft.com/office/powerpoint/2010/main" val="101808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if they use planners or agendas or checklists.  Do they help?</a:t>
            </a:r>
          </a:p>
        </p:txBody>
      </p:sp>
      <p:sp>
        <p:nvSpPr>
          <p:cNvPr id="4" name="Slide Number Placeholder 3"/>
          <p:cNvSpPr>
            <a:spLocks noGrp="1"/>
          </p:cNvSpPr>
          <p:nvPr>
            <p:ph type="sldNum" sz="quarter" idx="5"/>
          </p:nvPr>
        </p:nvSpPr>
        <p:spPr/>
        <p:txBody>
          <a:bodyPr/>
          <a:lstStyle/>
          <a:p>
            <a:fld id="{A0D65B9D-9BF6-4ACC-A70C-5B7F57520C7D}" type="slidenum">
              <a:rPr lang="en-US" smtClean="0"/>
              <a:t>17</a:t>
            </a:fld>
            <a:endParaRPr lang="en-US"/>
          </a:p>
        </p:txBody>
      </p:sp>
    </p:spTree>
    <p:extLst>
      <p:ext uri="{BB962C8B-B14F-4D97-AF65-F5344CB8AC3E}">
        <p14:creationId xmlns:p14="http://schemas.microsoft.com/office/powerpoint/2010/main" val="1862621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if they’ve ever tried color-coding.  Did it help?</a:t>
            </a:r>
          </a:p>
        </p:txBody>
      </p:sp>
      <p:sp>
        <p:nvSpPr>
          <p:cNvPr id="4" name="Slide Number Placeholder 3"/>
          <p:cNvSpPr>
            <a:spLocks noGrp="1"/>
          </p:cNvSpPr>
          <p:nvPr>
            <p:ph type="sldNum" sz="quarter" idx="5"/>
          </p:nvPr>
        </p:nvSpPr>
        <p:spPr/>
        <p:txBody>
          <a:bodyPr/>
          <a:lstStyle/>
          <a:p>
            <a:fld id="{A0D65B9D-9BF6-4ACC-A70C-5B7F57520C7D}" type="slidenum">
              <a:rPr lang="en-US" smtClean="0"/>
              <a:t>18</a:t>
            </a:fld>
            <a:endParaRPr lang="en-US"/>
          </a:p>
        </p:txBody>
      </p:sp>
    </p:spTree>
    <p:extLst>
      <p:ext uri="{BB962C8B-B14F-4D97-AF65-F5344CB8AC3E}">
        <p14:creationId xmlns:p14="http://schemas.microsoft.com/office/powerpoint/2010/main" val="3869586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if they make it a habit to choose their clothing the night before.  How does that help the next morning?</a:t>
            </a:r>
          </a:p>
        </p:txBody>
      </p:sp>
      <p:sp>
        <p:nvSpPr>
          <p:cNvPr id="4" name="Slide Number Placeholder 3"/>
          <p:cNvSpPr>
            <a:spLocks noGrp="1"/>
          </p:cNvSpPr>
          <p:nvPr>
            <p:ph type="sldNum" sz="quarter" idx="5"/>
          </p:nvPr>
        </p:nvSpPr>
        <p:spPr/>
        <p:txBody>
          <a:bodyPr/>
          <a:lstStyle/>
          <a:p>
            <a:fld id="{A0D65B9D-9BF6-4ACC-A70C-5B7F57520C7D}" type="slidenum">
              <a:rPr lang="en-US" smtClean="0"/>
              <a:t>19</a:t>
            </a:fld>
            <a:endParaRPr lang="en-US"/>
          </a:p>
        </p:txBody>
      </p:sp>
    </p:spTree>
    <p:extLst>
      <p:ext uri="{BB962C8B-B14F-4D97-AF65-F5344CB8AC3E}">
        <p14:creationId xmlns:p14="http://schemas.microsoft.com/office/powerpoint/2010/main" val="4109609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Click to bring up the different quotes.  Let students take turns reading them.</a:t>
            </a:r>
          </a:p>
        </p:txBody>
      </p:sp>
      <p:sp>
        <p:nvSpPr>
          <p:cNvPr id="4" name="Slide Number Placeholder 3"/>
          <p:cNvSpPr>
            <a:spLocks noGrp="1"/>
          </p:cNvSpPr>
          <p:nvPr>
            <p:ph type="sldNum" sz="quarter" idx="5"/>
          </p:nvPr>
        </p:nvSpPr>
        <p:spPr/>
        <p:txBody>
          <a:bodyPr/>
          <a:lstStyle/>
          <a:p>
            <a:fld id="{A0D65B9D-9BF6-4ACC-A70C-5B7F57520C7D}" type="slidenum">
              <a:rPr lang="en-US" smtClean="0"/>
              <a:t>2</a:t>
            </a:fld>
            <a:endParaRPr lang="en-US"/>
          </a:p>
        </p:txBody>
      </p:sp>
    </p:spTree>
    <p:extLst>
      <p:ext uri="{BB962C8B-B14F-4D97-AF65-F5344CB8AC3E}">
        <p14:creationId xmlns:p14="http://schemas.microsoft.com/office/powerpoint/2010/main" val="3241910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summary slide with students.  Ask if they plan to try any of these organizational strategies.</a:t>
            </a:r>
          </a:p>
        </p:txBody>
      </p:sp>
      <p:sp>
        <p:nvSpPr>
          <p:cNvPr id="4" name="Slide Number Placeholder 3"/>
          <p:cNvSpPr>
            <a:spLocks noGrp="1"/>
          </p:cNvSpPr>
          <p:nvPr>
            <p:ph type="sldNum" sz="quarter" idx="5"/>
          </p:nvPr>
        </p:nvSpPr>
        <p:spPr/>
        <p:txBody>
          <a:bodyPr/>
          <a:lstStyle/>
          <a:p>
            <a:fld id="{A0D65B9D-9BF6-4ACC-A70C-5B7F57520C7D}" type="slidenum">
              <a:rPr lang="en-US" smtClean="0"/>
              <a:t>20</a:t>
            </a:fld>
            <a:endParaRPr lang="en-US"/>
          </a:p>
        </p:txBody>
      </p:sp>
    </p:spTree>
    <p:extLst>
      <p:ext uri="{BB962C8B-B14F-4D97-AF65-F5344CB8AC3E}">
        <p14:creationId xmlns:p14="http://schemas.microsoft.com/office/powerpoint/2010/main" val="1678834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picture and ask what the characters might be feeling now that they’re organized.</a:t>
            </a:r>
          </a:p>
        </p:txBody>
      </p:sp>
      <p:sp>
        <p:nvSpPr>
          <p:cNvPr id="4" name="Slide Number Placeholder 3"/>
          <p:cNvSpPr>
            <a:spLocks noGrp="1"/>
          </p:cNvSpPr>
          <p:nvPr>
            <p:ph type="sldNum" sz="quarter" idx="5"/>
          </p:nvPr>
        </p:nvSpPr>
        <p:spPr/>
        <p:txBody>
          <a:bodyPr/>
          <a:lstStyle/>
          <a:p>
            <a:fld id="{A0D65B9D-9BF6-4ACC-A70C-5B7F57520C7D}" type="slidenum">
              <a:rPr lang="en-US" smtClean="0"/>
              <a:t>21</a:t>
            </a:fld>
            <a:endParaRPr lang="en-US"/>
          </a:p>
        </p:txBody>
      </p:sp>
    </p:spTree>
    <p:extLst>
      <p:ext uri="{BB962C8B-B14F-4D97-AF65-F5344CB8AC3E}">
        <p14:creationId xmlns:p14="http://schemas.microsoft.com/office/powerpoint/2010/main" val="2984066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them to apply the things they’ve learned in the lesson to </a:t>
            </a:r>
            <a:r>
              <a:rPr lang="en-US"/>
              <a:t>this situation.  </a:t>
            </a:r>
          </a:p>
        </p:txBody>
      </p:sp>
      <p:sp>
        <p:nvSpPr>
          <p:cNvPr id="4" name="Slide Number Placeholder 3"/>
          <p:cNvSpPr>
            <a:spLocks noGrp="1"/>
          </p:cNvSpPr>
          <p:nvPr>
            <p:ph type="sldNum" sz="quarter" idx="5"/>
          </p:nvPr>
        </p:nvSpPr>
        <p:spPr/>
        <p:txBody>
          <a:bodyPr/>
          <a:lstStyle/>
          <a:p>
            <a:fld id="{A0D65B9D-9BF6-4ACC-A70C-5B7F57520C7D}" type="slidenum">
              <a:rPr lang="en-US" smtClean="0"/>
              <a:t>22</a:t>
            </a:fld>
            <a:endParaRPr lang="en-US"/>
          </a:p>
        </p:txBody>
      </p:sp>
    </p:spTree>
    <p:extLst>
      <p:ext uri="{BB962C8B-B14F-4D97-AF65-F5344CB8AC3E}">
        <p14:creationId xmlns:p14="http://schemas.microsoft.com/office/powerpoint/2010/main" val="2465960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them to share their own examples.</a:t>
            </a:r>
          </a:p>
        </p:txBody>
      </p:sp>
      <p:sp>
        <p:nvSpPr>
          <p:cNvPr id="4" name="Slide Number Placeholder 3"/>
          <p:cNvSpPr>
            <a:spLocks noGrp="1"/>
          </p:cNvSpPr>
          <p:nvPr>
            <p:ph type="sldNum" sz="quarter" idx="5"/>
          </p:nvPr>
        </p:nvSpPr>
        <p:spPr/>
        <p:txBody>
          <a:bodyPr/>
          <a:lstStyle/>
          <a:p>
            <a:fld id="{A0D65B9D-9BF6-4ACC-A70C-5B7F57520C7D}" type="slidenum">
              <a:rPr lang="en-US" smtClean="0"/>
              <a:t>3</a:t>
            </a:fld>
            <a:endParaRPr lang="en-US"/>
          </a:p>
        </p:txBody>
      </p:sp>
    </p:spTree>
    <p:extLst>
      <p:ext uri="{BB962C8B-B14F-4D97-AF65-F5344CB8AC3E}">
        <p14:creationId xmlns:p14="http://schemas.microsoft.com/office/powerpoint/2010/main" val="2510146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Define “getting organized” and talk about why this is important.</a:t>
            </a:r>
          </a:p>
        </p:txBody>
      </p:sp>
      <p:sp>
        <p:nvSpPr>
          <p:cNvPr id="4" name="Slide Number Placeholder 3"/>
          <p:cNvSpPr>
            <a:spLocks noGrp="1"/>
          </p:cNvSpPr>
          <p:nvPr>
            <p:ph type="sldNum" sz="quarter" idx="5"/>
          </p:nvPr>
        </p:nvSpPr>
        <p:spPr/>
        <p:txBody>
          <a:bodyPr/>
          <a:lstStyle/>
          <a:p>
            <a:fld id="{A0D65B9D-9BF6-4ACC-A70C-5B7F57520C7D}" type="slidenum">
              <a:rPr lang="en-US" smtClean="0"/>
              <a:t>4</a:t>
            </a:fld>
            <a:endParaRPr lang="en-US"/>
          </a:p>
        </p:txBody>
      </p:sp>
    </p:spTree>
    <p:extLst>
      <p:ext uri="{BB962C8B-B14F-4D97-AF65-F5344CB8AC3E}">
        <p14:creationId xmlns:p14="http://schemas.microsoft.com/office/powerpoint/2010/main" val="71369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them to choose which locker is organized.  What do they see in each one?  Ask them to share what their lockers look like.</a:t>
            </a:r>
          </a:p>
        </p:txBody>
      </p:sp>
      <p:sp>
        <p:nvSpPr>
          <p:cNvPr id="4" name="Slide Number Placeholder 3"/>
          <p:cNvSpPr>
            <a:spLocks noGrp="1"/>
          </p:cNvSpPr>
          <p:nvPr>
            <p:ph type="sldNum" sz="quarter" idx="5"/>
          </p:nvPr>
        </p:nvSpPr>
        <p:spPr/>
        <p:txBody>
          <a:bodyPr/>
          <a:lstStyle/>
          <a:p>
            <a:fld id="{A0D65B9D-9BF6-4ACC-A70C-5B7F57520C7D}" type="slidenum">
              <a:rPr lang="en-US" smtClean="0"/>
              <a:t>5</a:t>
            </a:fld>
            <a:endParaRPr lang="en-US"/>
          </a:p>
        </p:txBody>
      </p:sp>
    </p:spTree>
    <p:extLst>
      <p:ext uri="{BB962C8B-B14F-4D97-AF65-F5344CB8AC3E}">
        <p14:creationId xmlns:p14="http://schemas.microsoft.com/office/powerpoint/2010/main" val="1218359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them to choose the organized desk.  Ask them to share what their desks look like.  Ask them why they think being organized is important.</a:t>
            </a:r>
          </a:p>
        </p:txBody>
      </p:sp>
      <p:sp>
        <p:nvSpPr>
          <p:cNvPr id="4" name="Slide Number Placeholder 3"/>
          <p:cNvSpPr>
            <a:spLocks noGrp="1"/>
          </p:cNvSpPr>
          <p:nvPr>
            <p:ph type="sldNum" sz="quarter" idx="5"/>
          </p:nvPr>
        </p:nvSpPr>
        <p:spPr/>
        <p:txBody>
          <a:bodyPr/>
          <a:lstStyle/>
          <a:p>
            <a:fld id="{A0D65B9D-9BF6-4ACC-A70C-5B7F57520C7D}" type="slidenum">
              <a:rPr lang="en-US" smtClean="0"/>
              <a:t>6</a:t>
            </a:fld>
            <a:endParaRPr lang="en-US"/>
          </a:p>
        </p:txBody>
      </p:sp>
    </p:spTree>
    <p:extLst>
      <p:ext uri="{BB962C8B-B14F-4D97-AF65-F5344CB8AC3E}">
        <p14:creationId xmlns:p14="http://schemas.microsoft.com/office/powerpoint/2010/main" val="3797959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picture – what do they see?  What does the expression on the girl’s face tell us?</a:t>
            </a:r>
          </a:p>
        </p:txBody>
      </p:sp>
      <p:sp>
        <p:nvSpPr>
          <p:cNvPr id="4" name="Slide Number Placeholder 3"/>
          <p:cNvSpPr>
            <a:spLocks noGrp="1"/>
          </p:cNvSpPr>
          <p:nvPr>
            <p:ph type="sldNum" sz="quarter" idx="5"/>
          </p:nvPr>
        </p:nvSpPr>
        <p:spPr/>
        <p:txBody>
          <a:bodyPr/>
          <a:lstStyle/>
          <a:p>
            <a:fld id="{A0D65B9D-9BF6-4ACC-A70C-5B7F57520C7D}" type="slidenum">
              <a:rPr lang="en-US" smtClean="0"/>
              <a:t>7</a:t>
            </a:fld>
            <a:endParaRPr lang="en-US"/>
          </a:p>
        </p:txBody>
      </p:sp>
    </p:spTree>
    <p:extLst>
      <p:ext uri="{BB962C8B-B14F-4D97-AF65-F5344CB8AC3E}">
        <p14:creationId xmlns:p14="http://schemas.microsoft.com/office/powerpoint/2010/main" val="311680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to bring in pictures and ask students what the expressions tell us.  Ask if they’ve ever felt like these people when they couldn’t find what they need.  How did they handle it?</a:t>
            </a:r>
          </a:p>
        </p:txBody>
      </p:sp>
      <p:sp>
        <p:nvSpPr>
          <p:cNvPr id="4" name="Slide Number Placeholder 3"/>
          <p:cNvSpPr>
            <a:spLocks noGrp="1"/>
          </p:cNvSpPr>
          <p:nvPr>
            <p:ph type="sldNum" sz="quarter" idx="5"/>
          </p:nvPr>
        </p:nvSpPr>
        <p:spPr/>
        <p:txBody>
          <a:bodyPr/>
          <a:lstStyle/>
          <a:p>
            <a:fld id="{A0D65B9D-9BF6-4ACC-A70C-5B7F57520C7D}" type="slidenum">
              <a:rPr lang="en-US" smtClean="0"/>
              <a:t>8</a:t>
            </a:fld>
            <a:endParaRPr lang="en-US"/>
          </a:p>
        </p:txBody>
      </p:sp>
    </p:spTree>
    <p:extLst>
      <p:ext uri="{BB962C8B-B14F-4D97-AF65-F5344CB8AC3E}">
        <p14:creationId xmlns:p14="http://schemas.microsoft.com/office/powerpoint/2010/main" val="299750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Let them choose one of the bedrooms and tell why they chose it.  Then ask them which room would make doing homework or studying easier.  Why?</a:t>
            </a:r>
          </a:p>
        </p:txBody>
      </p:sp>
      <p:sp>
        <p:nvSpPr>
          <p:cNvPr id="4" name="Slide Number Placeholder 3"/>
          <p:cNvSpPr>
            <a:spLocks noGrp="1"/>
          </p:cNvSpPr>
          <p:nvPr>
            <p:ph type="sldNum" sz="quarter" idx="5"/>
          </p:nvPr>
        </p:nvSpPr>
        <p:spPr/>
        <p:txBody>
          <a:bodyPr/>
          <a:lstStyle/>
          <a:p>
            <a:fld id="{A0D65B9D-9BF6-4ACC-A70C-5B7F57520C7D}" type="slidenum">
              <a:rPr lang="en-US" smtClean="0"/>
              <a:t>9</a:t>
            </a:fld>
            <a:endParaRPr lang="en-US"/>
          </a:p>
        </p:txBody>
      </p:sp>
    </p:spTree>
    <p:extLst>
      <p:ext uri="{BB962C8B-B14F-4D97-AF65-F5344CB8AC3E}">
        <p14:creationId xmlns:p14="http://schemas.microsoft.com/office/powerpoint/2010/main" val="3609283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6260" y="2419045"/>
            <a:ext cx="5650085" cy="763525"/>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96260" y="3182570"/>
            <a:ext cx="5650085" cy="610820"/>
          </a:xfrm>
        </p:spPr>
        <p:txBody>
          <a:bodyPr>
            <a:normAutofit/>
          </a:bodyPr>
          <a:lstStyle>
            <a:lvl1pPr marL="0" indent="0" algn="l">
              <a:buNone/>
              <a:defRPr sz="2800" b="0" i="0">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10/12/2022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87F581DD-0858-4A9E-9DA3-538B9FD40F4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044700"/>
            <a:ext cx="8246070" cy="610820"/>
          </a:xfrm>
        </p:spPr>
        <p:txBody>
          <a:bodyPr>
            <a:normAutofit/>
          </a:bodyPr>
          <a:lstStyle>
            <a:lvl1pPr algn="l">
              <a:defRPr sz="3600" baseline="0">
                <a:solidFill>
                  <a:srgbClr val="7CC8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655520"/>
            <a:ext cx="8246070" cy="3206805"/>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6108200" cy="572644"/>
          </a:xfrm>
        </p:spPr>
        <p:txBody>
          <a:bodyPr>
            <a:normAutofit/>
          </a:bodyPr>
          <a:lstStyle>
            <a:lvl1pPr algn="l">
              <a:defRPr sz="3600">
                <a:solidFill>
                  <a:srgbClr val="7CC8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601670" y="1044701"/>
            <a:ext cx="6108200" cy="3663766"/>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10/12/2022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1044700"/>
            <a:ext cx="8093365" cy="610820"/>
          </a:xfrm>
        </p:spPr>
        <p:txBody>
          <a:bodyPr>
            <a:normAutofit/>
          </a:bodyPr>
          <a:lstStyle>
            <a:lvl1pPr algn="l">
              <a:defRPr sz="3600" baseline="0">
                <a:solidFill>
                  <a:srgbClr val="7CC8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80" y="1946648"/>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80" y="2419045"/>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1" y="1946648"/>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1" y="2419045"/>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10/12/2022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10/12/2022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10/12/2022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7080" y="2419045"/>
            <a:ext cx="4886560" cy="1068935"/>
          </a:xfrm>
        </p:spPr>
        <p:txBody>
          <a:bodyPr>
            <a:normAutofit/>
          </a:bodyPr>
          <a:lstStyle/>
          <a:p>
            <a:r>
              <a:rPr lang="en-US" sz="4000">
                <a:effectLst>
                  <a:outerShdw blurRad="38100" dist="38100" dir="2700000" algn="tl">
                    <a:srgbClr val="000000">
                      <a:alpha val="43137"/>
                    </a:srgbClr>
                  </a:outerShdw>
                </a:effectLst>
              </a:rPr>
              <a:t>I Can Get Organized!</a:t>
            </a:r>
            <a:endParaRPr lang="en-US" sz="40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0D2E335A-97D0-5DA1-2ABF-C3F43782DFC6}"/>
              </a:ext>
            </a:extLst>
          </p:cNvPr>
          <p:cNvPicPr>
            <a:picLocks noChangeAspect="1"/>
          </p:cNvPicPr>
          <p:nvPr/>
        </p:nvPicPr>
        <p:blipFill>
          <a:blip r:embed="rId3"/>
          <a:stretch>
            <a:fillRect/>
          </a:stretch>
        </p:blipFill>
        <p:spPr>
          <a:xfrm>
            <a:off x="296260" y="4031144"/>
            <a:ext cx="859611" cy="1042506"/>
          </a:xfrm>
          <a:prstGeom prst="rect">
            <a:avLst/>
          </a:prstGeom>
        </p:spPr>
      </p:pic>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slow" p14:dur="2000" advTm="2785"/>
    </mc:Choice>
    <mc:Fallback xmlns="">
      <p:transition spd="slow" advTm="278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C0CA5-2EBF-A93B-73E1-B6E83ECEBE06}"/>
              </a:ext>
            </a:extLst>
          </p:cNvPr>
          <p:cNvSpPr>
            <a:spLocks noGrp="1"/>
          </p:cNvSpPr>
          <p:nvPr>
            <p:ph type="title"/>
          </p:nvPr>
        </p:nvSpPr>
        <p:spPr>
          <a:xfrm>
            <a:off x="457200" y="205978"/>
            <a:ext cx="8229600" cy="1144131"/>
          </a:xfrm>
          <a:solidFill>
            <a:schemeClr val="bg1"/>
          </a:solidFill>
          <a:ln>
            <a:solidFill>
              <a:srgbClr val="7CC800"/>
            </a:solidFill>
          </a:ln>
        </p:spPr>
        <p:txBody>
          <a:bodyPr>
            <a:normAutofit fontScale="90000"/>
          </a:bodyPr>
          <a:lstStyle/>
          <a:p>
            <a:r>
              <a:rPr lang="en-US" b="1" dirty="0">
                <a:solidFill>
                  <a:srgbClr val="7CC800"/>
                </a:solidFill>
              </a:rPr>
              <a:t>What about getting ready for school in the morning?</a:t>
            </a:r>
          </a:p>
        </p:txBody>
      </p:sp>
      <p:pic>
        <p:nvPicPr>
          <p:cNvPr id="3" name="Picture 2">
            <a:extLst>
              <a:ext uri="{FF2B5EF4-FFF2-40B4-BE49-F238E27FC236}">
                <a16:creationId xmlns:a16="http://schemas.microsoft.com/office/drawing/2014/main" id="{027F64E9-1E5C-C6D7-29F0-4E979187B588}"/>
              </a:ext>
            </a:extLst>
          </p:cNvPr>
          <p:cNvPicPr>
            <a:picLocks noChangeAspect="1"/>
          </p:cNvPicPr>
          <p:nvPr/>
        </p:nvPicPr>
        <p:blipFill>
          <a:blip r:embed="rId3"/>
          <a:stretch>
            <a:fillRect/>
          </a:stretch>
        </p:blipFill>
        <p:spPr>
          <a:xfrm>
            <a:off x="2434130" y="1655520"/>
            <a:ext cx="4552950" cy="3019425"/>
          </a:xfrm>
          <a:prstGeom prst="rect">
            <a:avLst/>
          </a:prstGeom>
          <a:ln>
            <a:solidFill>
              <a:srgbClr val="7CC800"/>
            </a:solidFill>
          </a:ln>
        </p:spPr>
      </p:pic>
      <p:sp>
        <p:nvSpPr>
          <p:cNvPr id="4" name="Speech Bubble: Oval 3">
            <a:extLst>
              <a:ext uri="{FF2B5EF4-FFF2-40B4-BE49-F238E27FC236}">
                <a16:creationId xmlns:a16="http://schemas.microsoft.com/office/drawing/2014/main" id="{1B8622EA-DB72-EB49-415F-FCA2F7222288}"/>
              </a:ext>
            </a:extLst>
          </p:cNvPr>
          <p:cNvSpPr/>
          <p:nvPr/>
        </p:nvSpPr>
        <p:spPr>
          <a:xfrm>
            <a:off x="457200" y="1655520"/>
            <a:ext cx="2282340" cy="763525"/>
          </a:xfrm>
          <a:prstGeom prst="wedgeEllipseCallout">
            <a:avLst>
              <a:gd name="adj1" fmla="val 70672"/>
              <a:gd name="adj2" fmla="val 68045"/>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CC800"/>
                </a:solidFill>
              </a:rPr>
              <a:t>where’s my sweater?</a:t>
            </a:r>
          </a:p>
        </p:txBody>
      </p:sp>
      <p:sp>
        <p:nvSpPr>
          <p:cNvPr id="5" name="Speech Bubble: Oval 4">
            <a:extLst>
              <a:ext uri="{FF2B5EF4-FFF2-40B4-BE49-F238E27FC236}">
                <a16:creationId xmlns:a16="http://schemas.microsoft.com/office/drawing/2014/main" id="{9C56DE7C-A9D6-92E2-6442-D067AAB3E07E}"/>
              </a:ext>
            </a:extLst>
          </p:cNvPr>
          <p:cNvSpPr/>
          <p:nvPr/>
        </p:nvSpPr>
        <p:spPr>
          <a:xfrm>
            <a:off x="609905" y="2724457"/>
            <a:ext cx="2282340" cy="1068934"/>
          </a:xfrm>
          <a:prstGeom prst="wedgeEllipseCallout">
            <a:avLst>
              <a:gd name="adj1" fmla="val 78091"/>
              <a:gd name="adj2" fmla="val -20720"/>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CC800"/>
                </a:solidFill>
              </a:rPr>
              <a:t>what about my other boot?</a:t>
            </a:r>
          </a:p>
        </p:txBody>
      </p:sp>
      <p:sp>
        <p:nvSpPr>
          <p:cNvPr id="6" name="Speech Bubble: Oval 5">
            <a:extLst>
              <a:ext uri="{FF2B5EF4-FFF2-40B4-BE49-F238E27FC236}">
                <a16:creationId xmlns:a16="http://schemas.microsoft.com/office/drawing/2014/main" id="{28D16408-1871-FF16-A06F-87DA181CF459}"/>
              </a:ext>
            </a:extLst>
          </p:cNvPr>
          <p:cNvSpPr/>
          <p:nvPr/>
        </p:nvSpPr>
        <p:spPr>
          <a:xfrm>
            <a:off x="6816960" y="1544634"/>
            <a:ext cx="2101435" cy="1068937"/>
          </a:xfrm>
          <a:prstGeom prst="wedgeEllipseCallout">
            <a:avLst>
              <a:gd name="adj1" fmla="val -70255"/>
              <a:gd name="adj2" fmla="val 43913"/>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CC800"/>
                </a:solidFill>
              </a:rPr>
              <a:t>I can’t find my favorite jeans!</a:t>
            </a:r>
          </a:p>
        </p:txBody>
      </p:sp>
      <p:sp>
        <p:nvSpPr>
          <p:cNvPr id="7" name="Speech Bubble: Oval 6">
            <a:extLst>
              <a:ext uri="{FF2B5EF4-FFF2-40B4-BE49-F238E27FC236}">
                <a16:creationId xmlns:a16="http://schemas.microsoft.com/office/drawing/2014/main" id="{17DC0931-6741-BCD7-8901-E83C629C3FBA}"/>
              </a:ext>
            </a:extLst>
          </p:cNvPr>
          <p:cNvSpPr/>
          <p:nvPr/>
        </p:nvSpPr>
        <p:spPr>
          <a:xfrm>
            <a:off x="6528965" y="3335275"/>
            <a:ext cx="2282340" cy="916230"/>
          </a:xfrm>
          <a:prstGeom prst="wedgeEllipseCallout">
            <a:avLst>
              <a:gd name="adj1" fmla="val -77714"/>
              <a:gd name="adj2" fmla="val -77960"/>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164ED58-21CC-9C81-0185-658E2424A592}"/>
              </a:ext>
            </a:extLst>
          </p:cNvPr>
          <p:cNvPicPr>
            <a:picLocks noChangeAspect="1"/>
          </p:cNvPicPr>
          <p:nvPr/>
        </p:nvPicPr>
        <p:blipFill>
          <a:blip r:embed="rId4"/>
          <a:stretch>
            <a:fillRect/>
          </a:stretch>
        </p:blipFill>
        <p:spPr>
          <a:xfrm>
            <a:off x="6528964" y="3335275"/>
            <a:ext cx="2282340" cy="916230"/>
          </a:xfrm>
          <a:prstGeom prst="ellipse">
            <a:avLst/>
          </a:prstGeom>
          <a:ln w="19050" cap="rnd">
            <a:solidFill>
              <a:srgbClr val="7CC8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87806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D021-0C43-1A78-894D-32E930585B76}"/>
              </a:ext>
            </a:extLst>
          </p:cNvPr>
          <p:cNvSpPr>
            <a:spLocks noGrp="1"/>
          </p:cNvSpPr>
          <p:nvPr>
            <p:ph type="title"/>
          </p:nvPr>
        </p:nvSpPr>
        <p:spPr>
          <a:xfrm>
            <a:off x="4716868" y="602493"/>
            <a:ext cx="4140042" cy="1358437"/>
          </a:xfrm>
          <a:solidFill>
            <a:schemeClr val="tx1"/>
          </a:solidFill>
          <a:ln>
            <a:solidFill>
              <a:srgbClr val="7CC800"/>
            </a:solidFill>
          </a:ln>
        </p:spPr>
        <p:txBody>
          <a:bodyPr>
            <a:normAutofit/>
          </a:bodyPr>
          <a:lstStyle/>
          <a:p>
            <a:pPr algn="ctr">
              <a:lnSpc>
                <a:spcPct val="90000"/>
              </a:lnSpc>
            </a:pPr>
            <a:r>
              <a:rPr lang="en-US" sz="2500" b="1" dirty="0">
                <a:effectLst/>
              </a:rPr>
              <a:t>What happens when we’re </a:t>
            </a:r>
            <a:br>
              <a:rPr lang="en-US" sz="2500" b="1" dirty="0">
                <a:effectLst/>
              </a:rPr>
            </a:br>
            <a:r>
              <a:rPr lang="en-US" sz="2500" b="1" dirty="0">
                <a:effectLst/>
              </a:rPr>
              <a:t>not organized?</a:t>
            </a:r>
          </a:p>
        </p:txBody>
      </p:sp>
      <p:sp>
        <p:nvSpPr>
          <p:cNvPr id="9" name="Freeform: Shape 8">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2612" cy="3941191"/>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DDB38DA5-298A-4F53-D921-69A24ED45FAA}"/>
              </a:ext>
            </a:extLst>
          </p:cNvPr>
          <p:cNvPicPr>
            <a:picLocks noChangeAspect="1"/>
          </p:cNvPicPr>
          <p:nvPr/>
        </p:nvPicPr>
        <p:blipFill rotWithShape="1">
          <a:blip r:embed="rId3"/>
          <a:srcRect r="2" b="8806"/>
          <a:stretch/>
        </p:blipFill>
        <p:spPr>
          <a:xfrm>
            <a:off x="20" y="1"/>
            <a:ext cx="4397771" cy="3738686"/>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58FB3429-2AB9-88E9-EC2D-27B4D3C168F5}"/>
              </a:ext>
            </a:extLst>
          </p:cNvPr>
          <p:cNvSpPr>
            <a:spLocks noGrp="1"/>
          </p:cNvSpPr>
          <p:nvPr>
            <p:ph idx="1"/>
          </p:nvPr>
        </p:nvSpPr>
        <p:spPr>
          <a:xfrm>
            <a:off x="3808475" y="2472717"/>
            <a:ext cx="5048435" cy="2531940"/>
          </a:xfrm>
          <a:solidFill>
            <a:schemeClr val="tx1"/>
          </a:solidFill>
        </p:spPr>
        <p:txBody>
          <a:bodyPr anchor="t">
            <a:noAutofit/>
          </a:bodyPr>
          <a:lstStyle/>
          <a:p>
            <a:r>
              <a:rPr lang="en-US" sz="2400" b="1" dirty="0">
                <a:solidFill>
                  <a:srgbClr val="7CC800"/>
                </a:solidFill>
              </a:rPr>
              <a:t>we can’t find things we need</a:t>
            </a:r>
          </a:p>
          <a:p>
            <a:r>
              <a:rPr lang="en-US" sz="2400" b="1" dirty="0">
                <a:solidFill>
                  <a:srgbClr val="7CC800"/>
                </a:solidFill>
              </a:rPr>
              <a:t>we forget to bring materials to class</a:t>
            </a:r>
          </a:p>
          <a:p>
            <a:r>
              <a:rPr lang="en-US" sz="2400" b="1" dirty="0">
                <a:solidFill>
                  <a:srgbClr val="7CC800"/>
                </a:solidFill>
              </a:rPr>
              <a:t>we may not hand in our work on time</a:t>
            </a:r>
          </a:p>
          <a:p>
            <a:r>
              <a:rPr lang="en-US" sz="2400" b="1" dirty="0">
                <a:solidFill>
                  <a:srgbClr val="7CC800"/>
                </a:solidFill>
              </a:rPr>
              <a:t>we can get distracted</a:t>
            </a:r>
          </a:p>
          <a:p>
            <a:r>
              <a:rPr lang="en-US" sz="2400" b="1" dirty="0">
                <a:solidFill>
                  <a:srgbClr val="7CC800"/>
                </a:solidFill>
              </a:rPr>
              <a:t>all of this can make us feel </a:t>
            </a:r>
            <a:r>
              <a:rPr lang="en-US" sz="2400" b="1" dirty="0">
                <a:solidFill>
                  <a:srgbClr val="7CC800"/>
                </a:solidFill>
                <a:latin typeface="Chiller" panose="04020404031007020602" pitchFamily="82" charset="0"/>
              </a:rPr>
              <a:t>AWFUL</a:t>
            </a:r>
            <a:r>
              <a:rPr lang="en-US" sz="2400" b="1" dirty="0">
                <a:solidFill>
                  <a:srgbClr val="7CC800"/>
                </a:solidFill>
              </a:rPr>
              <a:t>!</a:t>
            </a:r>
          </a:p>
        </p:txBody>
      </p:sp>
    </p:spTree>
    <p:extLst>
      <p:ext uri="{BB962C8B-B14F-4D97-AF65-F5344CB8AC3E}">
        <p14:creationId xmlns:p14="http://schemas.microsoft.com/office/powerpoint/2010/main" val="295140037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DBDC6F-8E83-85DA-D410-DF0AD5DF07B2}"/>
              </a:ext>
            </a:extLst>
          </p:cNvPr>
          <p:cNvPicPr>
            <a:picLocks noChangeAspect="1"/>
          </p:cNvPicPr>
          <p:nvPr/>
        </p:nvPicPr>
        <p:blipFill>
          <a:blip r:embed="rId3"/>
          <a:stretch>
            <a:fillRect/>
          </a:stretch>
        </p:blipFill>
        <p:spPr>
          <a:xfrm>
            <a:off x="907080" y="1044700"/>
            <a:ext cx="7329840" cy="3409950"/>
          </a:xfrm>
          <a:prstGeom prst="rect">
            <a:avLst/>
          </a:prstGeom>
          <a:ln>
            <a:solidFill>
              <a:srgbClr val="7CC800"/>
            </a:solidFill>
          </a:ln>
        </p:spPr>
      </p:pic>
      <p:sp>
        <p:nvSpPr>
          <p:cNvPr id="6" name="TextBox 5">
            <a:extLst>
              <a:ext uri="{FF2B5EF4-FFF2-40B4-BE49-F238E27FC236}">
                <a16:creationId xmlns:a16="http://schemas.microsoft.com/office/drawing/2014/main" id="{0ED81283-6449-8D9F-CC4A-FA146CF68CC0}"/>
              </a:ext>
            </a:extLst>
          </p:cNvPr>
          <p:cNvSpPr txBox="1"/>
          <p:nvPr/>
        </p:nvSpPr>
        <p:spPr>
          <a:xfrm>
            <a:off x="1823309" y="2457287"/>
            <a:ext cx="5650085" cy="584775"/>
          </a:xfrm>
          <a:prstGeom prst="rect">
            <a:avLst/>
          </a:prstGeom>
          <a:noFill/>
        </p:spPr>
        <p:txBody>
          <a:bodyPr wrap="square" rtlCol="0">
            <a:spAutoFit/>
          </a:bodyPr>
          <a:lstStyle/>
          <a:p>
            <a:pPr algn="ctr"/>
            <a:r>
              <a:rPr lang="en-US" sz="3200" b="1" dirty="0">
                <a:solidFill>
                  <a:srgbClr val="7CC800"/>
                </a:solidFill>
                <a:effectLst>
                  <a:outerShdw blurRad="38100" dist="38100" dir="2700000" algn="tl">
                    <a:srgbClr val="000000">
                      <a:alpha val="43137"/>
                    </a:srgbClr>
                  </a:outerShdw>
                </a:effectLst>
              </a:rPr>
              <a:t>7 Ways to Get Organized</a:t>
            </a:r>
          </a:p>
        </p:txBody>
      </p:sp>
    </p:spTree>
    <p:extLst>
      <p:ext uri="{BB962C8B-B14F-4D97-AF65-F5344CB8AC3E}">
        <p14:creationId xmlns:p14="http://schemas.microsoft.com/office/powerpoint/2010/main" val="81082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36FF-C48F-AB37-1C4B-4E9614F3A1F2}"/>
              </a:ext>
            </a:extLst>
          </p:cNvPr>
          <p:cNvSpPr>
            <a:spLocks noGrp="1"/>
          </p:cNvSpPr>
          <p:nvPr>
            <p:ph type="title"/>
          </p:nvPr>
        </p:nvSpPr>
        <p:spPr>
          <a:xfrm>
            <a:off x="601670" y="281175"/>
            <a:ext cx="8246070" cy="610820"/>
          </a:xfrm>
          <a:solidFill>
            <a:schemeClr val="bg1"/>
          </a:solidFill>
          <a:ln>
            <a:solidFill>
              <a:srgbClr val="7CC800"/>
            </a:solidFill>
          </a:ln>
        </p:spPr>
        <p:txBody>
          <a:bodyPr>
            <a:normAutofit fontScale="90000"/>
          </a:bodyPr>
          <a:lstStyle/>
          <a:p>
            <a:r>
              <a:rPr lang="en-US" b="1" dirty="0">
                <a:effectLst/>
              </a:rPr>
              <a:t>1.  Get a pencil box or pouch!</a:t>
            </a:r>
          </a:p>
        </p:txBody>
      </p:sp>
      <p:sp>
        <p:nvSpPr>
          <p:cNvPr id="3" name="Content Placeholder 2">
            <a:extLst>
              <a:ext uri="{FF2B5EF4-FFF2-40B4-BE49-F238E27FC236}">
                <a16:creationId xmlns:a16="http://schemas.microsoft.com/office/drawing/2014/main" id="{37B8AE28-F6C4-A93E-6672-7BB633EDC69C}"/>
              </a:ext>
            </a:extLst>
          </p:cNvPr>
          <p:cNvSpPr>
            <a:spLocks noGrp="1"/>
          </p:cNvSpPr>
          <p:nvPr>
            <p:ph idx="1"/>
          </p:nvPr>
        </p:nvSpPr>
        <p:spPr>
          <a:xfrm>
            <a:off x="448965" y="1350110"/>
            <a:ext cx="4275740" cy="3359510"/>
          </a:xfrm>
          <a:solidFill>
            <a:schemeClr val="bg1"/>
          </a:solidFill>
          <a:ln>
            <a:solidFill>
              <a:srgbClr val="7CC800"/>
            </a:solidFill>
          </a:ln>
        </p:spPr>
        <p:txBody>
          <a:bodyPr/>
          <a:lstStyle/>
          <a:p>
            <a:r>
              <a:rPr lang="en-US" dirty="0">
                <a:solidFill>
                  <a:srgbClr val="7CC800"/>
                </a:solidFill>
              </a:rPr>
              <a:t>keep your pencils, pens, scissors, glue sticks, highlighters etc. inside</a:t>
            </a:r>
          </a:p>
          <a:p>
            <a:r>
              <a:rPr lang="en-US" dirty="0">
                <a:solidFill>
                  <a:srgbClr val="7CC800"/>
                </a:solidFill>
              </a:rPr>
              <a:t>keep track of your materials so that you can replace things when you run out</a:t>
            </a:r>
          </a:p>
        </p:txBody>
      </p:sp>
      <p:pic>
        <p:nvPicPr>
          <p:cNvPr id="4" name="Picture 3">
            <a:extLst>
              <a:ext uri="{FF2B5EF4-FFF2-40B4-BE49-F238E27FC236}">
                <a16:creationId xmlns:a16="http://schemas.microsoft.com/office/drawing/2014/main" id="{FB29FB45-CE1E-7583-8716-506847164BC8}"/>
              </a:ext>
            </a:extLst>
          </p:cNvPr>
          <p:cNvPicPr>
            <a:picLocks noChangeAspect="1"/>
          </p:cNvPicPr>
          <p:nvPr/>
        </p:nvPicPr>
        <p:blipFill rotWithShape="1">
          <a:blip r:embed="rId3"/>
          <a:srcRect l="7248" t="8478" r="11524" b="26149"/>
          <a:stretch/>
        </p:blipFill>
        <p:spPr>
          <a:xfrm>
            <a:off x="4877410" y="2097561"/>
            <a:ext cx="4123035" cy="2170018"/>
          </a:xfrm>
          <a:prstGeom prst="rect">
            <a:avLst/>
          </a:prstGeom>
          <a:ln>
            <a:solidFill>
              <a:srgbClr val="7CC800"/>
            </a:solidFill>
          </a:ln>
        </p:spPr>
      </p:pic>
    </p:spTree>
    <p:extLst>
      <p:ext uri="{BB962C8B-B14F-4D97-AF65-F5344CB8AC3E}">
        <p14:creationId xmlns:p14="http://schemas.microsoft.com/office/powerpoint/2010/main" val="3749032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845A-9E27-3938-2021-A50C33FB8C36}"/>
              </a:ext>
            </a:extLst>
          </p:cNvPr>
          <p:cNvSpPr>
            <a:spLocks noGrp="1"/>
          </p:cNvSpPr>
          <p:nvPr>
            <p:ph type="title"/>
          </p:nvPr>
        </p:nvSpPr>
        <p:spPr>
          <a:xfrm>
            <a:off x="448965" y="253243"/>
            <a:ext cx="8246070" cy="610820"/>
          </a:xfrm>
          <a:solidFill>
            <a:schemeClr val="bg1"/>
          </a:solidFill>
          <a:ln>
            <a:solidFill>
              <a:srgbClr val="7CC800"/>
            </a:solidFill>
          </a:ln>
        </p:spPr>
        <p:txBody>
          <a:bodyPr>
            <a:normAutofit fontScale="90000"/>
          </a:bodyPr>
          <a:lstStyle/>
          <a:p>
            <a:r>
              <a:rPr lang="en-US" b="1" dirty="0">
                <a:effectLst/>
              </a:rPr>
              <a:t>2. Keep your locker neat</a:t>
            </a:r>
          </a:p>
        </p:txBody>
      </p:sp>
      <p:pic>
        <p:nvPicPr>
          <p:cNvPr id="4" name="Content Placeholder 3">
            <a:extLst>
              <a:ext uri="{FF2B5EF4-FFF2-40B4-BE49-F238E27FC236}">
                <a16:creationId xmlns:a16="http://schemas.microsoft.com/office/drawing/2014/main" id="{B2B0AFB4-9D35-79F7-7934-290052085D31}"/>
              </a:ext>
            </a:extLst>
          </p:cNvPr>
          <p:cNvPicPr>
            <a:picLocks noGrp="1" noChangeAspect="1"/>
          </p:cNvPicPr>
          <p:nvPr>
            <p:ph idx="1"/>
          </p:nvPr>
        </p:nvPicPr>
        <p:blipFill rotWithShape="1">
          <a:blip r:embed="rId3"/>
          <a:srcRect b="4760"/>
          <a:stretch/>
        </p:blipFill>
        <p:spPr>
          <a:xfrm>
            <a:off x="4724779" y="1683925"/>
            <a:ext cx="4275666" cy="3054100"/>
          </a:xfrm>
          <a:prstGeom prst="rect">
            <a:avLst/>
          </a:prstGeom>
          <a:ln>
            <a:solidFill>
              <a:srgbClr val="7CC800"/>
            </a:solidFill>
          </a:ln>
        </p:spPr>
      </p:pic>
      <p:sp>
        <p:nvSpPr>
          <p:cNvPr id="6" name="TextBox 5">
            <a:extLst>
              <a:ext uri="{FF2B5EF4-FFF2-40B4-BE49-F238E27FC236}">
                <a16:creationId xmlns:a16="http://schemas.microsoft.com/office/drawing/2014/main" id="{A666D1D2-0372-C622-45CB-A8BEBD80B8C2}"/>
              </a:ext>
            </a:extLst>
          </p:cNvPr>
          <p:cNvSpPr txBox="1"/>
          <p:nvPr/>
        </p:nvSpPr>
        <p:spPr>
          <a:xfrm>
            <a:off x="143555" y="1502815"/>
            <a:ext cx="4275666" cy="3416320"/>
          </a:xfrm>
          <a:prstGeom prst="rect">
            <a:avLst/>
          </a:prstGeom>
          <a:solidFill>
            <a:schemeClr val="bg1"/>
          </a:solidFill>
          <a:ln>
            <a:solidFill>
              <a:srgbClr val="7CC800"/>
            </a:solidFill>
          </a:ln>
        </p:spPr>
        <p:txBody>
          <a:bodyPr wrap="square" rtlCol="0">
            <a:spAutoFit/>
          </a:bodyPr>
          <a:lstStyle/>
          <a:p>
            <a:pPr marL="342900" indent="-342900">
              <a:buFont typeface="Arial" panose="020B0604020202020204" pitchFamily="34" charset="0"/>
              <a:buChar char="•"/>
            </a:pPr>
            <a:r>
              <a:rPr lang="en-US" sz="2400" dirty="0">
                <a:solidFill>
                  <a:srgbClr val="7CC800"/>
                </a:solidFill>
              </a:rPr>
              <a:t>use a cup for pencils and pens</a:t>
            </a:r>
          </a:p>
          <a:p>
            <a:pPr marL="342900" indent="-342900">
              <a:buFont typeface="Arial" panose="020B0604020202020204" pitchFamily="34" charset="0"/>
              <a:buChar char="•"/>
            </a:pPr>
            <a:r>
              <a:rPr lang="en-US" sz="2400" dirty="0">
                <a:solidFill>
                  <a:srgbClr val="7CC800"/>
                </a:solidFill>
              </a:rPr>
              <a:t>add bookends to hold your books upright</a:t>
            </a:r>
          </a:p>
          <a:p>
            <a:pPr marL="342900" indent="-342900">
              <a:buFont typeface="Arial" panose="020B0604020202020204" pitchFamily="34" charset="0"/>
              <a:buChar char="•"/>
            </a:pPr>
            <a:r>
              <a:rPr lang="en-US" sz="2400" dirty="0">
                <a:solidFill>
                  <a:srgbClr val="7CC800"/>
                </a:solidFill>
              </a:rPr>
              <a:t>put a dry-erase board and a marker on the inside of the door for notes to yourself</a:t>
            </a:r>
          </a:p>
          <a:p>
            <a:pPr marL="342900" indent="-342900">
              <a:buFont typeface="Arial" panose="020B0604020202020204" pitchFamily="34" charset="0"/>
              <a:buChar char="•"/>
            </a:pPr>
            <a:r>
              <a:rPr lang="en-US" sz="2400" dirty="0">
                <a:solidFill>
                  <a:srgbClr val="7CC800"/>
                </a:solidFill>
              </a:rPr>
              <a:t>make sure to straighten out your locker frequently to keep it neat and tidy</a:t>
            </a:r>
          </a:p>
        </p:txBody>
      </p:sp>
    </p:spTree>
    <p:extLst>
      <p:ext uri="{BB962C8B-B14F-4D97-AF65-F5344CB8AC3E}">
        <p14:creationId xmlns:p14="http://schemas.microsoft.com/office/powerpoint/2010/main" val="913597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5F62D-A600-6942-975A-8A9678ED3F4F}"/>
              </a:ext>
            </a:extLst>
          </p:cNvPr>
          <p:cNvSpPr>
            <a:spLocks noGrp="1"/>
          </p:cNvSpPr>
          <p:nvPr>
            <p:ph type="title"/>
          </p:nvPr>
        </p:nvSpPr>
        <p:spPr>
          <a:xfrm>
            <a:off x="494122" y="281175"/>
            <a:ext cx="8246070" cy="610820"/>
          </a:xfrm>
          <a:solidFill>
            <a:schemeClr val="bg1"/>
          </a:solidFill>
          <a:ln>
            <a:solidFill>
              <a:srgbClr val="7CC800"/>
            </a:solidFill>
          </a:ln>
        </p:spPr>
        <p:txBody>
          <a:bodyPr>
            <a:normAutofit fontScale="90000"/>
          </a:bodyPr>
          <a:lstStyle/>
          <a:p>
            <a:r>
              <a:rPr lang="en-US" b="1" dirty="0">
                <a:effectLst/>
              </a:rPr>
              <a:t>3.  Keep your desk clean </a:t>
            </a:r>
          </a:p>
        </p:txBody>
      </p:sp>
      <p:sp>
        <p:nvSpPr>
          <p:cNvPr id="3" name="Content Placeholder 2">
            <a:extLst>
              <a:ext uri="{FF2B5EF4-FFF2-40B4-BE49-F238E27FC236}">
                <a16:creationId xmlns:a16="http://schemas.microsoft.com/office/drawing/2014/main" id="{3BC58F94-C8C6-1D91-D7AA-8E25A1679FFE}"/>
              </a:ext>
            </a:extLst>
          </p:cNvPr>
          <p:cNvSpPr>
            <a:spLocks noGrp="1"/>
          </p:cNvSpPr>
          <p:nvPr>
            <p:ph idx="1"/>
          </p:nvPr>
        </p:nvSpPr>
        <p:spPr>
          <a:xfrm>
            <a:off x="448966" y="1350110"/>
            <a:ext cx="4275739" cy="3512215"/>
          </a:xfrm>
          <a:solidFill>
            <a:schemeClr val="bg1"/>
          </a:solidFill>
          <a:ln>
            <a:solidFill>
              <a:srgbClr val="7CC800"/>
            </a:solidFill>
          </a:ln>
        </p:spPr>
        <p:txBody>
          <a:bodyPr>
            <a:normAutofit fontScale="85000" lnSpcReduction="10000"/>
          </a:bodyPr>
          <a:lstStyle/>
          <a:p>
            <a:r>
              <a:rPr lang="en-US" dirty="0">
                <a:solidFill>
                  <a:srgbClr val="7CC800"/>
                </a:solidFill>
              </a:rPr>
              <a:t>try to keep your books on one side and your notebooks and folders on the other</a:t>
            </a:r>
          </a:p>
          <a:p>
            <a:r>
              <a:rPr lang="en-US" dirty="0">
                <a:solidFill>
                  <a:srgbClr val="7CC800"/>
                </a:solidFill>
              </a:rPr>
              <a:t>ask if you can use tape to divide your desk into sections</a:t>
            </a:r>
          </a:p>
          <a:p>
            <a:r>
              <a:rPr lang="en-US" dirty="0">
                <a:solidFill>
                  <a:srgbClr val="7CC800"/>
                </a:solidFill>
              </a:rPr>
              <a:t>keep your pencils and pens in a basket or pouch</a:t>
            </a:r>
          </a:p>
          <a:p>
            <a:r>
              <a:rPr lang="en-US" dirty="0">
                <a:solidFill>
                  <a:srgbClr val="7CC800"/>
                </a:solidFill>
              </a:rPr>
              <a:t>clean out your desk regularly to keep it neat and tidy</a:t>
            </a:r>
          </a:p>
        </p:txBody>
      </p:sp>
      <p:pic>
        <p:nvPicPr>
          <p:cNvPr id="4" name="Picture 3">
            <a:extLst>
              <a:ext uri="{FF2B5EF4-FFF2-40B4-BE49-F238E27FC236}">
                <a16:creationId xmlns:a16="http://schemas.microsoft.com/office/drawing/2014/main" id="{71BA7556-06BC-A410-0EC7-4B0BA3BF644E}"/>
              </a:ext>
            </a:extLst>
          </p:cNvPr>
          <p:cNvPicPr>
            <a:picLocks noChangeAspect="1"/>
          </p:cNvPicPr>
          <p:nvPr/>
        </p:nvPicPr>
        <p:blipFill>
          <a:blip r:embed="rId3"/>
          <a:stretch>
            <a:fillRect/>
          </a:stretch>
        </p:blipFill>
        <p:spPr>
          <a:xfrm>
            <a:off x="5133372" y="1655520"/>
            <a:ext cx="3606820" cy="2694507"/>
          </a:xfrm>
          <a:prstGeom prst="rect">
            <a:avLst/>
          </a:prstGeom>
          <a:ln>
            <a:solidFill>
              <a:srgbClr val="7CC800"/>
            </a:solidFill>
          </a:ln>
        </p:spPr>
      </p:pic>
    </p:spTree>
    <p:extLst>
      <p:ext uri="{BB962C8B-B14F-4D97-AF65-F5344CB8AC3E}">
        <p14:creationId xmlns:p14="http://schemas.microsoft.com/office/powerpoint/2010/main" val="2997538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6A62-93A0-BEFD-E966-D5E6CEA34E44}"/>
              </a:ext>
            </a:extLst>
          </p:cNvPr>
          <p:cNvSpPr>
            <a:spLocks noGrp="1"/>
          </p:cNvSpPr>
          <p:nvPr>
            <p:ph type="title"/>
          </p:nvPr>
        </p:nvSpPr>
        <p:spPr>
          <a:xfrm>
            <a:off x="448966" y="433880"/>
            <a:ext cx="8246070" cy="610820"/>
          </a:xfrm>
          <a:solidFill>
            <a:schemeClr val="bg1"/>
          </a:solidFill>
          <a:ln>
            <a:solidFill>
              <a:srgbClr val="7CC800"/>
            </a:solidFill>
          </a:ln>
        </p:spPr>
        <p:txBody>
          <a:bodyPr>
            <a:normAutofit fontScale="90000"/>
          </a:bodyPr>
          <a:lstStyle/>
          <a:p>
            <a:r>
              <a:rPr lang="en-US" b="1" dirty="0">
                <a:effectLst/>
              </a:rPr>
              <a:t>4. Manage your backpack</a:t>
            </a:r>
          </a:p>
        </p:txBody>
      </p:sp>
      <p:sp>
        <p:nvSpPr>
          <p:cNvPr id="3" name="Content Placeholder 2">
            <a:extLst>
              <a:ext uri="{FF2B5EF4-FFF2-40B4-BE49-F238E27FC236}">
                <a16:creationId xmlns:a16="http://schemas.microsoft.com/office/drawing/2014/main" id="{A9364353-07F7-278B-3FA5-C281521516CC}"/>
              </a:ext>
            </a:extLst>
          </p:cNvPr>
          <p:cNvSpPr>
            <a:spLocks noGrp="1"/>
          </p:cNvSpPr>
          <p:nvPr>
            <p:ph idx="1"/>
          </p:nvPr>
        </p:nvSpPr>
        <p:spPr>
          <a:xfrm>
            <a:off x="448966" y="1502815"/>
            <a:ext cx="4428444" cy="3359510"/>
          </a:xfrm>
          <a:solidFill>
            <a:schemeClr val="bg1"/>
          </a:solidFill>
          <a:ln>
            <a:solidFill>
              <a:srgbClr val="7CC800"/>
            </a:solidFill>
          </a:ln>
        </p:spPr>
        <p:txBody>
          <a:bodyPr>
            <a:normAutofit lnSpcReduction="10000"/>
          </a:bodyPr>
          <a:lstStyle/>
          <a:p>
            <a:r>
              <a:rPr lang="en-US" dirty="0">
                <a:solidFill>
                  <a:srgbClr val="7CC800"/>
                </a:solidFill>
              </a:rPr>
              <a:t>it’s easy for your backpack to get cluttered and out of control</a:t>
            </a:r>
          </a:p>
          <a:p>
            <a:r>
              <a:rPr lang="en-US" dirty="0">
                <a:solidFill>
                  <a:srgbClr val="7CC800"/>
                </a:solidFill>
              </a:rPr>
              <a:t>try to check it every night – take out papers that are supposed to stay at home, throw away trash, and repack it for the next day</a:t>
            </a:r>
          </a:p>
        </p:txBody>
      </p:sp>
      <p:pic>
        <p:nvPicPr>
          <p:cNvPr id="4" name="Picture 3">
            <a:extLst>
              <a:ext uri="{FF2B5EF4-FFF2-40B4-BE49-F238E27FC236}">
                <a16:creationId xmlns:a16="http://schemas.microsoft.com/office/drawing/2014/main" id="{96C40013-6050-861B-0210-5D36EA409A59}"/>
              </a:ext>
            </a:extLst>
          </p:cNvPr>
          <p:cNvPicPr>
            <a:picLocks noChangeAspect="1"/>
          </p:cNvPicPr>
          <p:nvPr/>
        </p:nvPicPr>
        <p:blipFill rotWithShape="1">
          <a:blip r:embed="rId3"/>
          <a:srcRect b="3441"/>
          <a:stretch/>
        </p:blipFill>
        <p:spPr>
          <a:xfrm>
            <a:off x="5030115" y="1915783"/>
            <a:ext cx="3498490" cy="2533574"/>
          </a:xfrm>
          <a:prstGeom prst="rect">
            <a:avLst/>
          </a:prstGeom>
          <a:ln>
            <a:solidFill>
              <a:srgbClr val="7CC800"/>
            </a:solidFill>
          </a:ln>
        </p:spPr>
      </p:pic>
    </p:spTree>
    <p:extLst>
      <p:ext uri="{BB962C8B-B14F-4D97-AF65-F5344CB8AC3E}">
        <p14:creationId xmlns:p14="http://schemas.microsoft.com/office/powerpoint/2010/main" val="234161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08938-A4BB-8B8B-ECCB-56961CBFE81F}"/>
              </a:ext>
            </a:extLst>
          </p:cNvPr>
          <p:cNvSpPr>
            <a:spLocks noGrp="1"/>
          </p:cNvSpPr>
          <p:nvPr>
            <p:ph type="title"/>
          </p:nvPr>
        </p:nvSpPr>
        <p:spPr>
          <a:xfrm>
            <a:off x="601670" y="287297"/>
            <a:ext cx="8246070" cy="610820"/>
          </a:xfrm>
          <a:solidFill>
            <a:schemeClr val="bg1"/>
          </a:solidFill>
          <a:ln>
            <a:solidFill>
              <a:srgbClr val="7CC800"/>
            </a:solidFill>
          </a:ln>
        </p:spPr>
        <p:txBody>
          <a:bodyPr>
            <a:normAutofit fontScale="90000"/>
          </a:bodyPr>
          <a:lstStyle/>
          <a:p>
            <a:r>
              <a:rPr lang="en-US" b="1" dirty="0">
                <a:effectLst/>
              </a:rPr>
              <a:t>5.  Use a planner or a checklist!</a:t>
            </a:r>
          </a:p>
        </p:txBody>
      </p:sp>
      <p:sp>
        <p:nvSpPr>
          <p:cNvPr id="3" name="Content Placeholder 2">
            <a:extLst>
              <a:ext uri="{FF2B5EF4-FFF2-40B4-BE49-F238E27FC236}">
                <a16:creationId xmlns:a16="http://schemas.microsoft.com/office/drawing/2014/main" id="{65276E92-4A8D-1DED-D24A-5CCD49F86C42}"/>
              </a:ext>
            </a:extLst>
          </p:cNvPr>
          <p:cNvSpPr>
            <a:spLocks noGrp="1"/>
          </p:cNvSpPr>
          <p:nvPr>
            <p:ph idx="1"/>
          </p:nvPr>
        </p:nvSpPr>
        <p:spPr>
          <a:xfrm>
            <a:off x="420898" y="1350110"/>
            <a:ext cx="4123034" cy="3359509"/>
          </a:xfrm>
          <a:solidFill>
            <a:schemeClr val="bg1"/>
          </a:solidFill>
          <a:ln>
            <a:solidFill>
              <a:srgbClr val="7CC800"/>
            </a:solidFill>
          </a:ln>
        </p:spPr>
        <p:txBody>
          <a:bodyPr>
            <a:normAutofit fontScale="85000" lnSpcReduction="20000"/>
          </a:bodyPr>
          <a:lstStyle/>
          <a:p>
            <a:r>
              <a:rPr lang="en-US" dirty="0">
                <a:solidFill>
                  <a:srgbClr val="7CC800"/>
                </a:solidFill>
              </a:rPr>
              <a:t>planners help you keep track of when assignments are due</a:t>
            </a:r>
          </a:p>
          <a:p>
            <a:r>
              <a:rPr lang="en-US" dirty="0">
                <a:solidFill>
                  <a:srgbClr val="7CC800"/>
                </a:solidFill>
              </a:rPr>
              <a:t>you can also see upcoming test dates so you can study and be prepared </a:t>
            </a:r>
          </a:p>
          <a:p>
            <a:r>
              <a:rPr lang="en-US" dirty="0">
                <a:solidFill>
                  <a:srgbClr val="7CC800"/>
                </a:solidFill>
              </a:rPr>
              <a:t>a checklist can help you stay on top of a lot of different tasks – cross off things as you complete them!</a:t>
            </a:r>
          </a:p>
        </p:txBody>
      </p:sp>
      <p:pic>
        <p:nvPicPr>
          <p:cNvPr id="4" name="Picture 3">
            <a:extLst>
              <a:ext uri="{FF2B5EF4-FFF2-40B4-BE49-F238E27FC236}">
                <a16:creationId xmlns:a16="http://schemas.microsoft.com/office/drawing/2014/main" id="{CFF670B0-E94E-8672-2094-3B155BCFA7D8}"/>
              </a:ext>
            </a:extLst>
          </p:cNvPr>
          <p:cNvPicPr>
            <a:picLocks noChangeAspect="1"/>
          </p:cNvPicPr>
          <p:nvPr/>
        </p:nvPicPr>
        <p:blipFill>
          <a:blip r:embed="rId3"/>
          <a:stretch>
            <a:fillRect/>
          </a:stretch>
        </p:blipFill>
        <p:spPr>
          <a:xfrm>
            <a:off x="4668564" y="1960930"/>
            <a:ext cx="3984214" cy="2443281"/>
          </a:xfrm>
          <a:prstGeom prst="rect">
            <a:avLst/>
          </a:prstGeom>
          <a:ln>
            <a:solidFill>
              <a:srgbClr val="7CC800"/>
            </a:solidFill>
          </a:ln>
        </p:spPr>
      </p:pic>
    </p:spTree>
    <p:extLst>
      <p:ext uri="{BB962C8B-B14F-4D97-AF65-F5344CB8AC3E}">
        <p14:creationId xmlns:p14="http://schemas.microsoft.com/office/powerpoint/2010/main" val="872894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C423A-AD33-D54A-7937-EAFDEB0CE417}"/>
              </a:ext>
            </a:extLst>
          </p:cNvPr>
          <p:cNvSpPr>
            <a:spLocks noGrp="1"/>
          </p:cNvSpPr>
          <p:nvPr>
            <p:ph type="title"/>
          </p:nvPr>
        </p:nvSpPr>
        <p:spPr>
          <a:xfrm>
            <a:off x="448965" y="281175"/>
            <a:ext cx="8246070" cy="610820"/>
          </a:xfrm>
          <a:solidFill>
            <a:schemeClr val="bg1"/>
          </a:solidFill>
          <a:ln>
            <a:solidFill>
              <a:srgbClr val="7CC800"/>
            </a:solidFill>
          </a:ln>
        </p:spPr>
        <p:txBody>
          <a:bodyPr>
            <a:normAutofit fontScale="90000"/>
          </a:bodyPr>
          <a:lstStyle/>
          <a:p>
            <a:r>
              <a:rPr lang="en-US" b="1" dirty="0">
                <a:effectLst/>
              </a:rPr>
              <a:t>6.  Color-code your binders or your notebooks</a:t>
            </a:r>
          </a:p>
        </p:txBody>
      </p:sp>
      <p:sp>
        <p:nvSpPr>
          <p:cNvPr id="3" name="Content Placeholder 2">
            <a:extLst>
              <a:ext uri="{FF2B5EF4-FFF2-40B4-BE49-F238E27FC236}">
                <a16:creationId xmlns:a16="http://schemas.microsoft.com/office/drawing/2014/main" id="{8C2F6160-9398-424A-6201-48962308A96B}"/>
              </a:ext>
            </a:extLst>
          </p:cNvPr>
          <p:cNvSpPr>
            <a:spLocks noGrp="1"/>
          </p:cNvSpPr>
          <p:nvPr>
            <p:ph idx="1"/>
          </p:nvPr>
        </p:nvSpPr>
        <p:spPr>
          <a:xfrm>
            <a:off x="601670" y="1944527"/>
            <a:ext cx="4428444" cy="2148805"/>
          </a:xfrm>
          <a:solidFill>
            <a:schemeClr val="bg1"/>
          </a:solidFill>
          <a:ln>
            <a:solidFill>
              <a:srgbClr val="7CC800"/>
            </a:solidFill>
          </a:ln>
        </p:spPr>
        <p:txBody>
          <a:bodyPr/>
          <a:lstStyle/>
          <a:p>
            <a:r>
              <a:rPr lang="en-US" dirty="0">
                <a:solidFill>
                  <a:srgbClr val="7CC800"/>
                </a:solidFill>
              </a:rPr>
              <a:t>use different colors for different subjects</a:t>
            </a:r>
          </a:p>
          <a:p>
            <a:r>
              <a:rPr lang="en-US" dirty="0">
                <a:solidFill>
                  <a:srgbClr val="7CC800"/>
                </a:solidFill>
              </a:rPr>
              <a:t>or use different colored dividers in one big binder</a:t>
            </a:r>
          </a:p>
        </p:txBody>
      </p:sp>
      <p:pic>
        <p:nvPicPr>
          <p:cNvPr id="4" name="Picture 3">
            <a:extLst>
              <a:ext uri="{FF2B5EF4-FFF2-40B4-BE49-F238E27FC236}">
                <a16:creationId xmlns:a16="http://schemas.microsoft.com/office/drawing/2014/main" id="{C9893FD6-CA0F-D5E2-0A49-CE47B34261FE}"/>
              </a:ext>
            </a:extLst>
          </p:cNvPr>
          <p:cNvPicPr>
            <a:picLocks noChangeAspect="1"/>
          </p:cNvPicPr>
          <p:nvPr/>
        </p:nvPicPr>
        <p:blipFill>
          <a:blip r:embed="rId3"/>
          <a:stretch>
            <a:fillRect/>
          </a:stretch>
        </p:blipFill>
        <p:spPr>
          <a:xfrm>
            <a:off x="5488230" y="1159804"/>
            <a:ext cx="2788690" cy="3718253"/>
          </a:xfrm>
          <a:prstGeom prst="rect">
            <a:avLst/>
          </a:prstGeom>
          <a:ln>
            <a:solidFill>
              <a:srgbClr val="7CC800"/>
            </a:solidFill>
          </a:ln>
        </p:spPr>
      </p:pic>
    </p:spTree>
    <p:extLst>
      <p:ext uri="{BB962C8B-B14F-4D97-AF65-F5344CB8AC3E}">
        <p14:creationId xmlns:p14="http://schemas.microsoft.com/office/powerpoint/2010/main" val="53534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92A14-5404-D846-8207-F0D343A0F4F5}"/>
              </a:ext>
            </a:extLst>
          </p:cNvPr>
          <p:cNvSpPr>
            <a:spLocks noGrp="1"/>
          </p:cNvSpPr>
          <p:nvPr>
            <p:ph type="title"/>
          </p:nvPr>
        </p:nvSpPr>
        <p:spPr>
          <a:xfrm>
            <a:off x="448966" y="281175"/>
            <a:ext cx="8246070" cy="610820"/>
          </a:xfrm>
          <a:solidFill>
            <a:schemeClr val="bg1"/>
          </a:solidFill>
          <a:ln>
            <a:solidFill>
              <a:srgbClr val="7CC800"/>
            </a:solidFill>
          </a:ln>
        </p:spPr>
        <p:txBody>
          <a:bodyPr>
            <a:normAutofit fontScale="90000"/>
          </a:bodyPr>
          <a:lstStyle/>
          <a:p>
            <a:r>
              <a:rPr lang="en-US" b="1" dirty="0">
                <a:effectLst/>
              </a:rPr>
              <a:t>7. Pick out your clothes the night before</a:t>
            </a:r>
          </a:p>
        </p:txBody>
      </p:sp>
      <p:sp>
        <p:nvSpPr>
          <p:cNvPr id="3" name="Content Placeholder 2">
            <a:extLst>
              <a:ext uri="{FF2B5EF4-FFF2-40B4-BE49-F238E27FC236}">
                <a16:creationId xmlns:a16="http://schemas.microsoft.com/office/drawing/2014/main" id="{7BD1C5C4-368C-93D7-F8B9-A395BC09B74E}"/>
              </a:ext>
            </a:extLst>
          </p:cNvPr>
          <p:cNvSpPr>
            <a:spLocks noGrp="1"/>
          </p:cNvSpPr>
          <p:nvPr>
            <p:ph idx="1"/>
          </p:nvPr>
        </p:nvSpPr>
        <p:spPr>
          <a:xfrm>
            <a:off x="448966" y="1350110"/>
            <a:ext cx="3817624" cy="3512215"/>
          </a:xfrm>
          <a:solidFill>
            <a:schemeClr val="bg1"/>
          </a:solidFill>
          <a:ln>
            <a:solidFill>
              <a:srgbClr val="7CC800"/>
            </a:solidFill>
          </a:ln>
        </p:spPr>
        <p:txBody>
          <a:bodyPr>
            <a:normAutofit lnSpcReduction="10000"/>
          </a:bodyPr>
          <a:lstStyle/>
          <a:p>
            <a:r>
              <a:rPr lang="en-US" dirty="0">
                <a:solidFill>
                  <a:srgbClr val="7CC800"/>
                </a:solidFill>
              </a:rPr>
              <a:t>find out the weather for tomorrow</a:t>
            </a:r>
          </a:p>
          <a:p>
            <a:r>
              <a:rPr lang="en-US" dirty="0">
                <a:solidFill>
                  <a:srgbClr val="7CC800"/>
                </a:solidFill>
              </a:rPr>
              <a:t>think about your classes – do you have gym the next day?</a:t>
            </a:r>
          </a:p>
          <a:p>
            <a:r>
              <a:rPr lang="en-US" dirty="0">
                <a:solidFill>
                  <a:srgbClr val="7CC800"/>
                </a:solidFill>
              </a:rPr>
              <a:t>get everything ready so you can dress quickly in the morning</a:t>
            </a:r>
          </a:p>
        </p:txBody>
      </p:sp>
      <p:pic>
        <p:nvPicPr>
          <p:cNvPr id="4" name="Picture 3">
            <a:extLst>
              <a:ext uri="{FF2B5EF4-FFF2-40B4-BE49-F238E27FC236}">
                <a16:creationId xmlns:a16="http://schemas.microsoft.com/office/drawing/2014/main" id="{82B01BB1-E4E2-2C4C-B418-9177CD413248}"/>
              </a:ext>
            </a:extLst>
          </p:cNvPr>
          <p:cNvPicPr>
            <a:picLocks noChangeAspect="1"/>
          </p:cNvPicPr>
          <p:nvPr/>
        </p:nvPicPr>
        <p:blipFill>
          <a:blip r:embed="rId3"/>
          <a:stretch>
            <a:fillRect/>
          </a:stretch>
        </p:blipFill>
        <p:spPr>
          <a:xfrm>
            <a:off x="4877412" y="1960930"/>
            <a:ext cx="3999744" cy="2430400"/>
          </a:xfrm>
          <a:prstGeom prst="rect">
            <a:avLst/>
          </a:prstGeom>
          <a:ln>
            <a:solidFill>
              <a:srgbClr val="7CC800"/>
            </a:solidFill>
          </a:ln>
        </p:spPr>
      </p:pic>
    </p:spTree>
    <p:extLst>
      <p:ext uri="{BB962C8B-B14F-4D97-AF65-F5344CB8AC3E}">
        <p14:creationId xmlns:p14="http://schemas.microsoft.com/office/powerpoint/2010/main" val="1148736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A718-5FC1-5EBA-0125-B977EEF60B64}"/>
              </a:ext>
            </a:extLst>
          </p:cNvPr>
          <p:cNvSpPr>
            <a:spLocks noGrp="1"/>
          </p:cNvSpPr>
          <p:nvPr>
            <p:ph type="title"/>
          </p:nvPr>
        </p:nvSpPr>
        <p:spPr>
          <a:xfrm>
            <a:off x="448965" y="298586"/>
            <a:ext cx="8246070" cy="610820"/>
          </a:xfrm>
          <a:solidFill>
            <a:schemeClr val="bg1"/>
          </a:solidFill>
          <a:ln>
            <a:solidFill>
              <a:srgbClr val="7CC800"/>
            </a:solidFill>
          </a:ln>
        </p:spPr>
        <p:txBody>
          <a:bodyPr>
            <a:normAutofit fontScale="90000"/>
          </a:bodyPr>
          <a:lstStyle/>
          <a:p>
            <a:pPr algn="ctr"/>
            <a:r>
              <a:rPr lang="en-US" b="1" dirty="0"/>
              <a:t>What does “getting organized” mean?</a:t>
            </a:r>
          </a:p>
        </p:txBody>
      </p:sp>
      <p:sp>
        <p:nvSpPr>
          <p:cNvPr id="4" name="Speech Bubble: Oval 3">
            <a:extLst>
              <a:ext uri="{FF2B5EF4-FFF2-40B4-BE49-F238E27FC236}">
                <a16:creationId xmlns:a16="http://schemas.microsoft.com/office/drawing/2014/main" id="{8C1907F6-F92D-CE73-35AC-0E9D9FC3F94C}"/>
              </a:ext>
            </a:extLst>
          </p:cNvPr>
          <p:cNvSpPr/>
          <p:nvPr/>
        </p:nvSpPr>
        <p:spPr>
          <a:xfrm>
            <a:off x="678022" y="1197405"/>
            <a:ext cx="2290575" cy="1374345"/>
          </a:xfrm>
          <a:prstGeom prst="wedgeEllipseCallout">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CC800"/>
                </a:solidFill>
              </a:rPr>
              <a:t>keeping the things that I need handy</a:t>
            </a:r>
          </a:p>
        </p:txBody>
      </p:sp>
      <p:sp>
        <p:nvSpPr>
          <p:cNvPr id="5" name="Speech Bubble: Oval 4">
            <a:extLst>
              <a:ext uri="{FF2B5EF4-FFF2-40B4-BE49-F238E27FC236}">
                <a16:creationId xmlns:a16="http://schemas.microsoft.com/office/drawing/2014/main" id="{D399CC3E-F9F3-4FD4-63A4-8CFADC20092E}"/>
              </a:ext>
            </a:extLst>
          </p:cNvPr>
          <p:cNvSpPr/>
          <p:nvPr/>
        </p:nvSpPr>
        <p:spPr>
          <a:xfrm>
            <a:off x="6251755" y="1350110"/>
            <a:ext cx="1527050" cy="1374345"/>
          </a:xfrm>
          <a:prstGeom prst="wedgeEllipseCallout">
            <a:avLst>
              <a:gd name="adj1" fmla="val 70096"/>
              <a:gd name="adj2" fmla="val 27180"/>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CC800"/>
                </a:solidFill>
              </a:rPr>
              <a:t>making sure my locker is neat</a:t>
            </a:r>
          </a:p>
        </p:txBody>
      </p:sp>
      <p:sp>
        <p:nvSpPr>
          <p:cNvPr id="6" name="Speech Bubble: Oval 5">
            <a:extLst>
              <a:ext uri="{FF2B5EF4-FFF2-40B4-BE49-F238E27FC236}">
                <a16:creationId xmlns:a16="http://schemas.microsoft.com/office/drawing/2014/main" id="{38945AE3-4797-DB74-3289-1073B4D74CBC}"/>
              </a:ext>
            </a:extLst>
          </p:cNvPr>
          <p:cNvSpPr/>
          <p:nvPr/>
        </p:nvSpPr>
        <p:spPr>
          <a:xfrm>
            <a:off x="3655770" y="2151811"/>
            <a:ext cx="1679755" cy="1832460"/>
          </a:xfrm>
          <a:prstGeom prst="wedgeEllipseCallout">
            <a:avLst>
              <a:gd name="adj1" fmla="val 34948"/>
              <a:gd name="adj2" fmla="val 61268"/>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CC800"/>
                </a:solidFill>
              </a:rPr>
              <a:t>taking the right books to class</a:t>
            </a:r>
          </a:p>
        </p:txBody>
      </p:sp>
      <p:sp>
        <p:nvSpPr>
          <p:cNvPr id="7" name="Speech Bubble: Oval 6">
            <a:extLst>
              <a:ext uri="{FF2B5EF4-FFF2-40B4-BE49-F238E27FC236}">
                <a16:creationId xmlns:a16="http://schemas.microsoft.com/office/drawing/2014/main" id="{7D182623-4C9B-E21D-5300-364F62F9A0A3}"/>
              </a:ext>
            </a:extLst>
          </p:cNvPr>
          <p:cNvSpPr/>
          <p:nvPr/>
        </p:nvSpPr>
        <p:spPr>
          <a:xfrm>
            <a:off x="5946345" y="3487980"/>
            <a:ext cx="2901395" cy="1297992"/>
          </a:xfrm>
          <a:prstGeom prst="wedgeEllipseCallout">
            <a:avLst>
              <a:gd name="adj1" fmla="val -39509"/>
              <a:gd name="adj2" fmla="val 57282"/>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CC800"/>
                </a:solidFill>
              </a:rPr>
              <a:t>remembering to bring my homework back to school </a:t>
            </a:r>
          </a:p>
        </p:txBody>
      </p:sp>
      <p:pic>
        <p:nvPicPr>
          <p:cNvPr id="8" name="Picture 7">
            <a:extLst>
              <a:ext uri="{FF2B5EF4-FFF2-40B4-BE49-F238E27FC236}">
                <a16:creationId xmlns:a16="http://schemas.microsoft.com/office/drawing/2014/main" id="{18AEA4DF-27B0-FF8F-37AC-9CD9AE58D765}"/>
              </a:ext>
            </a:extLst>
          </p:cNvPr>
          <p:cNvPicPr>
            <a:picLocks noChangeAspect="1"/>
          </p:cNvPicPr>
          <p:nvPr/>
        </p:nvPicPr>
        <p:blipFill rotWithShape="1">
          <a:blip r:embed="rId4"/>
          <a:srcRect l="21376" t="28624" r="19840"/>
          <a:stretch/>
        </p:blipFill>
        <p:spPr>
          <a:xfrm>
            <a:off x="983431" y="2964487"/>
            <a:ext cx="1679755" cy="2039569"/>
          </a:xfrm>
          <a:prstGeom prst="rect">
            <a:avLst/>
          </a:prstGeom>
        </p:spPr>
      </p:pic>
    </p:spTree>
    <p:custDataLst>
      <p:tags r:id="rId1"/>
    </p:custDataLst>
    <p:extLst>
      <p:ext uri="{BB962C8B-B14F-4D97-AF65-F5344CB8AC3E}">
        <p14:creationId xmlns:p14="http://schemas.microsoft.com/office/powerpoint/2010/main" val="1460170698"/>
      </p:ext>
    </p:extLst>
  </p:cSld>
  <p:clrMapOvr>
    <a:masterClrMapping/>
  </p:clrMapOvr>
  <mc:AlternateContent xmlns:mc="http://schemas.openxmlformats.org/markup-compatibility/2006" xmlns:p14="http://schemas.microsoft.com/office/powerpoint/2010/main">
    <mc:Choice Requires="p14">
      <p:transition spd="slow" p14:dur="2000" advTm="3599"/>
    </mc:Choice>
    <mc:Fallback xmlns="">
      <p:transition spd="slow" advTm="35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3BE5-0D1B-BE8D-E409-87B184E11514}"/>
              </a:ext>
            </a:extLst>
          </p:cNvPr>
          <p:cNvSpPr>
            <a:spLocks noGrp="1"/>
          </p:cNvSpPr>
          <p:nvPr>
            <p:ph type="title"/>
          </p:nvPr>
        </p:nvSpPr>
        <p:spPr>
          <a:xfrm>
            <a:off x="448965" y="433880"/>
            <a:ext cx="8246070" cy="610820"/>
          </a:xfrm>
          <a:solidFill>
            <a:schemeClr val="bg1"/>
          </a:solidFill>
          <a:ln>
            <a:solidFill>
              <a:srgbClr val="7CC800"/>
            </a:solidFill>
          </a:ln>
        </p:spPr>
        <p:txBody>
          <a:bodyPr>
            <a:normAutofit fontScale="90000"/>
          </a:bodyPr>
          <a:lstStyle/>
          <a:p>
            <a:pPr algn="ctr"/>
            <a:r>
              <a:rPr lang="en-US" b="1" dirty="0">
                <a:effectLst/>
              </a:rPr>
              <a:t>7 Ways to Get Organized</a:t>
            </a:r>
          </a:p>
        </p:txBody>
      </p:sp>
      <p:sp>
        <p:nvSpPr>
          <p:cNvPr id="3" name="Content Placeholder 2">
            <a:extLst>
              <a:ext uri="{FF2B5EF4-FFF2-40B4-BE49-F238E27FC236}">
                <a16:creationId xmlns:a16="http://schemas.microsoft.com/office/drawing/2014/main" id="{3B7118EF-582E-711C-B954-4C69DDADE355}"/>
              </a:ext>
            </a:extLst>
          </p:cNvPr>
          <p:cNvSpPr>
            <a:spLocks noGrp="1"/>
          </p:cNvSpPr>
          <p:nvPr>
            <p:ph idx="1"/>
          </p:nvPr>
        </p:nvSpPr>
        <p:spPr>
          <a:xfrm>
            <a:off x="448965" y="1197405"/>
            <a:ext cx="8246070" cy="3664920"/>
          </a:xfrm>
          <a:solidFill>
            <a:schemeClr val="bg1"/>
          </a:solidFill>
          <a:ln>
            <a:solidFill>
              <a:srgbClr val="7CC800"/>
            </a:solidFill>
          </a:ln>
        </p:spPr>
        <p:txBody>
          <a:bodyPr/>
          <a:lstStyle/>
          <a:p>
            <a:pPr marL="514350" indent="-514350">
              <a:buFont typeface="+mj-lt"/>
              <a:buAutoNum type="arabicPeriod"/>
            </a:pPr>
            <a:r>
              <a:rPr lang="en-US" dirty="0">
                <a:solidFill>
                  <a:srgbClr val="7CC800"/>
                </a:solidFill>
              </a:rPr>
              <a:t>Get a pencil box or pouch</a:t>
            </a:r>
          </a:p>
          <a:p>
            <a:pPr marL="514350" indent="-514350">
              <a:buFont typeface="+mj-lt"/>
              <a:buAutoNum type="arabicPeriod"/>
            </a:pPr>
            <a:r>
              <a:rPr lang="en-US" dirty="0">
                <a:solidFill>
                  <a:srgbClr val="7CC800"/>
                </a:solidFill>
              </a:rPr>
              <a:t>Keep your locker neat</a:t>
            </a:r>
          </a:p>
          <a:p>
            <a:pPr marL="514350" indent="-514350">
              <a:buFont typeface="+mj-lt"/>
              <a:buAutoNum type="arabicPeriod"/>
            </a:pPr>
            <a:r>
              <a:rPr lang="en-US" dirty="0">
                <a:solidFill>
                  <a:srgbClr val="7CC800"/>
                </a:solidFill>
              </a:rPr>
              <a:t>Keep your desk clean</a:t>
            </a:r>
          </a:p>
          <a:p>
            <a:pPr marL="514350" indent="-514350">
              <a:buFont typeface="+mj-lt"/>
              <a:buAutoNum type="arabicPeriod"/>
            </a:pPr>
            <a:r>
              <a:rPr lang="en-US" dirty="0">
                <a:solidFill>
                  <a:srgbClr val="7CC800"/>
                </a:solidFill>
              </a:rPr>
              <a:t>Manage your backpack</a:t>
            </a:r>
          </a:p>
          <a:p>
            <a:pPr marL="514350" indent="-514350">
              <a:buFont typeface="+mj-lt"/>
              <a:buAutoNum type="arabicPeriod"/>
            </a:pPr>
            <a:r>
              <a:rPr lang="en-US" dirty="0">
                <a:solidFill>
                  <a:srgbClr val="7CC800"/>
                </a:solidFill>
              </a:rPr>
              <a:t>Use a planner or a checklist</a:t>
            </a:r>
          </a:p>
          <a:p>
            <a:pPr marL="514350" indent="-514350">
              <a:buFont typeface="+mj-lt"/>
              <a:buAutoNum type="arabicPeriod"/>
            </a:pPr>
            <a:r>
              <a:rPr lang="en-US" dirty="0">
                <a:solidFill>
                  <a:srgbClr val="7CC800"/>
                </a:solidFill>
              </a:rPr>
              <a:t>Color-code your binders or notebooks</a:t>
            </a:r>
          </a:p>
          <a:p>
            <a:pPr marL="514350" indent="-514350">
              <a:buFont typeface="+mj-lt"/>
              <a:buAutoNum type="arabicPeriod"/>
            </a:pPr>
            <a:r>
              <a:rPr lang="en-US" dirty="0">
                <a:solidFill>
                  <a:srgbClr val="7CC800"/>
                </a:solidFill>
              </a:rPr>
              <a:t>Pick out your clothes the night before</a:t>
            </a:r>
          </a:p>
        </p:txBody>
      </p:sp>
      <p:sp>
        <p:nvSpPr>
          <p:cNvPr id="4" name="Explosion: 14 Points 3">
            <a:extLst>
              <a:ext uri="{FF2B5EF4-FFF2-40B4-BE49-F238E27FC236}">
                <a16:creationId xmlns:a16="http://schemas.microsoft.com/office/drawing/2014/main" id="{95E5DF65-5F6E-BCED-3398-EE3AD748DA46}"/>
              </a:ext>
            </a:extLst>
          </p:cNvPr>
          <p:cNvSpPr/>
          <p:nvPr/>
        </p:nvSpPr>
        <p:spPr>
          <a:xfrm rot="1078076">
            <a:off x="4527853" y="1395892"/>
            <a:ext cx="3899539" cy="2351717"/>
          </a:xfrm>
          <a:prstGeom prst="irregularSeal2">
            <a:avLst/>
          </a:prstGeom>
          <a:solidFill>
            <a:srgbClr val="5EEC3C"/>
          </a:solidFill>
          <a:ln>
            <a:solidFill>
              <a:srgbClr val="FEA4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E9202"/>
                </a:soli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ORGANIZE!</a:t>
            </a:r>
          </a:p>
        </p:txBody>
      </p:sp>
    </p:spTree>
    <p:extLst>
      <p:ext uri="{BB962C8B-B14F-4D97-AF65-F5344CB8AC3E}">
        <p14:creationId xmlns:p14="http://schemas.microsoft.com/office/powerpoint/2010/main" val="591722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118507"/>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E4F247-78EB-8B45-6EDE-D7C08C90481E}"/>
              </a:ext>
            </a:extLst>
          </p:cNvPr>
          <p:cNvSpPr>
            <a:spLocks noGrp="1"/>
          </p:cNvSpPr>
          <p:nvPr>
            <p:ph type="title"/>
          </p:nvPr>
        </p:nvSpPr>
        <p:spPr>
          <a:xfrm>
            <a:off x="746278" y="1350110"/>
            <a:ext cx="1971675" cy="1910443"/>
          </a:xfrm>
          <a:solidFill>
            <a:schemeClr val="bg1"/>
          </a:solidFill>
          <a:ln>
            <a:solidFill>
              <a:srgbClr val="7CC800"/>
            </a:solidFill>
          </a:ln>
        </p:spPr>
        <p:txBody>
          <a:bodyPr vert="horz" lIns="91440" tIns="45720" rIns="91440" bIns="45720" rtlCol="0" anchor="ctr">
            <a:normAutofit/>
          </a:bodyPr>
          <a:lstStyle/>
          <a:p>
            <a:pPr algn="ctr">
              <a:lnSpc>
                <a:spcPct val="90000"/>
              </a:lnSpc>
            </a:pPr>
            <a:r>
              <a:rPr lang="en-US" sz="2700" b="1" kern="1200" dirty="0">
                <a:effectLst/>
                <a:latin typeface="+mj-lt"/>
                <a:ea typeface="+mj-ea"/>
                <a:cs typeface="+mj-cs"/>
              </a:rPr>
              <a:t>You did it!  Now you’re organized!!</a:t>
            </a:r>
          </a:p>
        </p:txBody>
      </p:sp>
      <p:pic>
        <p:nvPicPr>
          <p:cNvPr id="6" name="Picture 5">
            <a:extLst>
              <a:ext uri="{FF2B5EF4-FFF2-40B4-BE49-F238E27FC236}">
                <a16:creationId xmlns:a16="http://schemas.microsoft.com/office/drawing/2014/main" id="{826870F4-DAB7-E8FE-9F39-1384C81EFA8E}"/>
              </a:ext>
            </a:extLst>
          </p:cNvPr>
          <p:cNvPicPr>
            <a:picLocks noChangeAspect="1"/>
          </p:cNvPicPr>
          <p:nvPr/>
        </p:nvPicPr>
        <p:blipFill>
          <a:blip r:embed="rId3"/>
          <a:stretch>
            <a:fillRect/>
          </a:stretch>
        </p:blipFill>
        <p:spPr>
          <a:xfrm>
            <a:off x="3438705" y="1001166"/>
            <a:ext cx="5384857" cy="3141167"/>
          </a:xfrm>
          <a:prstGeom prst="rect">
            <a:avLst/>
          </a:prstGeom>
        </p:spPr>
      </p:pic>
    </p:spTree>
    <p:extLst>
      <p:ext uri="{BB962C8B-B14F-4D97-AF65-F5344CB8AC3E}">
        <p14:creationId xmlns:p14="http://schemas.microsoft.com/office/powerpoint/2010/main" val="2408372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3127-B577-6635-6BDC-585169AF01D2}"/>
              </a:ext>
            </a:extLst>
          </p:cNvPr>
          <p:cNvSpPr>
            <a:spLocks noGrp="1"/>
          </p:cNvSpPr>
          <p:nvPr>
            <p:ph type="title"/>
          </p:nvPr>
        </p:nvSpPr>
        <p:spPr>
          <a:xfrm>
            <a:off x="448965" y="281175"/>
            <a:ext cx="8246070" cy="610820"/>
          </a:xfrm>
          <a:solidFill>
            <a:schemeClr val="bg1"/>
          </a:solidFill>
          <a:ln>
            <a:solidFill>
              <a:srgbClr val="7CC800"/>
            </a:solidFill>
          </a:ln>
        </p:spPr>
        <p:txBody>
          <a:bodyPr>
            <a:normAutofit fontScale="90000"/>
          </a:bodyPr>
          <a:lstStyle/>
          <a:p>
            <a:pPr algn="ctr"/>
            <a:r>
              <a:rPr lang="en-US" b="1" dirty="0">
                <a:effectLst/>
              </a:rPr>
              <a:t>So…what do YOU think?</a:t>
            </a:r>
          </a:p>
        </p:txBody>
      </p:sp>
      <p:sp>
        <p:nvSpPr>
          <p:cNvPr id="3" name="Content Placeholder 2">
            <a:extLst>
              <a:ext uri="{FF2B5EF4-FFF2-40B4-BE49-F238E27FC236}">
                <a16:creationId xmlns:a16="http://schemas.microsoft.com/office/drawing/2014/main" id="{2226540A-41EB-5084-F208-C661CEEC0514}"/>
              </a:ext>
            </a:extLst>
          </p:cNvPr>
          <p:cNvSpPr>
            <a:spLocks noGrp="1"/>
          </p:cNvSpPr>
          <p:nvPr>
            <p:ph idx="1"/>
          </p:nvPr>
        </p:nvSpPr>
        <p:spPr>
          <a:xfrm>
            <a:off x="448966" y="1197406"/>
            <a:ext cx="8246070" cy="3664920"/>
          </a:xfrm>
          <a:solidFill>
            <a:schemeClr val="bg1"/>
          </a:solidFill>
          <a:ln>
            <a:solidFill>
              <a:srgbClr val="7CC800"/>
            </a:solidFill>
          </a:ln>
        </p:spPr>
        <p:txBody>
          <a:bodyPr/>
          <a:lstStyle/>
          <a:p>
            <a:pPr marL="0" indent="0" algn="ctr">
              <a:buNone/>
            </a:pPr>
            <a:r>
              <a:rPr lang="en-US" dirty="0">
                <a:solidFill>
                  <a:srgbClr val="7CC800"/>
                </a:solidFill>
              </a:rPr>
              <a:t>You slept through your alarm and now you’ll miss the school bus.  Your mom will take you to school but she needs you to hurry because she has to get to work.  What would make getting ready easier?</a:t>
            </a:r>
          </a:p>
        </p:txBody>
      </p:sp>
      <p:pic>
        <p:nvPicPr>
          <p:cNvPr id="4" name="Picture 3">
            <a:extLst>
              <a:ext uri="{FF2B5EF4-FFF2-40B4-BE49-F238E27FC236}">
                <a16:creationId xmlns:a16="http://schemas.microsoft.com/office/drawing/2014/main" id="{F1679B42-0BAC-802B-6B1F-A5D71E54EA26}"/>
              </a:ext>
            </a:extLst>
          </p:cNvPr>
          <p:cNvPicPr>
            <a:picLocks noChangeAspect="1"/>
          </p:cNvPicPr>
          <p:nvPr/>
        </p:nvPicPr>
        <p:blipFill>
          <a:blip r:embed="rId3"/>
          <a:stretch>
            <a:fillRect/>
          </a:stretch>
        </p:blipFill>
        <p:spPr>
          <a:xfrm>
            <a:off x="3039563" y="3077976"/>
            <a:ext cx="3064873" cy="1716329"/>
          </a:xfrm>
          <a:prstGeom prst="rect">
            <a:avLst/>
          </a:prstGeom>
          <a:ln>
            <a:solidFill>
              <a:srgbClr val="7CC800"/>
            </a:solidFill>
          </a:ln>
        </p:spPr>
      </p:pic>
    </p:spTree>
    <p:extLst>
      <p:ext uri="{BB962C8B-B14F-4D97-AF65-F5344CB8AC3E}">
        <p14:creationId xmlns:p14="http://schemas.microsoft.com/office/powerpoint/2010/main" val="3517639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DBC5-96CD-A80D-41D8-AA29D67A5D2C}"/>
              </a:ext>
            </a:extLst>
          </p:cNvPr>
          <p:cNvSpPr>
            <a:spLocks noGrp="1"/>
          </p:cNvSpPr>
          <p:nvPr>
            <p:ph type="title"/>
          </p:nvPr>
        </p:nvSpPr>
        <p:spPr>
          <a:xfrm>
            <a:off x="5598460" y="1337969"/>
            <a:ext cx="3249280" cy="2166835"/>
          </a:xfrm>
        </p:spPr>
        <p:txBody>
          <a:bodyPr vert="horz" lIns="91440" tIns="45720" rIns="91440" bIns="45720" rtlCol="0" anchor="b">
            <a:normAutofit/>
          </a:bodyPr>
          <a:lstStyle/>
          <a:p>
            <a:pPr algn="ctr">
              <a:lnSpc>
                <a:spcPct val="90000"/>
              </a:lnSpc>
            </a:pPr>
            <a:r>
              <a:rPr lang="en-US" sz="3500" b="1" dirty="0">
                <a:solidFill>
                  <a:schemeClr val="tx1"/>
                </a:solidFill>
              </a:rPr>
              <a:t>What do YOU think “getting organized” means?</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51435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D27AE476-3590-4391-129C-72EBE965090F}"/>
              </a:ext>
            </a:extLst>
          </p:cNvPr>
          <p:cNvPicPr>
            <a:picLocks noChangeAspect="1"/>
          </p:cNvPicPr>
          <p:nvPr/>
        </p:nvPicPr>
        <p:blipFill rotWithShape="1">
          <a:blip r:embed="rId3"/>
          <a:srcRect t="1955" r="2" b="5156"/>
          <a:stretch/>
        </p:blipFill>
        <p:spPr>
          <a:xfrm>
            <a:off x="20" y="10"/>
            <a:ext cx="5271352" cy="51434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1183432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595"/>
    </mc:Choice>
    <mc:Fallback xmlns="">
      <p:transition spd="slow" advTm="15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514910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BCB6ADC-C39D-2438-CDFD-B27999741D91}"/>
              </a:ext>
            </a:extLst>
          </p:cNvPr>
          <p:cNvPicPr>
            <a:picLocks noChangeAspect="1"/>
          </p:cNvPicPr>
          <p:nvPr/>
        </p:nvPicPr>
        <p:blipFill>
          <a:blip r:embed="rId3"/>
          <a:stretch>
            <a:fillRect/>
          </a:stretch>
        </p:blipFill>
        <p:spPr>
          <a:xfrm>
            <a:off x="4877410" y="891995"/>
            <a:ext cx="4072383" cy="4072383"/>
          </a:xfrm>
          <a:prstGeom prst="rect">
            <a:avLst/>
          </a:prstGeom>
        </p:spPr>
      </p:pic>
      <p:sp>
        <p:nvSpPr>
          <p:cNvPr id="5" name="Speech Bubble: Rectangle with Corners Rounded 4">
            <a:extLst>
              <a:ext uri="{FF2B5EF4-FFF2-40B4-BE49-F238E27FC236}">
                <a16:creationId xmlns:a16="http://schemas.microsoft.com/office/drawing/2014/main" id="{FC0261C0-087A-7FFE-844E-B282533CE231}"/>
              </a:ext>
            </a:extLst>
          </p:cNvPr>
          <p:cNvSpPr/>
          <p:nvPr/>
        </p:nvSpPr>
        <p:spPr>
          <a:xfrm>
            <a:off x="907080" y="891995"/>
            <a:ext cx="3264837" cy="2443280"/>
          </a:xfrm>
          <a:prstGeom prst="wedgeRoundRectCallout">
            <a:avLst>
              <a:gd name="adj1" fmla="val 89468"/>
              <a:gd name="adj2" fmla="val 55569"/>
              <a:gd name="adj3" fmla="val 16667"/>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1800" b="1" dirty="0">
                <a:solidFill>
                  <a:srgbClr val="7CC800"/>
                </a:solidFill>
              </a:rPr>
              <a:t>the dictionary says </a:t>
            </a:r>
          </a:p>
          <a:p>
            <a:pPr marL="0" indent="0" algn="ctr">
              <a:buNone/>
            </a:pPr>
            <a:r>
              <a:rPr lang="en-US" sz="1800" b="1" dirty="0">
                <a:solidFill>
                  <a:srgbClr val="7CC800"/>
                </a:solidFill>
              </a:rPr>
              <a:t>“getting organized” </a:t>
            </a:r>
          </a:p>
          <a:p>
            <a:pPr marL="0" indent="0" algn="ctr">
              <a:buNone/>
            </a:pPr>
            <a:r>
              <a:rPr lang="en-US" sz="1800" b="1" dirty="0">
                <a:solidFill>
                  <a:srgbClr val="7CC800"/>
                </a:solidFill>
              </a:rPr>
              <a:t>means putting different parts of something in a certain order so that they can be found or used easily!</a:t>
            </a:r>
          </a:p>
        </p:txBody>
      </p:sp>
    </p:spTree>
    <p:extLst>
      <p:ext uri="{BB962C8B-B14F-4D97-AF65-F5344CB8AC3E}">
        <p14:creationId xmlns:p14="http://schemas.microsoft.com/office/powerpoint/2010/main" val="2506463281"/>
      </p:ext>
    </p:extLst>
  </p:cSld>
  <p:clrMapOvr>
    <a:masterClrMapping/>
  </p:clrMapOvr>
  <mc:AlternateContent xmlns:mc="http://schemas.openxmlformats.org/markup-compatibility/2006" xmlns:p14="http://schemas.microsoft.com/office/powerpoint/2010/main">
    <mc:Choice Requires="p14">
      <p:transition spd="slow" p14:dur="2000" advTm="2836"/>
    </mc:Choice>
    <mc:Fallback xmlns="">
      <p:transition spd="slow" advTm="283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F2BA89-F493-6611-5510-8BEDC94C7DCC}"/>
              </a:ext>
            </a:extLst>
          </p:cNvPr>
          <p:cNvPicPr>
            <a:picLocks noChangeAspect="1"/>
          </p:cNvPicPr>
          <p:nvPr/>
        </p:nvPicPr>
        <p:blipFill>
          <a:blip r:embed="rId3"/>
          <a:stretch>
            <a:fillRect/>
          </a:stretch>
        </p:blipFill>
        <p:spPr>
          <a:xfrm>
            <a:off x="6351806" y="1928719"/>
            <a:ext cx="1732407" cy="2988655"/>
          </a:xfrm>
          <a:prstGeom prst="rect">
            <a:avLst/>
          </a:prstGeom>
          <a:ln>
            <a:solidFill>
              <a:srgbClr val="7CC800"/>
            </a:solidFill>
          </a:ln>
        </p:spPr>
      </p:pic>
      <p:sp>
        <p:nvSpPr>
          <p:cNvPr id="6" name="Callout: Down Arrow 5">
            <a:extLst>
              <a:ext uri="{FF2B5EF4-FFF2-40B4-BE49-F238E27FC236}">
                <a16:creationId xmlns:a16="http://schemas.microsoft.com/office/drawing/2014/main" id="{711579CB-4029-42FA-54C4-6607C8D0C8CD}"/>
              </a:ext>
            </a:extLst>
          </p:cNvPr>
          <p:cNvSpPr/>
          <p:nvPr/>
        </p:nvSpPr>
        <p:spPr>
          <a:xfrm>
            <a:off x="874860" y="1076932"/>
            <a:ext cx="2595985" cy="914400"/>
          </a:xfrm>
          <a:prstGeom prst="downArrowCallout">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CC800"/>
                </a:solidFill>
              </a:rPr>
              <a:t>this one?</a:t>
            </a:r>
          </a:p>
        </p:txBody>
      </p:sp>
      <p:sp>
        <p:nvSpPr>
          <p:cNvPr id="7" name="Callout: Right Arrow 6">
            <a:extLst>
              <a:ext uri="{FF2B5EF4-FFF2-40B4-BE49-F238E27FC236}">
                <a16:creationId xmlns:a16="http://schemas.microsoft.com/office/drawing/2014/main" id="{F20DD4E4-1C42-74A8-2108-F60E23F2BA16}"/>
              </a:ext>
            </a:extLst>
          </p:cNvPr>
          <p:cNvSpPr/>
          <p:nvPr/>
        </p:nvSpPr>
        <p:spPr>
          <a:xfrm>
            <a:off x="5030118" y="2322707"/>
            <a:ext cx="1221640" cy="2290575"/>
          </a:xfrm>
          <a:prstGeom prst="rightArrowCallout">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b="1" dirty="0">
                <a:solidFill>
                  <a:srgbClr val="7CC800"/>
                </a:solidFill>
              </a:rPr>
              <a:t>or this one?</a:t>
            </a:r>
          </a:p>
        </p:txBody>
      </p:sp>
      <p:sp>
        <p:nvSpPr>
          <p:cNvPr id="8" name="TextBox 7">
            <a:extLst>
              <a:ext uri="{FF2B5EF4-FFF2-40B4-BE49-F238E27FC236}">
                <a16:creationId xmlns:a16="http://schemas.microsoft.com/office/drawing/2014/main" id="{6E7DE95E-47D0-590B-983D-E2878FB57379}"/>
              </a:ext>
            </a:extLst>
          </p:cNvPr>
          <p:cNvSpPr txBox="1"/>
          <p:nvPr/>
        </p:nvSpPr>
        <p:spPr>
          <a:xfrm>
            <a:off x="2026040" y="226126"/>
            <a:ext cx="5191970" cy="584775"/>
          </a:xfrm>
          <a:prstGeom prst="rect">
            <a:avLst/>
          </a:prstGeom>
          <a:solidFill>
            <a:schemeClr val="bg1"/>
          </a:solidFill>
          <a:ln>
            <a:solidFill>
              <a:srgbClr val="7CC800"/>
            </a:solidFill>
          </a:ln>
        </p:spPr>
        <p:txBody>
          <a:bodyPr wrap="square" rtlCol="0">
            <a:spAutoFit/>
          </a:bodyPr>
          <a:lstStyle/>
          <a:p>
            <a:pPr algn="ctr"/>
            <a:r>
              <a:rPr lang="en-US" sz="3200" b="1" dirty="0">
                <a:solidFill>
                  <a:srgbClr val="7CC800"/>
                </a:solidFill>
              </a:rPr>
              <a:t>Which locker is </a:t>
            </a:r>
            <a:r>
              <a:rPr lang="en-US" sz="3200" b="1" u="sng" dirty="0">
                <a:solidFill>
                  <a:srgbClr val="7CC800"/>
                </a:solidFill>
              </a:rPr>
              <a:t>organized</a:t>
            </a:r>
            <a:r>
              <a:rPr lang="en-US" sz="3200" b="1" dirty="0">
                <a:solidFill>
                  <a:srgbClr val="7CC800"/>
                </a:solidFill>
              </a:rPr>
              <a:t>?</a:t>
            </a:r>
          </a:p>
        </p:txBody>
      </p:sp>
      <p:pic>
        <p:nvPicPr>
          <p:cNvPr id="9" name="Picture 8">
            <a:extLst>
              <a:ext uri="{FF2B5EF4-FFF2-40B4-BE49-F238E27FC236}">
                <a16:creationId xmlns:a16="http://schemas.microsoft.com/office/drawing/2014/main" id="{CD46E046-FFE9-68A6-5A39-60A7B97391F4}"/>
              </a:ext>
            </a:extLst>
          </p:cNvPr>
          <p:cNvPicPr>
            <a:picLocks noChangeAspect="1"/>
          </p:cNvPicPr>
          <p:nvPr/>
        </p:nvPicPr>
        <p:blipFill>
          <a:blip r:embed="rId4"/>
          <a:stretch>
            <a:fillRect/>
          </a:stretch>
        </p:blipFill>
        <p:spPr>
          <a:xfrm>
            <a:off x="1212490" y="2025000"/>
            <a:ext cx="1920727" cy="2960679"/>
          </a:xfrm>
          <a:prstGeom prst="rect">
            <a:avLst/>
          </a:prstGeom>
          <a:ln>
            <a:solidFill>
              <a:srgbClr val="7CC800"/>
            </a:solidFill>
          </a:ln>
        </p:spPr>
      </p:pic>
    </p:spTree>
    <p:extLst>
      <p:ext uri="{BB962C8B-B14F-4D97-AF65-F5344CB8AC3E}">
        <p14:creationId xmlns:p14="http://schemas.microsoft.com/office/powerpoint/2010/main" val="729067846"/>
      </p:ext>
    </p:extLst>
  </p:cSld>
  <p:clrMapOvr>
    <a:masterClrMapping/>
  </p:clrMapOvr>
  <mc:AlternateContent xmlns:mc="http://schemas.openxmlformats.org/markup-compatibility/2006" xmlns:p14="http://schemas.microsoft.com/office/powerpoint/2010/main">
    <mc:Choice Requires="p14">
      <p:transition spd="slow" p14:dur="2000" advTm="3830"/>
    </mc:Choice>
    <mc:Fallback xmlns="">
      <p:transition spd="slow" advTm="383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63E098-E4B5-9356-09E5-A77DDF6384F5}"/>
              </a:ext>
            </a:extLst>
          </p:cNvPr>
          <p:cNvPicPr>
            <a:picLocks noChangeAspect="1"/>
          </p:cNvPicPr>
          <p:nvPr/>
        </p:nvPicPr>
        <p:blipFill>
          <a:blip r:embed="rId3"/>
          <a:stretch>
            <a:fillRect/>
          </a:stretch>
        </p:blipFill>
        <p:spPr>
          <a:xfrm>
            <a:off x="4877410" y="2525087"/>
            <a:ext cx="3976195" cy="2290575"/>
          </a:xfrm>
          <a:prstGeom prst="rect">
            <a:avLst/>
          </a:prstGeom>
          <a:ln>
            <a:solidFill>
              <a:srgbClr val="7CC800"/>
            </a:solidFill>
          </a:ln>
        </p:spPr>
      </p:pic>
      <p:pic>
        <p:nvPicPr>
          <p:cNvPr id="7" name="Picture 6">
            <a:extLst>
              <a:ext uri="{FF2B5EF4-FFF2-40B4-BE49-F238E27FC236}">
                <a16:creationId xmlns:a16="http://schemas.microsoft.com/office/drawing/2014/main" id="{2D8094F5-D889-5816-B240-57C2690E6936}"/>
              </a:ext>
            </a:extLst>
          </p:cNvPr>
          <p:cNvPicPr>
            <a:picLocks noChangeAspect="1"/>
          </p:cNvPicPr>
          <p:nvPr/>
        </p:nvPicPr>
        <p:blipFill>
          <a:blip r:embed="rId4"/>
          <a:stretch>
            <a:fillRect/>
          </a:stretch>
        </p:blipFill>
        <p:spPr>
          <a:xfrm>
            <a:off x="443479" y="2571750"/>
            <a:ext cx="4128521" cy="2290575"/>
          </a:xfrm>
          <a:prstGeom prst="rect">
            <a:avLst/>
          </a:prstGeom>
          <a:ln w="57150">
            <a:solidFill>
              <a:srgbClr val="7CC800"/>
            </a:solidFill>
          </a:ln>
        </p:spPr>
      </p:pic>
      <p:sp>
        <p:nvSpPr>
          <p:cNvPr id="8" name="TextBox 7">
            <a:extLst>
              <a:ext uri="{FF2B5EF4-FFF2-40B4-BE49-F238E27FC236}">
                <a16:creationId xmlns:a16="http://schemas.microsoft.com/office/drawing/2014/main" id="{F2044E05-8948-25A8-8ABF-A2D8D4F87E34}"/>
              </a:ext>
            </a:extLst>
          </p:cNvPr>
          <p:cNvSpPr txBox="1"/>
          <p:nvPr/>
        </p:nvSpPr>
        <p:spPr>
          <a:xfrm>
            <a:off x="2852352" y="211290"/>
            <a:ext cx="3817625" cy="1077218"/>
          </a:xfrm>
          <a:prstGeom prst="rect">
            <a:avLst/>
          </a:prstGeom>
          <a:solidFill>
            <a:schemeClr val="bg1"/>
          </a:solidFill>
          <a:ln>
            <a:solidFill>
              <a:srgbClr val="7CC800"/>
            </a:solidFill>
          </a:ln>
        </p:spPr>
        <p:txBody>
          <a:bodyPr wrap="square" rtlCol="0">
            <a:spAutoFit/>
          </a:bodyPr>
          <a:lstStyle/>
          <a:p>
            <a:pPr algn="ctr"/>
            <a:r>
              <a:rPr lang="en-US" sz="3200" b="1" dirty="0">
                <a:solidFill>
                  <a:srgbClr val="7CC800"/>
                </a:solidFill>
              </a:rPr>
              <a:t>Which desk is </a:t>
            </a:r>
            <a:r>
              <a:rPr lang="en-US" sz="3200" b="1" u="sng" dirty="0">
                <a:solidFill>
                  <a:srgbClr val="7CC800"/>
                </a:solidFill>
              </a:rPr>
              <a:t>organized</a:t>
            </a:r>
            <a:r>
              <a:rPr lang="en-US" sz="3200" b="1" dirty="0">
                <a:solidFill>
                  <a:srgbClr val="7CC800"/>
                </a:solidFill>
              </a:rPr>
              <a:t>?</a:t>
            </a:r>
          </a:p>
        </p:txBody>
      </p:sp>
      <p:sp>
        <p:nvSpPr>
          <p:cNvPr id="9" name="Arrow: Left-Up 8">
            <a:extLst>
              <a:ext uri="{FF2B5EF4-FFF2-40B4-BE49-F238E27FC236}">
                <a16:creationId xmlns:a16="http://schemas.microsoft.com/office/drawing/2014/main" id="{8668961A-72EE-1DA3-FA1A-BF9FCF9C58A5}"/>
              </a:ext>
            </a:extLst>
          </p:cNvPr>
          <p:cNvSpPr/>
          <p:nvPr/>
        </p:nvSpPr>
        <p:spPr>
          <a:xfrm rot="13319767">
            <a:off x="3968379" y="1368713"/>
            <a:ext cx="1585572" cy="1543028"/>
          </a:xfrm>
          <a:prstGeom prst="leftUpArrow">
            <a:avLst>
              <a:gd name="adj1" fmla="val 17935"/>
              <a:gd name="adj2" fmla="val 24113"/>
              <a:gd name="adj3" fmla="val 25000"/>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161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0788D-5702-8901-623E-3FB8B97DACB8}"/>
              </a:ext>
            </a:extLst>
          </p:cNvPr>
          <p:cNvSpPr>
            <a:spLocks noGrp="1"/>
          </p:cNvSpPr>
          <p:nvPr>
            <p:ph type="title"/>
          </p:nvPr>
        </p:nvSpPr>
        <p:spPr>
          <a:xfrm>
            <a:off x="457200" y="205978"/>
            <a:ext cx="8229600" cy="1296837"/>
          </a:xfrm>
          <a:solidFill>
            <a:schemeClr val="bg1"/>
          </a:solidFill>
          <a:ln>
            <a:solidFill>
              <a:srgbClr val="7CC800"/>
            </a:solidFill>
          </a:ln>
        </p:spPr>
        <p:txBody>
          <a:bodyPr>
            <a:normAutofit fontScale="90000"/>
          </a:bodyPr>
          <a:lstStyle/>
          <a:p>
            <a:r>
              <a:rPr lang="en-US" b="1" dirty="0">
                <a:solidFill>
                  <a:srgbClr val="7CC800"/>
                </a:solidFill>
              </a:rPr>
              <a:t>if you have a messy locker, can you find what you need?</a:t>
            </a:r>
          </a:p>
        </p:txBody>
      </p:sp>
      <p:pic>
        <p:nvPicPr>
          <p:cNvPr id="3" name="Picture 2">
            <a:extLst>
              <a:ext uri="{FF2B5EF4-FFF2-40B4-BE49-F238E27FC236}">
                <a16:creationId xmlns:a16="http://schemas.microsoft.com/office/drawing/2014/main" id="{295774DA-8A0F-13F1-7C64-9A2EEAA1EBFF}"/>
              </a:ext>
            </a:extLst>
          </p:cNvPr>
          <p:cNvPicPr>
            <a:picLocks noChangeAspect="1"/>
          </p:cNvPicPr>
          <p:nvPr/>
        </p:nvPicPr>
        <p:blipFill>
          <a:blip r:embed="rId3"/>
          <a:stretch>
            <a:fillRect/>
          </a:stretch>
        </p:blipFill>
        <p:spPr>
          <a:xfrm>
            <a:off x="3001429" y="1769673"/>
            <a:ext cx="3141142" cy="3240635"/>
          </a:xfrm>
          <a:prstGeom prst="rect">
            <a:avLst/>
          </a:prstGeom>
        </p:spPr>
      </p:pic>
      <p:sp>
        <p:nvSpPr>
          <p:cNvPr id="4" name="Speech Bubble: Rectangle with Corners Rounded 3">
            <a:extLst>
              <a:ext uri="{FF2B5EF4-FFF2-40B4-BE49-F238E27FC236}">
                <a16:creationId xmlns:a16="http://schemas.microsoft.com/office/drawing/2014/main" id="{38FC103F-E1A7-26C2-0664-793A4FC13955}"/>
              </a:ext>
            </a:extLst>
          </p:cNvPr>
          <p:cNvSpPr/>
          <p:nvPr/>
        </p:nvSpPr>
        <p:spPr>
          <a:xfrm>
            <a:off x="2028189" y="1960930"/>
            <a:ext cx="1527050" cy="610820"/>
          </a:xfrm>
          <a:prstGeom prst="wedgeRoundRectCallout">
            <a:avLst>
              <a:gd name="adj1" fmla="val 59007"/>
              <a:gd name="adj2" fmla="val 73589"/>
              <a:gd name="adj3" fmla="val 16667"/>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7CC800"/>
                </a:solidFill>
                <a:latin typeface="Dreaming Outloud Pro" panose="03050502040302030504" pitchFamily="66" charset="0"/>
                <a:cs typeface="Dreaming Outloud Pro" panose="03050502040302030504" pitchFamily="66" charset="0"/>
              </a:rPr>
              <a:t>help!</a:t>
            </a:r>
          </a:p>
        </p:txBody>
      </p:sp>
    </p:spTree>
    <p:extLst>
      <p:ext uri="{BB962C8B-B14F-4D97-AF65-F5344CB8AC3E}">
        <p14:creationId xmlns:p14="http://schemas.microsoft.com/office/powerpoint/2010/main" val="271382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42">
            <a:extLst>
              <a:ext uri="{FF2B5EF4-FFF2-40B4-BE49-F238E27FC236}">
                <a16:creationId xmlns:a16="http://schemas.microsoft.com/office/drawing/2014/main" id="{EF8C1CD2-E59C-42CC-91D0-39F8E0CF1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487CE0-B2F3-52FA-3BB4-ECAACCE56333}"/>
              </a:ext>
            </a:extLst>
          </p:cNvPr>
          <p:cNvSpPr>
            <a:spLocks noGrp="1"/>
          </p:cNvSpPr>
          <p:nvPr>
            <p:ph type="title"/>
          </p:nvPr>
        </p:nvSpPr>
        <p:spPr>
          <a:xfrm>
            <a:off x="527988" y="1445195"/>
            <a:ext cx="3811444" cy="2253109"/>
          </a:xfrm>
          <a:solidFill>
            <a:schemeClr val="bg1"/>
          </a:solidFill>
          <a:ln>
            <a:solidFill>
              <a:srgbClr val="7CC800"/>
            </a:solidFill>
          </a:ln>
        </p:spPr>
        <p:txBody>
          <a:bodyPr vert="horz" lIns="91440" tIns="45720" rIns="91440" bIns="45720" rtlCol="0" anchor="b">
            <a:normAutofit/>
          </a:bodyPr>
          <a:lstStyle/>
          <a:p>
            <a:pPr>
              <a:lnSpc>
                <a:spcPct val="90000"/>
              </a:lnSpc>
            </a:pPr>
            <a:r>
              <a:rPr lang="en-US" sz="3800" b="1" dirty="0">
                <a:solidFill>
                  <a:srgbClr val="7CC800"/>
                </a:solidFill>
              </a:rPr>
              <a:t>How do you feel when you can’t find what you need?</a:t>
            </a:r>
          </a:p>
        </p:txBody>
      </p:sp>
      <p:sp>
        <p:nvSpPr>
          <p:cNvPr id="45" name="Freeform: Shape 44">
            <a:extLst>
              <a:ext uri="{FF2B5EF4-FFF2-40B4-BE49-F238E27FC236}">
                <a16:creationId xmlns:a16="http://schemas.microsoft.com/office/drawing/2014/main" id="{07062BB1-E215-424E-80C4-7E1CF179A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4569" y="0"/>
            <a:ext cx="1550211" cy="121640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pic>
        <p:nvPicPr>
          <p:cNvPr id="3" name="Picture 2">
            <a:extLst>
              <a:ext uri="{FF2B5EF4-FFF2-40B4-BE49-F238E27FC236}">
                <a16:creationId xmlns:a16="http://schemas.microsoft.com/office/drawing/2014/main" id="{1A948980-2ADC-7316-1753-0E6569816980}"/>
              </a:ext>
            </a:extLst>
          </p:cNvPr>
          <p:cNvPicPr>
            <a:picLocks noChangeAspect="1"/>
          </p:cNvPicPr>
          <p:nvPr/>
        </p:nvPicPr>
        <p:blipFill rotWithShape="1">
          <a:blip r:embed="rId3"/>
          <a:srcRect l="3930" r="-4" b="-4"/>
          <a:stretch/>
        </p:blipFill>
        <p:spPr>
          <a:xfrm>
            <a:off x="4804569" y="1579719"/>
            <a:ext cx="1860066" cy="186005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4" name="Picture 3">
            <a:extLst>
              <a:ext uri="{FF2B5EF4-FFF2-40B4-BE49-F238E27FC236}">
                <a16:creationId xmlns:a16="http://schemas.microsoft.com/office/drawing/2014/main" id="{0C50BEDD-22FD-F5A4-8C06-AD9C48D1F40C}"/>
              </a:ext>
            </a:extLst>
          </p:cNvPr>
          <p:cNvPicPr>
            <a:picLocks noChangeAspect="1"/>
          </p:cNvPicPr>
          <p:nvPr/>
        </p:nvPicPr>
        <p:blipFill rotWithShape="1">
          <a:blip r:embed="rId4"/>
          <a:srcRect t="9850" r="-4" b="20957"/>
          <a:stretch/>
        </p:blipFill>
        <p:spPr>
          <a:xfrm>
            <a:off x="7207208" y="168910"/>
            <a:ext cx="1621498" cy="1503601"/>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47" name="Oval 46">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67465" y="2543658"/>
            <a:ext cx="427135" cy="427135"/>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48">
            <a:extLst>
              <a:ext uri="{FF2B5EF4-FFF2-40B4-BE49-F238E27FC236}">
                <a16:creationId xmlns:a16="http://schemas.microsoft.com/office/drawing/2014/main" id="{B368E167-B2D7-4904-BB6B-AE0486A2C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1693" y="1822130"/>
            <a:ext cx="772307" cy="1009557"/>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4CD27085-2F28-2769-E680-5FDAC4A0717E}"/>
              </a:ext>
            </a:extLst>
          </p:cNvPr>
          <p:cNvPicPr>
            <a:picLocks noChangeAspect="1"/>
          </p:cNvPicPr>
          <p:nvPr/>
        </p:nvPicPr>
        <p:blipFill rotWithShape="1">
          <a:blip r:embed="rId5"/>
          <a:srcRect r="4" b="4191"/>
          <a:stretch/>
        </p:blipFill>
        <p:spPr>
          <a:xfrm>
            <a:off x="7281033" y="3182456"/>
            <a:ext cx="1621497" cy="1532979"/>
          </a:xfrm>
          <a:custGeom>
            <a:avLst/>
            <a:gdLst/>
            <a:ahLst/>
            <a:cxnLst/>
            <a:rect l="l" t="t" r="r" b="b"/>
            <a:pathLst>
              <a:path w="2565029" h="2588972">
                <a:moveTo>
                  <a:pt x="69897" y="0"/>
                </a:moveTo>
                <a:lnTo>
                  <a:pt x="2495132" y="0"/>
                </a:lnTo>
                <a:cubicBezTo>
                  <a:pt x="2533735" y="0"/>
                  <a:pt x="2565029" y="31294"/>
                  <a:pt x="2565029" y="69897"/>
                </a:cubicBezTo>
                <a:lnTo>
                  <a:pt x="2565029" y="2519075"/>
                </a:lnTo>
                <a:cubicBezTo>
                  <a:pt x="2565029" y="2557678"/>
                  <a:pt x="2533735" y="2588972"/>
                  <a:pt x="2495132" y="2588972"/>
                </a:cubicBezTo>
                <a:lnTo>
                  <a:pt x="69897" y="2588972"/>
                </a:lnTo>
                <a:cubicBezTo>
                  <a:pt x="31294" y="2588972"/>
                  <a:pt x="0" y="2557678"/>
                  <a:pt x="0" y="2519075"/>
                </a:cubicBezTo>
                <a:lnTo>
                  <a:pt x="0" y="69897"/>
                </a:lnTo>
                <a:cubicBezTo>
                  <a:pt x="0" y="31294"/>
                  <a:pt x="31294" y="0"/>
                  <a:pt x="69897" y="0"/>
                </a:cubicBezTo>
                <a:close/>
              </a:path>
            </a:pathLst>
          </a:custGeom>
        </p:spPr>
      </p:pic>
      <p:sp>
        <p:nvSpPr>
          <p:cNvPr id="72" name="Freeform: Shape 50">
            <a:extLst>
              <a:ext uri="{FF2B5EF4-FFF2-40B4-BE49-F238E27FC236}">
                <a16:creationId xmlns:a16="http://schemas.microsoft.com/office/drawing/2014/main" id="{E97546D8-565E-45FE-8079-058CAED5A0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033122" y="3753935"/>
            <a:ext cx="1627876" cy="1690814"/>
          </a:xfrm>
          <a:custGeom>
            <a:avLst/>
            <a:gdLst>
              <a:gd name="connsiteX0" fmla="*/ 2129607 w 2170501"/>
              <a:gd name="connsiteY0" fmla="*/ 1918583 h 2254419"/>
              <a:gd name="connsiteX1" fmla="*/ 2170492 w 2170501"/>
              <a:gd name="connsiteY1" fmla="*/ 1986678 h 2254419"/>
              <a:gd name="connsiteX2" fmla="*/ 2143122 w 2170501"/>
              <a:gd name="connsiteY2" fmla="*/ 2219532 h 2254419"/>
              <a:gd name="connsiteX3" fmla="*/ 2134528 w 2170501"/>
              <a:gd name="connsiteY3" fmla="*/ 2254419 h 2254419"/>
              <a:gd name="connsiteX4" fmla="*/ 1992178 w 2170501"/>
              <a:gd name="connsiteY4" fmla="*/ 2205563 h 2254419"/>
              <a:gd name="connsiteX5" fmla="*/ 1995353 w 2170501"/>
              <a:gd name="connsiteY5" fmla="*/ 2192695 h 2254419"/>
              <a:gd name="connsiteX6" fmla="*/ 2020595 w 2170501"/>
              <a:gd name="connsiteY6" fmla="*/ 1978457 h 2254419"/>
              <a:gd name="connsiteX7" fmla="*/ 2102402 w 2170501"/>
              <a:gd name="connsiteY7" fmla="*/ 1910681 h 2254419"/>
              <a:gd name="connsiteX8" fmla="*/ 2129607 w 2170501"/>
              <a:gd name="connsiteY8" fmla="*/ 1918583 h 2254419"/>
              <a:gd name="connsiteX9" fmla="*/ 1874324 w 2170501"/>
              <a:gd name="connsiteY9" fmla="*/ 904226 h 2254419"/>
              <a:gd name="connsiteX10" fmla="*/ 1919011 w 2170501"/>
              <a:gd name="connsiteY10" fmla="*/ 937393 h 2254419"/>
              <a:gd name="connsiteX11" fmla="*/ 2101793 w 2170501"/>
              <a:gd name="connsiteY11" fmla="*/ 1368166 h 2254419"/>
              <a:gd name="connsiteX12" fmla="*/ 2049988 w 2170501"/>
              <a:gd name="connsiteY12" fmla="*/ 1460853 h 2254419"/>
              <a:gd name="connsiteX13" fmla="*/ 2029492 w 2170501"/>
              <a:gd name="connsiteY13" fmla="*/ 1463442 h 2254419"/>
              <a:gd name="connsiteX14" fmla="*/ 2029492 w 2170501"/>
              <a:gd name="connsiteY14" fmla="*/ 1463668 h 2254419"/>
              <a:gd name="connsiteX15" fmla="*/ 1957302 w 2170501"/>
              <a:gd name="connsiteY15" fmla="*/ 1409047 h 2254419"/>
              <a:gd name="connsiteX16" fmla="*/ 1789159 w 2170501"/>
              <a:gd name="connsiteY16" fmla="*/ 1012848 h 2254419"/>
              <a:gd name="connsiteX17" fmla="*/ 1819072 w 2170501"/>
              <a:gd name="connsiteY17" fmla="*/ 910914 h 2254419"/>
              <a:gd name="connsiteX18" fmla="*/ 1874324 w 2170501"/>
              <a:gd name="connsiteY18" fmla="*/ 904226 h 2254419"/>
              <a:gd name="connsiteX19" fmla="*/ 565076 w 2170501"/>
              <a:gd name="connsiteY19" fmla="*/ 25347 h 2254419"/>
              <a:gd name="connsiteX20" fmla="*/ 602104 w 2170501"/>
              <a:gd name="connsiteY20" fmla="*/ 99534 h 2254419"/>
              <a:gd name="connsiteX21" fmla="*/ 527134 w 2170501"/>
              <a:gd name="connsiteY21" fmla="*/ 165379 h 2254419"/>
              <a:gd name="connsiteX22" fmla="*/ 517223 w 2170501"/>
              <a:gd name="connsiteY22" fmla="*/ 164816 h 2254419"/>
              <a:gd name="connsiteX23" fmla="*/ 86562 w 2170501"/>
              <a:gd name="connsiteY23" fmla="*/ 162226 h 2254419"/>
              <a:gd name="connsiteX24" fmla="*/ 886 w 2170501"/>
              <a:gd name="connsiteY24" fmla="*/ 99416 h 2254419"/>
              <a:gd name="connsiteX25" fmla="*/ 63695 w 2170501"/>
              <a:gd name="connsiteY25" fmla="*/ 13740 h 2254419"/>
              <a:gd name="connsiteX26" fmla="*/ 68993 w 2170501"/>
              <a:gd name="connsiteY26" fmla="*/ 13116 h 2254419"/>
              <a:gd name="connsiteX27" fmla="*/ 536819 w 2170501"/>
              <a:gd name="connsiteY27" fmla="*/ 15931 h 2254419"/>
              <a:gd name="connsiteX28" fmla="*/ 565076 w 2170501"/>
              <a:gd name="connsiteY28" fmla="*/ 25347 h 2254419"/>
              <a:gd name="connsiteX29" fmla="*/ 1132468 w 2170501"/>
              <a:gd name="connsiteY29" fmla="*/ 198602 h 2254419"/>
              <a:gd name="connsiteX30" fmla="*/ 1521686 w 2170501"/>
              <a:gd name="connsiteY30" fmla="*/ 458304 h 2254419"/>
              <a:gd name="connsiteX31" fmla="*/ 1529659 w 2170501"/>
              <a:gd name="connsiteY31" fmla="*/ 564078 h 2254419"/>
              <a:gd name="connsiteX32" fmla="*/ 1472583 w 2170501"/>
              <a:gd name="connsiteY32" fmla="*/ 590184 h 2254419"/>
              <a:gd name="connsiteX33" fmla="*/ 1472245 w 2170501"/>
              <a:gd name="connsiteY33" fmla="*/ 590184 h 2254419"/>
              <a:gd name="connsiteX34" fmla="*/ 1423143 w 2170501"/>
              <a:gd name="connsiteY34" fmla="*/ 572389 h 2254419"/>
              <a:gd name="connsiteX35" fmla="*/ 1064896 w 2170501"/>
              <a:gd name="connsiteY35" fmla="*/ 332846 h 2254419"/>
              <a:gd name="connsiteX36" fmla="*/ 1031562 w 2170501"/>
              <a:gd name="connsiteY36" fmla="*/ 231938 h 2254419"/>
              <a:gd name="connsiteX37" fmla="*/ 1132468 w 2170501"/>
              <a:gd name="connsiteY37" fmla="*/ 198602 h 225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70501" h="2254419">
                <a:moveTo>
                  <a:pt x="2129607" y="1918583"/>
                </a:moveTo>
                <a:cubicBezTo>
                  <a:pt x="2154398" y="1931279"/>
                  <a:pt x="2170966" y="1957258"/>
                  <a:pt x="2170492" y="1986678"/>
                </a:cubicBezTo>
                <a:cubicBezTo>
                  <a:pt x="2166208" y="2064866"/>
                  <a:pt x="2157057" y="2142632"/>
                  <a:pt x="2143122" y="2219532"/>
                </a:cubicBezTo>
                <a:lnTo>
                  <a:pt x="2134528" y="2254419"/>
                </a:lnTo>
                <a:lnTo>
                  <a:pt x="1992178" y="2205563"/>
                </a:lnTo>
                <a:lnTo>
                  <a:pt x="1995353" y="2192695"/>
                </a:lnTo>
                <a:cubicBezTo>
                  <a:pt x="2008198" y="2121944"/>
                  <a:pt x="2016634" y="2050393"/>
                  <a:pt x="2020595" y="1978457"/>
                </a:cubicBezTo>
                <a:cubicBezTo>
                  <a:pt x="2024469" y="1937147"/>
                  <a:pt x="2061092" y="1906808"/>
                  <a:pt x="2102402" y="1910681"/>
                </a:cubicBezTo>
                <a:cubicBezTo>
                  <a:pt x="2112167" y="1911596"/>
                  <a:pt x="2121344" y="1914352"/>
                  <a:pt x="2129607" y="1918583"/>
                </a:cubicBezTo>
                <a:close/>
                <a:moveTo>
                  <a:pt x="1874324" y="904226"/>
                </a:moveTo>
                <a:cubicBezTo>
                  <a:pt x="1892306" y="908991"/>
                  <a:pt x="1908526" y="920398"/>
                  <a:pt x="1919011" y="937393"/>
                </a:cubicBezTo>
                <a:cubicBezTo>
                  <a:pt x="1997699" y="1072785"/>
                  <a:pt x="2059099" y="1217502"/>
                  <a:pt x="2101793" y="1368166"/>
                </a:cubicBezTo>
                <a:cubicBezTo>
                  <a:pt x="2113067" y="1408067"/>
                  <a:pt x="2089878" y="1449546"/>
                  <a:pt x="2049988" y="1460853"/>
                </a:cubicBezTo>
                <a:cubicBezTo>
                  <a:pt x="2043310" y="1462643"/>
                  <a:pt x="2036406" y="1463511"/>
                  <a:pt x="2029492" y="1463442"/>
                </a:cubicBezTo>
                <a:lnTo>
                  <a:pt x="2029492" y="1463668"/>
                </a:lnTo>
                <a:cubicBezTo>
                  <a:pt x="1995920" y="1463668"/>
                  <a:pt x="1966424" y="1441358"/>
                  <a:pt x="1957302" y="1409047"/>
                </a:cubicBezTo>
                <a:cubicBezTo>
                  <a:pt x="1918054" y="1270468"/>
                  <a:pt x="1861564" y="1137362"/>
                  <a:pt x="1789159" y="1012848"/>
                </a:cubicBezTo>
                <a:cubicBezTo>
                  <a:pt x="1769270" y="976439"/>
                  <a:pt x="1782660" y="930802"/>
                  <a:pt x="1819072" y="910914"/>
                </a:cubicBezTo>
                <a:cubicBezTo>
                  <a:pt x="1836601" y="901341"/>
                  <a:pt x="1856343" y="899462"/>
                  <a:pt x="1874324" y="904226"/>
                </a:cubicBezTo>
                <a:close/>
                <a:moveTo>
                  <a:pt x="565076" y="25347"/>
                </a:moveTo>
                <a:cubicBezTo>
                  <a:pt x="590405" y="39934"/>
                  <a:pt x="605899" y="68698"/>
                  <a:pt x="602104" y="99534"/>
                </a:cubicBezTo>
                <a:cubicBezTo>
                  <a:pt x="597454" y="137333"/>
                  <a:pt x="565217" y="165647"/>
                  <a:pt x="527134" y="165379"/>
                </a:cubicBezTo>
                <a:cubicBezTo>
                  <a:pt x="523821" y="165412"/>
                  <a:pt x="520510" y="165224"/>
                  <a:pt x="517223" y="164816"/>
                </a:cubicBezTo>
                <a:cubicBezTo>
                  <a:pt x="374328" y="146158"/>
                  <a:pt x="229672" y="145287"/>
                  <a:pt x="86562" y="162226"/>
                </a:cubicBezTo>
                <a:cubicBezTo>
                  <a:pt x="45559" y="168541"/>
                  <a:pt x="7201" y="140420"/>
                  <a:pt x="886" y="99416"/>
                </a:cubicBezTo>
                <a:cubicBezTo>
                  <a:pt x="-5428" y="58412"/>
                  <a:pt x="22692" y="20054"/>
                  <a:pt x="63695" y="13740"/>
                </a:cubicBezTo>
                <a:cubicBezTo>
                  <a:pt x="65453" y="13470"/>
                  <a:pt x="67220" y="13261"/>
                  <a:pt x="68993" y="13116"/>
                </a:cubicBezTo>
                <a:cubicBezTo>
                  <a:pt x="224454" y="-5269"/>
                  <a:pt x="381592" y="-4323"/>
                  <a:pt x="536819" y="15931"/>
                </a:cubicBezTo>
                <a:cubicBezTo>
                  <a:pt x="547097" y="17195"/>
                  <a:pt x="556633" y="20483"/>
                  <a:pt x="565076" y="25347"/>
                </a:cubicBezTo>
                <a:close/>
                <a:moveTo>
                  <a:pt x="1132468" y="198602"/>
                </a:moveTo>
                <a:cubicBezTo>
                  <a:pt x="1272445" y="268739"/>
                  <a:pt x="1403185" y="355973"/>
                  <a:pt x="1521686" y="458304"/>
                </a:cubicBezTo>
                <a:cubicBezTo>
                  <a:pt x="1553095" y="485311"/>
                  <a:pt x="1556665" y="532668"/>
                  <a:pt x="1529659" y="564078"/>
                </a:cubicBezTo>
                <a:cubicBezTo>
                  <a:pt x="1515367" y="580705"/>
                  <a:pt x="1494511" y="590242"/>
                  <a:pt x="1472583" y="590184"/>
                </a:cubicBezTo>
                <a:lnTo>
                  <a:pt x="1472245" y="590184"/>
                </a:lnTo>
                <a:cubicBezTo>
                  <a:pt x="1454271" y="590357"/>
                  <a:pt x="1436837" y="584037"/>
                  <a:pt x="1423143" y="572389"/>
                </a:cubicBezTo>
                <a:cubicBezTo>
                  <a:pt x="1314092" y="478031"/>
                  <a:pt x="1193758" y="397569"/>
                  <a:pt x="1064896" y="332846"/>
                </a:cubicBezTo>
                <a:cubicBezTo>
                  <a:pt x="1027826" y="314186"/>
                  <a:pt x="1012901" y="269007"/>
                  <a:pt x="1031562" y="231938"/>
                </a:cubicBezTo>
                <a:cubicBezTo>
                  <a:pt x="1050220" y="194867"/>
                  <a:pt x="1095399" y="179942"/>
                  <a:pt x="1132468" y="198602"/>
                </a:cubicBezTo>
                <a:close/>
              </a:path>
            </a:pathLst>
          </a:custGeom>
          <a:solidFill>
            <a:schemeClr val="accent4"/>
          </a:solidFill>
          <a:ln w="9525" cap="flat">
            <a:noFill/>
            <a:prstDash val="solid"/>
            <a:miter/>
          </a:ln>
        </p:spPr>
        <p:txBody>
          <a:bodyPr wrap="square" rtlCol="0" anchor="ctr">
            <a:noAutofit/>
          </a:bodyPr>
          <a:lstStyle/>
          <a:p>
            <a:endParaRPr lang="en-US"/>
          </a:p>
        </p:txBody>
      </p:sp>
      <p:sp>
        <p:nvSpPr>
          <p:cNvPr id="73" name="Freeform: Shape 52">
            <a:extLst>
              <a:ext uri="{FF2B5EF4-FFF2-40B4-BE49-F238E27FC236}">
                <a16:creationId xmlns:a16="http://schemas.microsoft.com/office/drawing/2014/main" id="{33E49524-66B4-4DB0-AD09-DC8B9874E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4569" y="4529294"/>
            <a:ext cx="1483761" cy="614206"/>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94885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3286C-681A-2A6C-6724-48557FCBB92F}"/>
              </a:ext>
            </a:extLst>
          </p:cNvPr>
          <p:cNvSpPr>
            <a:spLocks noGrp="1"/>
          </p:cNvSpPr>
          <p:nvPr>
            <p:ph type="title"/>
          </p:nvPr>
        </p:nvSpPr>
        <p:spPr>
          <a:solidFill>
            <a:schemeClr val="bg1"/>
          </a:solidFill>
          <a:ln>
            <a:solidFill>
              <a:srgbClr val="7CC800"/>
            </a:solidFill>
          </a:ln>
        </p:spPr>
        <p:txBody>
          <a:bodyPr/>
          <a:lstStyle/>
          <a:p>
            <a:r>
              <a:rPr lang="en-US" b="1" dirty="0">
                <a:solidFill>
                  <a:srgbClr val="7CC800"/>
                </a:solidFill>
              </a:rPr>
              <a:t>What about at home?</a:t>
            </a:r>
          </a:p>
        </p:txBody>
      </p:sp>
      <p:pic>
        <p:nvPicPr>
          <p:cNvPr id="3" name="Picture 2">
            <a:extLst>
              <a:ext uri="{FF2B5EF4-FFF2-40B4-BE49-F238E27FC236}">
                <a16:creationId xmlns:a16="http://schemas.microsoft.com/office/drawing/2014/main" id="{3A86B1BD-EB9B-4DEA-1316-EA36D0D4E4C1}"/>
              </a:ext>
            </a:extLst>
          </p:cNvPr>
          <p:cNvPicPr>
            <a:picLocks noChangeAspect="1"/>
          </p:cNvPicPr>
          <p:nvPr/>
        </p:nvPicPr>
        <p:blipFill>
          <a:blip r:embed="rId3"/>
          <a:stretch>
            <a:fillRect/>
          </a:stretch>
        </p:blipFill>
        <p:spPr>
          <a:xfrm>
            <a:off x="1596923" y="1197405"/>
            <a:ext cx="6108199" cy="3102577"/>
          </a:xfrm>
          <a:prstGeom prst="rect">
            <a:avLst/>
          </a:prstGeom>
          <a:ln>
            <a:solidFill>
              <a:srgbClr val="7CC800"/>
            </a:solidFill>
          </a:ln>
        </p:spPr>
      </p:pic>
      <p:sp>
        <p:nvSpPr>
          <p:cNvPr id="4" name="Arrow: Right 3">
            <a:extLst>
              <a:ext uri="{FF2B5EF4-FFF2-40B4-BE49-F238E27FC236}">
                <a16:creationId xmlns:a16="http://schemas.microsoft.com/office/drawing/2014/main" id="{14EB486C-9F79-7128-3132-AFEE6C4B3778}"/>
              </a:ext>
            </a:extLst>
          </p:cNvPr>
          <p:cNvSpPr/>
          <p:nvPr/>
        </p:nvSpPr>
        <p:spPr>
          <a:xfrm>
            <a:off x="296260" y="1274915"/>
            <a:ext cx="1527051" cy="2671180"/>
          </a:xfrm>
          <a:prstGeom prst="rightArrow">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CC800"/>
                </a:solidFill>
              </a:rPr>
              <a:t>would you rather sleep here?</a:t>
            </a:r>
          </a:p>
        </p:txBody>
      </p:sp>
      <p:sp>
        <p:nvSpPr>
          <p:cNvPr id="5" name="Arrow: Left 4">
            <a:extLst>
              <a:ext uri="{FF2B5EF4-FFF2-40B4-BE49-F238E27FC236}">
                <a16:creationId xmlns:a16="http://schemas.microsoft.com/office/drawing/2014/main" id="{12830E86-4142-DECA-057F-AB6138A6CF05}"/>
              </a:ext>
            </a:extLst>
          </p:cNvPr>
          <p:cNvSpPr/>
          <p:nvPr/>
        </p:nvSpPr>
        <p:spPr>
          <a:xfrm>
            <a:off x="7576975" y="1718614"/>
            <a:ext cx="1226980" cy="1706272"/>
          </a:xfrm>
          <a:prstGeom prst="leftArrow">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CC800"/>
                </a:solidFill>
              </a:rPr>
              <a:t>or here?</a:t>
            </a:r>
          </a:p>
        </p:txBody>
      </p:sp>
      <p:sp>
        <p:nvSpPr>
          <p:cNvPr id="6" name="TextBox 5">
            <a:extLst>
              <a:ext uri="{FF2B5EF4-FFF2-40B4-BE49-F238E27FC236}">
                <a16:creationId xmlns:a16="http://schemas.microsoft.com/office/drawing/2014/main" id="{12405BB6-07C2-CDAA-1321-1954D0A741CA}"/>
              </a:ext>
            </a:extLst>
          </p:cNvPr>
          <p:cNvSpPr txBox="1"/>
          <p:nvPr/>
        </p:nvSpPr>
        <p:spPr>
          <a:xfrm>
            <a:off x="601670" y="4297607"/>
            <a:ext cx="8085130" cy="830997"/>
          </a:xfrm>
          <a:prstGeom prst="rect">
            <a:avLst/>
          </a:prstGeom>
          <a:solidFill>
            <a:schemeClr val="bg1"/>
          </a:solidFill>
          <a:ln>
            <a:solidFill>
              <a:srgbClr val="7CC800"/>
            </a:solidFill>
          </a:ln>
        </p:spPr>
        <p:txBody>
          <a:bodyPr wrap="square" rtlCol="0">
            <a:spAutoFit/>
          </a:bodyPr>
          <a:lstStyle/>
          <a:p>
            <a:pPr algn="ctr"/>
            <a:r>
              <a:rPr lang="en-US" sz="2400" b="1" dirty="0">
                <a:solidFill>
                  <a:srgbClr val="7CC800"/>
                </a:solidFill>
              </a:rPr>
              <a:t>Where could you study or get your homework done </a:t>
            </a:r>
          </a:p>
          <a:p>
            <a:pPr algn="ctr"/>
            <a:r>
              <a:rPr lang="en-US" sz="2400" b="1" dirty="0">
                <a:solidFill>
                  <a:srgbClr val="7CC800"/>
                </a:solidFill>
              </a:rPr>
              <a:t>more easily?</a:t>
            </a:r>
          </a:p>
        </p:txBody>
      </p:sp>
    </p:spTree>
    <p:extLst>
      <p:ext uri="{BB962C8B-B14F-4D97-AF65-F5344CB8AC3E}">
        <p14:creationId xmlns:p14="http://schemas.microsoft.com/office/powerpoint/2010/main" val="211178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0.4|0.5|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1183</Words>
  <Application>Microsoft Office PowerPoint</Application>
  <PresentationFormat>On-screen Show (16:9)</PresentationFormat>
  <Paragraphs>116</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Chiller</vt:lpstr>
      <vt:lpstr>Dreaming Outloud Pro</vt:lpstr>
      <vt:lpstr>Office Theme</vt:lpstr>
      <vt:lpstr>I Can Get Organized!</vt:lpstr>
      <vt:lpstr>What does “getting organized” mean?</vt:lpstr>
      <vt:lpstr>What do YOU think “getting organized” means?</vt:lpstr>
      <vt:lpstr>PowerPoint Presentation</vt:lpstr>
      <vt:lpstr>PowerPoint Presentation</vt:lpstr>
      <vt:lpstr>PowerPoint Presentation</vt:lpstr>
      <vt:lpstr>if you have a messy locker, can you find what you need?</vt:lpstr>
      <vt:lpstr>How do you feel when you can’t find what you need?</vt:lpstr>
      <vt:lpstr>What about at home?</vt:lpstr>
      <vt:lpstr>What about getting ready for school in the morning?</vt:lpstr>
      <vt:lpstr>What happens when we’re  not organized?</vt:lpstr>
      <vt:lpstr>PowerPoint Presentation</vt:lpstr>
      <vt:lpstr>1.  Get a pencil box or pouch!</vt:lpstr>
      <vt:lpstr>2. Keep your locker neat</vt:lpstr>
      <vt:lpstr>3.  Keep your desk clean </vt:lpstr>
      <vt:lpstr>4. Manage your backpack</vt:lpstr>
      <vt:lpstr>5.  Use a planner or a checklist!</vt:lpstr>
      <vt:lpstr>6.  Color-code your binders or your notebooks</vt:lpstr>
      <vt:lpstr>7. Pick out your clothes the night before</vt:lpstr>
      <vt:lpstr>7 Ways to Get Organized</vt:lpstr>
      <vt:lpstr>You did it!  Now you’re organized!!</vt:lpstr>
      <vt:lpstr>So…what do YOU think?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2017-07-14T17:38:22Z</dcterms:created>
  <dcterms:modified xsi:type="dcterms:W3CDTF">2022-10-12T11:13:00Z</dcterms:modified>
</cp:coreProperties>
</file>