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4"/>
  </p:sldMasterIdLst>
  <p:notesMasterIdLst>
    <p:notesMasterId r:id="rId21"/>
  </p:notesMasterIdLst>
  <p:sldIdLst>
    <p:sldId id="256" r:id="rId5"/>
    <p:sldId id="257" r:id="rId6"/>
    <p:sldId id="258" r:id="rId7"/>
    <p:sldId id="261" r:id="rId8"/>
    <p:sldId id="267" r:id="rId9"/>
    <p:sldId id="265" r:id="rId10"/>
    <p:sldId id="266" r:id="rId11"/>
    <p:sldId id="260" r:id="rId12"/>
    <p:sldId id="268" r:id="rId13"/>
    <p:sldId id="262" r:id="rId14"/>
    <p:sldId id="263" r:id="rId15"/>
    <p:sldId id="269" r:id="rId16"/>
    <p:sldId id="264" r:id="rId17"/>
    <p:sldId id="272" r:id="rId18"/>
    <p:sldId id="270"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5EAA4-E6CE-3EEC-B074-8CAD5440D5EF}" v="3" dt="2020-08-16T16:09:18.798"/>
    <p1510:client id="{20E8BB7D-8C2A-4721-B69C-9C50D8CF9D56}" v="1885" dt="2020-08-17T12:34:33.985"/>
    <p1510:client id="{49938B44-62DB-464B-9863-8953B4E38148}" v="2735" dt="2020-08-16T16:05:15.444"/>
    <p1510:client id="{A18211DE-E676-41A5-8130-D8E42B804A53}" v="353" dt="2020-08-14T20:21:51.823"/>
    <p1510:client id="{8BAF955E-AC8D-45EF-AFD9-D28160151852}" v="5" dt="2020-08-17T12:34:39.423"/>
    <p1510:client id="{83A669E2-8185-9AAA-49E4-234C84780EF6}" v="143" dt="2020-08-17T00:10:07.1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A891A-8BB9-4159-A459-C7F19E48B04C}" type="datetimeFigureOut">
              <a:rPr lang="en-US" smtClean="0"/>
              <a:t>8/21/2020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5F673-5098-44C9-AB69-0182B40BCD7C}" type="slidenum">
              <a:rPr lang="en-US" smtClean="0"/>
              <a:t>‹#›</a:t>
            </a:fld>
            <a:endParaRPr lang="en-US" dirty="0"/>
          </a:p>
        </p:txBody>
      </p:sp>
    </p:spTree>
    <p:extLst>
      <p:ext uri="{BB962C8B-B14F-4D97-AF65-F5344CB8AC3E}">
        <p14:creationId xmlns:p14="http://schemas.microsoft.com/office/powerpoint/2010/main" val="1806647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65F673-5098-44C9-AB69-0182B40BCD7C}" type="slidenum">
              <a:rPr lang="en-US" smtClean="0"/>
              <a:t>13</a:t>
            </a:fld>
            <a:endParaRPr lang="en-US" dirty="0"/>
          </a:p>
        </p:txBody>
      </p:sp>
    </p:spTree>
    <p:extLst>
      <p:ext uri="{BB962C8B-B14F-4D97-AF65-F5344CB8AC3E}">
        <p14:creationId xmlns:p14="http://schemas.microsoft.com/office/powerpoint/2010/main" val="1570367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78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1828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272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89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4012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936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38599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73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8450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4911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8728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04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532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900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454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8/21/2020</a:t>
            </a:fld>
            <a:endParaRPr lang="en-US" dirty="0"/>
          </a:p>
        </p:txBody>
      </p:sp>
    </p:spTree>
    <p:extLst>
      <p:ext uri="{BB962C8B-B14F-4D97-AF65-F5344CB8AC3E}">
        <p14:creationId xmlns:p14="http://schemas.microsoft.com/office/powerpoint/2010/main" val="3641576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48881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c.gov/" TargetMode="External"/><Relationship Id="rId2" Type="http://schemas.openxmlformats.org/officeDocument/2006/relationships/hyperlink" Target="https://www.education.pa.gov/Pages/default.aspx" TargetMode="External"/><Relationship Id="rId1" Type="http://schemas.openxmlformats.org/officeDocument/2006/relationships/slideLayout" Target="../slideLayouts/slideLayout2.xml"/><Relationship Id="rId5" Type="http://schemas.openxmlformats.org/officeDocument/2006/relationships/hyperlink" Target="https://www.thewatsoninstitute.org/" TargetMode="External"/><Relationship Id="rId4" Type="http://schemas.openxmlformats.org/officeDocument/2006/relationships/hyperlink" Target="https://www.alleghenycounty.us/Health-Department/resources/COVID-19/Covid-19.asp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1B0C8-BA3B-4F04-A173-1D01C69BA936}"/>
              </a:ext>
            </a:extLst>
          </p:cNvPr>
          <p:cNvSpPr>
            <a:spLocks noGrp="1"/>
          </p:cNvSpPr>
          <p:nvPr>
            <p:ph type="ctrTitle"/>
          </p:nvPr>
        </p:nvSpPr>
        <p:spPr/>
        <p:txBody>
          <a:bodyPr/>
          <a:lstStyle/>
          <a:p>
            <a:r>
              <a:rPr lang="en-US" dirty="0"/>
              <a:t>Ed Center Parent Q&amp;A</a:t>
            </a:r>
          </a:p>
        </p:txBody>
      </p:sp>
      <p:sp>
        <p:nvSpPr>
          <p:cNvPr id="3" name="Subtitle 2">
            <a:extLst>
              <a:ext uri="{FF2B5EF4-FFF2-40B4-BE49-F238E27FC236}">
                <a16:creationId xmlns:a16="http://schemas.microsoft.com/office/drawing/2014/main" id="{F202E23E-A44F-43D9-B434-B848DD483720}"/>
              </a:ext>
            </a:extLst>
          </p:cNvPr>
          <p:cNvSpPr>
            <a:spLocks noGrp="1"/>
          </p:cNvSpPr>
          <p:nvPr>
            <p:ph type="subTitle" idx="1"/>
          </p:nvPr>
        </p:nvSpPr>
        <p:spPr/>
        <p:txBody>
          <a:bodyPr/>
          <a:lstStyle/>
          <a:p>
            <a:r>
              <a:rPr lang="en-US" dirty="0"/>
              <a:t>Michele Trettel – Program Director Ed Center Programs</a:t>
            </a:r>
          </a:p>
          <a:p>
            <a:r>
              <a:rPr lang="en-US" dirty="0"/>
              <a:t>Katie Patterson – Program Coordinator Ed Center Sewickley</a:t>
            </a:r>
          </a:p>
        </p:txBody>
      </p:sp>
    </p:spTree>
    <p:extLst>
      <p:ext uri="{BB962C8B-B14F-4D97-AF65-F5344CB8AC3E}">
        <p14:creationId xmlns:p14="http://schemas.microsoft.com/office/powerpoint/2010/main" val="1801223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3711-2622-4160-8777-CDA51285206B}"/>
              </a:ext>
            </a:extLst>
          </p:cNvPr>
          <p:cNvSpPr>
            <a:spLocks noGrp="1"/>
          </p:cNvSpPr>
          <p:nvPr>
            <p:ph type="title"/>
          </p:nvPr>
        </p:nvSpPr>
        <p:spPr/>
        <p:txBody>
          <a:bodyPr/>
          <a:lstStyle/>
          <a:p>
            <a:r>
              <a:rPr lang="en-US" dirty="0"/>
              <a:t>Health Screenings/Temp Checks</a:t>
            </a:r>
          </a:p>
        </p:txBody>
      </p:sp>
      <p:sp>
        <p:nvSpPr>
          <p:cNvPr id="3" name="Content Placeholder 2">
            <a:extLst>
              <a:ext uri="{FF2B5EF4-FFF2-40B4-BE49-F238E27FC236}">
                <a16:creationId xmlns:a16="http://schemas.microsoft.com/office/drawing/2014/main" id="{0C44D201-284D-45B3-B5B1-DAA60CBC9DB4}"/>
              </a:ext>
            </a:extLst>
          </p:cNvPr>
          <p:cNvSpPr>
            <a:spLocks noGrp="1"/>
          </p:cNvSpPr>
          <p:nvPr>
            <p:ph idx="1"/>
          </p:nvPr>
        </p:nvSpPr>
        <p:spPr/>
        <p:txBody>
          <a:bodyPr vert="horz" lIns="91440" tIns="45720" rIns="91440" bIns="45720" rtlCol="0" anchor="t">
            <a:normAutofit lnSpcReduction="10000"/>
          </a:bodyPr>
          <a:lstStyle/>
          <a:p>
            <a:r>
              <a:rPr lang="en-US" dirty="0"/>
              <a:t>All staff and students will be required to have their temperature checked before entering the building.  A system will be installed at each door.  If your temp is above 100.4, you will be asked to leave.</a:t>
            </a:r>
          </a:p>
          <a:p>
            <a:r>
              <a:rPr lang="en-US" dirty="0"/>
              <a:t>All staff and students will be required to complete health screenings before entering the building.  This will be e-mailed to you once a week and must be complete 24 hours before entering the building. </a:t>
            </a:r>
          </a:p>
          <a:p>
            <a:r>
              <a:rPr lang="en-US" dirty="0"/>
              <a:t>If a student appears sick when at school, parents MUST be available to come and pick them up or have a designated caregiver available to do so.  </a:t>
            </a:r>
          </a:p>
          <a:p>
            <a:r>
              <a:rPr lang="en-US" dirty="0"/>
              <a:t>There will be quarantine rooms available </a:t>
            </a:r>
            <a:r>
              <a:rPr lang="en-US" b="1" i="1" dirty="0"/>
              <a:t>for short term</a:t>
            </a:r>
            <a:r>
              <a:rPr lang="en-US" dirty="0"/>
              <a:t> use until  parents/caregiver can arrive.</a:t>
            </a:r>
          </a:p>
          <a:p>
            <a:r>
              <a:rPr lang="en-US" dirty="0"/>
              <a:t>Students are then required to remain out of school for 14 days OR until they have 2 negative tests for COVID19</a:t>
            </a:r>
          </a:p>
          <a:p>
            <a:endParaRPr lang="en-US" dirty="0"/>
          </a:p>
          <a:p>
            <a:endParaRPr lang="en-US" dirty="0"/>
          </a:p>
          <a:p>
            <a:endParaRPr lang="en-US" dirty="0"/>
          </a:p>
        </p:txBody>
      </p:sp>
    </p:spTree>
    <p:extLst>
      <p:ext uri="{BB962C8B-B14F-4D97-AF65-F5344CB8AC3E}">
        <p14:creationId xmlns:p14="http://schemas.microsoft.com/office/powerpoint/2010/main" val="4152546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C9AB9-5A48-4D26-8E4A-492C8751DC58}"/>
              </a:ext>
            </a:extLst>
          </p:cNvPr>
          <p:cNvSpPr>
            <a:spLocks noGrp="1"/>
          </p:cNvSpPr>
          <p:nvPr>
            <p:ph type="title"/>
          </p:nvPr>
        </p:nvSpPr>
        <p:spPr/>
        <p:txBody>
          <a:bodyPr/>
          <a:lstStyle/>
          <a:p>
            <a:r>
              <a:rPr lang="en-US" dirty="0"/>
              <a:t>Safety Protocols</a:t>
            </a:r>
          </a:p>
        </p:txBody>
      </p:sp>
      <p:sp>
        <p:nvSpPr>
          <p:cNvPr id="3" name="Content Placeholder 2">
            <a:extLst>
              <a:ext uri="{FF2B5EF4-FFF2-40B4-BE49-F238E27FC236}">
                <a16:creationId xmlns:a16="http://schemas.microsoft.com/office/drawing/2014/main" id="{E7AD3232-498B-45B4-A707-0EA3EDF23131}"/>
              </a:ext>
            </a:extLst>
          </p:cNvPr>
          <p:cNvSpPr>
            <a:spLocks noGrp="1"/>
          </p:cNvSpPr>
          <p:nvPr>
            <p:ph idx="1"/>
          </p:nvPr>
        </p:nvSpPr>
        <p:spPr/>
        <p:txBody>
          <a:bodyPr vert="horz" lIns="91440" tIns="45720" rIns="91440" bIns="45720" rtlCol="0" anchor="t">
            <a:normAutofit fontScale="92500" lnSpcReduction="20000"/>
          </a:bodyPr>
          <a:lstStyle/>
          <a:p>
            <a:r>
              <a:rPr lang="en-US" dirty="0"/>
              <a:t>All staff required to wear masks at all times.</a:t>
            </a:r>
          </a:p>
          <a:p>
            <a:r>
              <a:rPr lang="en-US" dirty="0"/>
              <a:t>Students will not be required to wear masks, but it should be encouraged and incorporated into lesson planning. </a:t>
            </a:r>
          </a:p>
          <a:p>
            <a:r>
              <a:rPr lang="en-US" dirty="0"/>
              <a:t>Lesson plans should also include hand washing for students several times throughout the day. </a:t>
            </a:r>
          </a:p>
          <a:p>
            <a:r>
              <a:rPr lang="en-US" dirty="0"/>
              <a:t>Student desks should be arranged 6 feet apart in the classroom.  </a:t>
            </a:r>
          </a:p>
          <a:p>
            <a:r>
              <a:rPr lang="en-US" dirty="0"/>
              <a:t>Students cannot share materials. </a:t>
            </a:r>
          </a:p>
          <a:p>
            <a:r>
              <a:rPr lang="en-US" dirty="0"/>
              <a:t>Materials must be disinfected prior to use and after by each student.</a:t>
            </a:r>
          </a:p>
          <a:p>
            <a:r>
              <a:rPr lang="en-US" dirty="0"/>
              <a:t>No visitors in the building at this time, including parents.  We will have a designated area for parents dropping off/picking up students and staff will come out to the car to get students. </a:t>
            </a:r>
          </a:p>
          <a:p>
            <a:r>
              <a:rPr lang="en-US" dirty="0"/>
              <a:t>Staff has requested to wear scrubs and we are allowing.  If a child is hesitant of someone in scrubs, please let us know and we will work with you. </a:t>
            </a:r>
          </a:p>
          <a:p>
            <a:endParaRPr lang="en-US" dirty="0"/>
          </a:p>
        </p:txBody>
      </p:sp>
    </p:spTree>
    <p:extLst>
      <p:ext uri="{BB962C8B-B14F-4D97-AF65-F5344CB8AC3E}">
        <p14:creationId xmlns:p14="http://schemas.microsoft.com/office/powerpoint/2010/main" val="167944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11262-A701-4719-A17B-1EB774078B59}"/>
              </a:ext>
            </a:extLst>
          </p:cNvPr>
          <p:cNvSpPr>
            <a:spLocks noGrp="1"/>
          </p:cNvSpPr>
          <p:nvPr>
            <p:ph type="title"/>
          </p:nvPr>
        </p:nvSpPr>
        <p:spPr/>
        <p:txBody>
          <a:bodyPr/>
          <a:lstStyle/>
          <a:p>
            <a:r>
              <a:rPr lang="en-US" dirty="0"/>
              <a:t>Student Lunches when in Blended Model</a:t>
            </a:r>
          </a:p>
        </p:txBody>
      </p:sp>
      <p:sp>
        <p:nvSpPr>
          <p:cNvPr id="3" name="Content Placeholder 2">
            <a:extLst>
              <a:ext uri="{FF2B5EF4-FFF2-40B4-BE49-F238E27FC236}">
                <a16:creationId xmlns:a16="http://schemas.microsoft.com/office/drawing/2014/main" id="{16BDB569-59E9-4651-B658-199446CA2925}"/>
              </a:ext>
            </a:extLst>
          </p:cNvPr>
          <p:cNvSpPr>
            <a:spLocks noGrp="1"/>
          </p:cNvSpPr>
          <p:nvPr>
            <p:ph idx="1"/>
          </p:nvPr>
        </p:nvSpPr>
        <p:spPr/>
        <p:txBody>
          <a:bodyPr vert="horz" lIns="91440" tIns="45720" rIns="91440" bIns="45720" rtlCol="0" anchor="t">
            <a:normAutofit fontScale="92500" lnSpcReduction="20000"/>
          </a:bodyPr>
          <a:lstStyle/>
          <a:p>
            <a:r>
              <a:rPr lang="en-US" dirty="0"/>
              <a:t>All students will eat in their classroom with their regular staff. </a:t>
            </a:r>
          </a:p>
          <a:p>
            <a:r>
              <a:rPr lang="en-US" dirty="0"/>
              <a:t>We will provide lunch menu with 2 choices as we have in the past</a:t>
            </a:r>
          </a:p>
          <a:p>
            <a:r>
              <a:rPr lang="en-US" dirty="0"/>
              <a:t>Students will eat in the classroom and be socially distanced</a:t>
            </a:r>
          </a:p>
          <a:p>
            <a:r>
              <a:rPr lang="en-US" dirty="0"/>
              <a:t>One to one staffing for lunch for student requiring support with feeding skills.</a:t>
            </a:r>
          </a:p>
          <a:p>
            <a:r>
              <a:rPr lang="en-US" dirty="0"/>
              <a:t>Staff to utilize PPE</a:t>
            </a:r>
          </a:p>
          <a:p>
            <a:r>
              <a:rPr lang="en-US" dirty="0"/>
              <a:t>Utensils and adapted feeding materials will be sanitized and cleaned before and after each use.</a:t>
            </a:r>
          </a:p>
          <a:p>
            <a:r>
              <a:rPr lang="en-US" dirty="0"/>
              <a:t>Disposable plates will be utilized for students not in need of adaptive equipment.</a:t>
            </a:r>
          </a:p>
          <a:p>
            <a:r>
              <a:rPr lang="en-US" dirty="0"/>
              <a:t>Handwashing for staff and students prior to and after lunch.  Staff will monitor hand washing. </a:t>
            </a:r>
          </a:p>
          <a:p>
            <a:r>
              <a:rPr lang="en-US" dirty="0"/>
              <a:t>Students can still bring a lunch from home.  We will not refrigerate or microwave items. </a:t>
            </a:r>
          </a:p>
        </p:txBody>
      </p:sp>
    </p:spTree>
    <p:extLst>
      <p:ext uri="{BB962C8B-B14F-4D97-AF65-F5344CB8AC3E}">
        <p14:creationId xmlns:p14="http://schemas.microsoft.com/office/powerpoint/2010/main" val="2883148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1B009-5EAB-4D8A-A3B4-305D9C5D231D}"/>
              </a:ext>
            </a:extLst>
          </p:cNvPr>
          <p:cNvSpPr>
            <a:spLocks noGrp="1"/>
          </p:cNvSpPr>
          <p:nvPr>
            <p:ph type="title"/>
          </p:nvPr>
        </p:nvSpPr>
        <p:spPr/>
        <p:txBody>
          <a:bodyPr/>
          <a:lstStyle/>
          <a:p>
            <a:r>
              <a:rPr lang="en-US" dirty="0"/>
              <a:t>Other questions from Parents:</a:t>
            </a:r>
          </a:p>
        </p:txBody>
      </p:sp>
      <p:sp>
        <p:nvSpPr>
          <p:cNvPr id="3" name="Content Placeholder 2">
            <a:extLst>
              <a:ext uri="{FF2B5EF4-FFF2-40B4-BE49-F238E27FC236}">
                <a16:creationId xmlns:a16="http://schemas.microsoft.com/office/drawing/2014/main" id="{EB381954-213B-4811-BA7A-D0D5DEA74B48}"/>
              </a:ext>
            </a:extLst>
          </p:cNvPr>
          <p:cNvSpPr>
            <a:spLocks noGrp="1"/>
          </p:cNvSpPr>
          <p:nvPr>
            <p:ph idx="1"/>
          </p:nvPr>
        </p:nvSpPr>
        <p:spPr>
          <a:xfrm>
            <a:off x="677334" y="2135422"/>
            <a:ext cx="8596668" cy="3880773"/>
          </a:xfrm>
        </p:spPr>
        <p:txBody>
          <a:bodyPr vert="horz" lIns="91440" tIns="45720" rIns="91440" bIns="45720" rtlCol="0" anchor="t">
            <a:normAutofit fontScale="85000" lnSpcReduction="10000"/>
          </a:bodyPr>
          <a:lstStyle/>
          <a:p>
            <a:pPr marL="0" indent="0">
              <a:buNone/>
            </a:pPr>
            <a:r>
              <a:rPr lang="en-US" b="1" dirty="0"/>
              <a:t>Other APS are open. </a:t>
            </a:r>
            <a:r>
              <a:rPr lang="en-US" dirty="0"/>
              <a:t> </a:t>
            </a:r>
          </a:p>
          <a:p>
            <a:pPr marL="0" indent="0">
              <a:buNone/>
            </a:pPr>
            <a:r>
              <a:rPr lang="en-US" dirty="0"/>
              <a:t> We chose to start remotely based on Staff surveys, Parent surveys, PDE/CDC         guidance and number of COVID cases in the area.  We are watching the COVID     cases daily</a:t>
            </a:r>
          </a:p>
          <a:p>
            <a:pPr marL="0" indent="0">
              <a:buNone/>
            </a:pPr>
            <a:r>
              <a:rPr lang="en-US" dirty="0"/>
              <a:t>A</a:t>
            </a:r>
            <a:r>
              <a:rPr lang="en-US" b="1" dirty="0"/>
              <a:t>re Students Required to Wear a Mask or Face Shield?</a:t>
            </a:r>
          </a:p>
          <a:p>
            <a:pPr marL="0" indent="0">
              <a:buNone/>
            </a:pPr>
            <a:r>
              <a:rPr lang="en-US" dirty="0"/>
              <a:t>No, but this is encouraged.  Staff will work on during lessons as well.</a:t>
            </a:r>
          </a:p>
          <a:p>
            <a:pPr marL="0" indent="0">
              <a:buNone/>
            </a:pPr>
            <a:r>
              <a:rPr lang="en-US" b="1" dirty="0"/>
              <a:t>Can Watson send staff to my home?</a:t>
            </a:r>
          </a:p>
          <a:p>
            <a:pPr marL="0" indent="0">
              <a:buNone/>
            </a:pPr>
            <a:r>
              <a:rPr lang="en-US" dirty="0"/>
              <a:t>No,  Staff will be in working in the building during remote and blended instruction. </a:t>
            </a:r>
          </a:p>
          <a:p>
            <a:pPr marL="0" indent="0">
              <a:buNone/>
            </a:pPr>
            <a:r>
              <a:rPr lang="en-US" b="1" dirty="0"/>
              <a:t>Hospitalization Policy?</a:t>
            </a:r>
          </a:p>
          <a:p>
            <a:pPr marL="0" indent="0">
              <a:buNone/>
            </a:pPr>
            <a:r>
              <a:rPr lang="en-US" dirty="0"/>
              <a:t>Stay home 24 hours and contact school nurse.  If unrelated to COVID then student should be able to return to school.</a:t>
            </a:r>
          </a:p>
          <a:p>
            <a:pPr marL="0" indent="0">
              <a:buNone/>
            </a:pPr>
            <a:r>
              <a:rPr lang="en-US" b="1" dirty="0"/>
              <a:t>Regular Doctor’s appointments?</a:t>
            </a:r>
          </a:p>
          <a:p>
            <a:pPr marL="0" indent="0">
              <a:buNone/>
            </a:pPr>
            <a:r>
              <a:rPr lang="en-US" dirty="0"/>
              <a:t>They are fine and your child can return to school as normal, unless COVID symptoms present.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385101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6C864-8691-4E6F-BB15-275F8ADD88BC}"/>
              </a:ext>
            </a:extLst>
          </p:cNvPr>
          <p:cNvSpPr>
            <a:spLocks noGrp="1"/>
          </p:cNvSpPr>
          <p:nvPr>
            <p:ph type="title"/>
          </p:nvPr>
        </p:nvSpPr>
        <p:spPr/>
        <p:txBody>
          <a:bodyPr/>
          <a:lstStyle/>
          <a:p>
            <a:r>
              <a:rPr lang="en-US" dirty="0"/>
              <a:t>Parent Questions Continued...</a:t>
            </a:r>
          </a:p>
        </p:txBody>
      </p:sp>
      <p:sp>
        <p:nvSpPr>
          <p:cNvPr id="3" name="Content Placeholder 2">
            <a:extLst>
              <a:ext uri="{FF2B5EF4-FFF2-40B4-BE49-F238E27FC236}">
                <a16:creationId xmlns:a16="http://schemas.microsoft.com/office/drawing/2014/main" id="{3111C61A-4D09-4D56-958A-C1EE5CDB7DA0}"/>
              </a:ext>
            </a:extLst>
          </p:cNvPr>
          <p:cNvSpPr>
            <a:spLocks noGrp="1"/>
          </p:cNvSpPr>
          <p:nvPr>
            <p:ph idx="1"/>
          </p:nvPr>
        </p:nvSpPr>
        <p:spPr/>
        <p:txBody>
          <a:bodyPr vert="horz" lIns="91440" tIns="45720" rIns="91440" bIns="45720" rtlCol="0" anchor="t">
            <a:normAutofit/>
          </a:bodyPr>
          <a:lstStyle/>
          <a:p>
            <a:pPr marL="0" indent="0">
              <a:buNone/>
            </a:pPr>
            <a:r>
              <a:rPr lang="en-US" b="1" dirty="0"/>
              <a:t>How will transportation work?  Will I have to drive my child?</a:t>
            </a:r>
          </a:p>
          <a:p>
            <a:pPr marL="0" indent="0">
              <a:buNone/>
            </a:pPr>
            <a:r>
              <a:rPr lang="en-US" dirty="0"/>
              <a:t>You will need to contact your school district regarding their transportation policy. </a:t>
            </a:r>
          </a:p>
          <a:p>
            <a:pPr marL="0" indent="0">
              <a:buNone/>
            </a:pPr>
            <a:r>
              <a:rPr lang="en-US" b="1" dirty="0"/>
              <a:t>Can my child still bring in items from homes?</a:t>
            </a:r>
          </a:p>
          <a:p>
            <a:pPr marL="0" indent="0">
              <a:buNone/>
            </a:pPr>
            <a:r>
              <a:rPr lang="en-US" dirty="0"/>
              <a:t>If they can be easily sanitized.  No blankets or plush toys.  Snacks are okay. </a:t>
            </a:r>
          </a:p>
          <a:p>
            <a:pPr marL="0" indent="0">
              <a:buNone/>
            </a:pPr>
            <a:r>
              <a:rPr lang="en-US" b="1" dirty="0"/>
              <a:t>Will there be trainings if parents aren't comfortable with technology?</a:t>
            </a:r>
          </a:p>
          <a:p>
            <a:pPr marL="0" indent="0">
              <a:buNone/>
            </a:pPr>
            <a:r>
              <a:rPr lang="en-US" dirty="0"/>
              <a:t>Yes, we will schedule additional trainings. </a:t>
            </a:r>
          </a:p>
          <a:p>
            <a:pPr marL="0" indent="0">
              <a:buNone/>
            </a:pPr>
            <a:r>
              <a:rPr lang="en-US" b="1" dirty="0"/>
              <a:t>How will behavioral crisis management techniques be utilized?</a:t>
            </a:r>
          </a:p>
          <a:p>
            <a:pPr marL="0" indent="0">
              <a:buNone/>
            </a:pPr>
            <a:r>
              <a:rPr lang="en-US" dirty="0"/>
              <a:t>We will follow CCM guidance on precautions around crisis situations. </a:t>
            </a:r>
          </a:p>
          <a:p>
            <a:pPr marL="0" indent="0">
              <a:buNone/>
            </a:pPr>
            <a:r>
              <a:rPr lang="en-US" b="1" dirty="0"/>
              <a:t>Any specific questions regarding your child, please e-mail us separately. </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64820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B5BF-2867-4811-9D3C-99566838B48D}"/>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7D207BC9-E639-4F82-BE48-F27C3F9D5FFF}"/>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https://www.education.pa.gov/Pages/default.aspx</a:t>
            </a:r>
          </a:p>
          <a:p>
            <a:endParaRPr lang="en-US" dirty="0"/>
          </a:p>
          <a:p>
            <a:r>
              <a:rPr lang="en-US" dirty="0">
                <a:ea typeface="+mn-lt"/>
                <a:cs typeface="+mn-lt"/>
                <a:hlinkClick r:id="rId3"/>
              </a:rPr>
              <a:t>https://www.cdc.gov/</a:t>
            </a:r>
            <a:endParaRPr lang="en-US" dirty="0">
              <a:ea typeface="+mn-lt"/>
              <a:cs typeface="+mn-lt"/>
            </a:endParaRPr>
          </a:p>
          <a:p>
            <a:endParaRPr lang="en-US" dirty="0"/>
          </a:p>
          <a:p>
            <a:r>
              <a:rPr lang="en-US" dirty="0">
                <a:ea typeface="+mn-lt"/>
                <a:cs typeface="+mn-lt"/>
                <a:hlinkClick r:id="rId4"/>
              </a:rPr>
              <a:t>https://www.alleghenycounty.us/Health-Department/resources/COVID-19/Covid-19.aspx</a:t>
            </a:r>
          </a:p>
          <a:p>
            <a:endParaRPr lang="en-US" dirty="0">
              <a:ea typeface="+mn-lt"/>
              <a:cs typeface="+mn-lt"/>
            </a:endParaRPr>
          </a:p>
          <a:p>
            <a:r>
              <a:rPr lang="en-US" dirty="0">
                <a:ea typeface="+mn-lt"/>
                <a:cs typeface="+mn-lt"/>
                <a:hlinkClick r:id="rId5"/>
              </a:rPr>
              <a:t>https://www.thewatsoninstitute.org/</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545844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57665-B951-4010-B6E4-8E466F70C17C}"/>
              </a:ext>
            </a:extLst>
          </p:cNvPr>
          <p:cNvSpPr>
            <a:spLocks noGrp="1"/>
          </p:cNvSpPr>
          <p:nvPr>
            <p:ph type="title"/>
          </p:nvPr>
        </p:nvSpPr>
        <p:spPr/>
        <p:txBody>
          <a:bodyPr/>
          <a:lstStyle/>
          <a:p>
            <a:r>
              <a:rPr lang="en-US" dirty="0"/>
              <a:t>Staff want you to know:</a:t>
            </a:r>
          </a:p>
        </p:txBody>
      </p:sp>
      <p:sp>
        <p:nvSpPr>
          <p:cNvPr id="3" name="Content Placeholder 2">
            <a:extLst>
              <a:ext uri="{FF2B5EF4-FFF2-40B4-BE49-F238E27FC236}">
                <a16:creationId xmlns:a16="http://schemas.microsoft.com/office/drawing/2014/main" id="{9E9CA6BB-F893-4A1A-8B55-4355F33EF896}"/>
              </a:ext>
            </a:extLst>
          </p:cNvPr>
          <p:cNvSpPr>
            <a:spLocks noGrp="1"/>
          </p:cNvSpPr>
          <p:nvPr>
            <p:ph idx="1"/>
          </p:nvPr>
        </p:nvSpPr>
        <p:spPr/>
        <p:txBody>
          <a:bodyPr vert="horz" lIns="91440" tIns="45720" rIns="91440" bIns="45720" rtlCol="0" anchor="t">
            <a:normAutofit fontScale="77500" lnSpcReduction="20000"/>
          </a:bodyPr>
          <a:lstStyle/>
          <a:p>
            <a:r>
              <a:rPr lang="en-US" sz="3600" dirty="0">
                <a:latin typeface="Arial Black"/>
              </a:rPr>
              <a:t>We miss all our students and families!</a:t>
            </a:r>
            <a:endParaRPr lang="en-US" dirty="0"/>
          </a:p>
          <a:p>
            <a:endParaRPr lang="en-US" sz="3600" dirty="0">
              <a:latin typeface="Arial Black"/>
            </a:endParaRPr>
          </a:p>
          <a:p>
            <a:r>
              <a:rPr lang="en-US" sz="3600" dirty="0">
                <a:latin typeface="Arial Black"/>
              </a:rPr>
              <a:t>Safety has always been a priority and will continue to be</a:t>
            </a:r>
          </a:p>
          <a:p>
            <a:endParaRPr lang="en-US" sz="3600" dirty="0">
              <a:latin typeface="Arial Black"/>
            </a:endParaRPr>
          </a:p>
          <a:p>
            <a:r>
              <a:rPr lang="en-US" sz="3600" dirty="0">
                <a:latin typeface="Arial Black"/>
              </a:rPr>
              <a:t>We are here to support you.</a:t>
            </a:r>
          </a:p>
          <a:p>
            <a:endParaRPr lang="en-US" sz="3600" dirty="0">
              <a:latin typeface="Arial Black"/>
            </a:endParaRPr>
          </a:p>
          <a:p>
            <a:r>
              <a:rPr lang="en-US" sz="3600" dirty="0">
                <a:latin typeface="Arial Black"/>
              </a:rPr>
              <a:t>We will figure this out together!</a:t>
            </a:r>
          </a:p>
          <a:p>
            <a:pPr marL="0" indent="0" algn="ctr">
              <a:buNone/>
            </a:pPr>
            <a:endParaRPr lang="en-US" sz="3600" dirty="0">
              <a:latin typeface="Arial Black"/>
            </a:endParaRPr>
          </a:p>
        </p:txBody>
      </p:sp>
    </p:spTree>
    <p:extLst>
      <p:ext uri="{BB962C8B-B14F-4D97-AF65-F5344CB8AC3E}">
        <p14:creationId xmlns:p14="http://schemas.microsoft.com/office/powerpoint/2010/main" val="225476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91E1A7-557D-4F84-B669-4E9F2F693CD9}"/>
              </a:ext>
            </a:extLst>
          </p:cNvPr>
          <p:cNvSpPr>
            <a:spLocks noGrp="1"/>
          </p:cNvSpPr>
          <p:nvPr>
            <p:ph type="title"/>
          </p:nvPr>
        </p:nvSpPr>
        <p:spPr/>
        <p:txBody>
          <a:bodyPr/>
          <a:lstStyle/>
          <a:p>
            <a:r>
              <a:rPr lang="en-US" dirty="0"/>
              <a:t>Ground Rules</a:t>
            </a:r>
          </a:p>
        </p:txBody>
      </p:sp>
      <p:sp>
        <p:nvSpPr>
          <p:cNvPr id="5" name="Content Placeholder 4">
            <a:extLst>
              <a:ext uri="{FF2B5EF4-FFF2-40B4-BE49-F238E27FC236}">
                <a16:creationId xmlns:a16="http://schemas.microsoft.com/office/drawing/2014/main" id="{16749A90-C91D-4F6E-83DC-23AFCF3087B9}"/>
              </a:ext>
            </a:extLst>
          </p:cNvPr>
          <p:cNvSpPr>
            <a:spLocks noGrp="1"/>
          </p:cNvSpPr>
          <p:nvPr>
            <p:ph idx="1"/>
          </p:nvPr>
        </p:nvSpPr>
        <p:spPr/>
        <p:txBody>
          <a:bodyPr vert="horz" lIns="91440" tIns="45720" rIns="91440" bIns="45720" rtlCol="0" anchor="t">
            <a:normAutofit/>
          </a:bodyPr>
          <a:lstStyle/>
          <a:p>
            <a:r>
              <a:rPr lang="en-US" dirty="0"/>
              <a:t>With a large number of participants, we ask that you mute your microphone and turn video off.</a:t>
            </a:r>
          </a:p>
          <a:p>
            <a:r>
              <a:rPr lang="en-US" dirty="0"/>
              <a:t>Type questions in the chat window at the end of the presentation and we will address.</a:t>
            </a:r>
          </a:p>
          <a:p>
            <a:r>
              <a:rPr lang="en-US" dirty="0"/>
              <a:t>Answers to questions from the Microsoft Forms are embedded in this presentation. </a:t>
            </a:r>
          </a:p>
          <a:p>
            <a:r>
              <a:rPr lang="en-US" dirty="0"/>
              <a:t>We know there will be more questions as situations arise.  We will look to schedule more Q&amp;A sessions as things change. </a:t>
            </a:r>
          </a:p>
          <a:p>
            <a:endParaRPr lang="en-US" dirty="0"/>
          </a:p>
        </p:txBody>
      </p:sp>
    </p:spTree>
    <p:extLst>
      <p:ext uri="{BB962C8B-B14F-4D97-AF65-F5344CB8AC3E}">
        <p14:creationId xmlns:p14="http://schemas.microsoft.com/office/powerpoint/2010/main" val="241068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FD14C-0744-45C2-BAF4-2F47C265A6D8}"/>
              </a:ext>
            </a:extLst>
          </p:cNvPr>
          <p:cNvSpPr>
            <a:spLocks noGrp="1"/>
          </p:cNvSpPr>
          <p:nvPr>
            <p:ph type="title"/>
          </p:nvPr>
        </p:nvSpPr>
        <p:spPr/>
        <p:txBody>
          <a:bodyPr/>
          <a:lstStyle/>
          <a:p>
            <a:r>
              <a:rPr lang="en-US" dirty="0"/>
              <a:t>Reopening Plan</a:t>
            </a:r>
          </a:p>
        </p:txBody>
      </p:sp>
      <p:sp>
        <p:nvSpPr>
          <p:cNvPr id="3" name="Content Placeholder 2">
            <a:extLst>
              <a:ext uri="{FF2B5EF4-FFF2-40B4-BE49-F238E27FC236}">
                <a16:creationId xmlns:a16="http://schemas.microsoft.com/office/drawing/2014/main" id="{222F66A3-D0AC-48ED-B92E-E1BBC16053A9}"/>
              </a:ext>
            </a:extLst>
          </p:cNvPr>
          <p:cNvSpPr>
            <a:spLocks noGrp="1"/>
          </p:cNvSpPr>
          <p:nvPr>
            <p:ph idx="1"/>
          </p:nvPr>
        </p:nvSpPr>
        <p:spPr>
          <a:xfrm>
            <a:off x="677334" y="1858964"/>
            <a:ext cx="8596668" cy="4801523"/>
          </a:xfrm>
        </p:spPr>
        <p:txBody>
          <a:bodyPr vert="horz" lIns="91440" tIns="45720" rIns="91440" bIns="45720" rtlCol="0" anchor="t">
            <a:normAutofit/>
          </a:bodyPr>
          <a:lstStyle/>
          <a:p>
            <a:r>
              <a:rPr lang="en-US" dirty="0"/>
              <a:t>On main page of Watson website.  Reopening committee will continue to meet weekly.  Reopening committee consists of all program coordinators, Admin, Maintenance, IT, HR and nursing.</a:t>
            </a:r>
          </a:p>
          <a:p>
            <a:r>
              <a:rPr lang="en-US" dirty="0"/>
              <a:t>Reopening plan was based on parent surveys, staff surveys, COVID cases in the area and guidance from CDC/PDE.  All decisions were made with the concern of the health and safety of our students, their families and our staff.   We feel this is the best responsible reopening plan for our population of students. </a:t>
            </a:r>
          </a:p>
          <a:p>
            <a:r>
              <a:rPr lang="en-US" b="1" dirty="0"/>
              <a:t>As stated in our Reopening Plan, our Pandemic Committee will be meeting weekly to review and adjust processes, as well as review infection rates in our region and other states.  Our plan is to have in person instruction as soon as possible.  This may be just a few weeks or up to 9/28/2020.  We appreciate your patience and trust in us during this challenging time.  </a:t>
            </a:r>
          </a:p>
          <a:p>
            <a:r>
              <a:rPr lang="en-US" dirty="0"/>
              <a:t>Parents will have the option to continue full remote instruction after 9/28/20.</a:t>
            </a:r>
          </a:p>
          <a:p>
            <a:pPr marL="0" indent="0">
              <a:buNone/>
            </a:pPr>
            <a:endParaRPr lang="en-US" dirty="0"/>
          </a:p>
        </p:txBody>
      </p:sp>
    </p:spTree>
    <p:extLst>
      <p:ext uri="{BB962C8B-B14F-4D97-AF65-F5344CB8AC3E}">
        <p14:creationId xmlns:p14="http://schemas.microsoft.com/office/powerpoint/2010/main" val="1634761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85DEA-5C08-472B-A7A7-D8520371E71B}"/>
              </a:ext>
            </a:extLst>
          </p:cNvPr>
          <p:cNvSpPr>
            <a:spLocks noGrp="1"/>
          </p:cNvSpPr>
          <p:nvPr>
            <p:ph type="title"/>
          </p:nvPr>
        </p:nvSpPr>
        <p:spPr/>
        <p:txBody>
          <a:bodyPr/>
          <a:lstStyle/>
          <a:p>
            <a:r>
              <a:rPr lang="en-US" dirty="0"/>
              <a:t>Staff Requirements – Instruction will look different from the Spring/ESY</a:t>
            </a:r>
          </a:p>
        </p:txBody>
      </p:sp>
      <p:sp>
        <p:nvSpPr>
          <p:cNvPr id="3" name="Content Placeholder 2">
            <a:extLst>
              <a:ext uri="{FF2B5EF4-FFF2-40B4-BE49-F238E27FC236}">
                <a16:creationId xmlns:a16="http://schemas.microsoft.com/office/drawing/2014/main" id="{42634B83-2035-421A-BE64-29D8037879B5}"/>
              </a:ext>
            </a:extLst>
          </p:cNvPr>
          <p:cNvSpPr>
            <a:spLocks noGrp="1"/>
          </p:cNvSpPr>
          <p:nvPr>
            <p:ph idx="1"/>
          </p:nvPr>
        </p:nvSpPr>
        <p:spPr/>
        <p:txBody>
          <a:bodyPr vert="horz" lIns="91440" tIns="45720" rIns="91440" bIns="45720" rtlCol="0" anchor="t">
            <a:normAutofit fontScale="77500" lnSpcReduction="20000"/>
          </a:bodyPr>
          <a:lstStyle/>
          <a:p>
            <a:r>
              <a:rPr lang="en-US" dirty="0"/>
              <a:t>All Staff are required to be working with students during normal school hours 8:45-2:30.</a:t>
            </a:r>
          </a:p>
          <a:p>
            <a:r>
              <a:rPr lang="en-US" dirty="0"/>
              <a:t>Student Instructions and Staff Responsibilities will be e-mailed to you next week that lists each disciplines responsibility for Remote Instruction and Hybrid Model.  </a:t>
            </a:r>
          </a:p>
          <a:p>
            <a:r>
              <a:rPr lang="en-US" dirty="0"/>
              <a:t>You will need to use Teacher Website and Microsoft Teams.</a:t>
            </a:r>
          </a:p>
          <a:p>
            <a:r>
              <a:rPr lang="en-US" dirty="0"/>
              <a:t>Remote learning will include all live sessions. These will be recorded and placed on teacher website/student pages if parents are not available during live sessions.</a:t>
            </a:r>
          </a:p>
          <a:p>
            <a:r>
              <a:rPr lang="en-US" dirty="0"/>
              <a:t>Staff will be responsible for collecting data on all goals every time they engage with a student.</a:t>
            </a:r>
          </a:p>
          <a:p>
            <a:r>
              <a:rPr lang="en-US" dirty="0"/>
              <a:t>All IEP goals will be addressed. </a:t>
            </a:r>
          </a:p>
          <a:p>
            <a:r>
              <a:rPr lang="en-US" dirty="0"/>
              <a:t>Mostly live 1:1 sessions with students. </a:t>
            </a:r>
          </a:p>
          <a:p>
            <a:r>
              <a:rPr lang="en-US" dirty="0"/>
              <a:t>A few groups live sessions as well.</a:t>
            </a:r>
          </a:p>
          <a:p>
            <a:r>
              <a:rPr lang="en-US" dirty="0"/>
              <a:t>Student schedules will be consistent each day and will be provided to you.  </a:t>
            </a:r>
          </a:p>
          <a:p>
            <a:r>
              <a:rPr lang="en-US" dirty="0"/>
              <a:t>All therapy sessions and Specials classes will be live. </a:t>
            </a:r>
          </a:p>
          <a:p>
            <a:pPr marL="0" indent="0">
              <a:buNone/>
            </a:pP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194082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D9EBD-621A-408E-B46F-9A49C4B21A95}"/>
              </a:ext>
            </a:extLst>
          </p:cNvPr>
          <p:cNvSpPr>
            <a:spLocks noGrp="1"/>
          </p:cNvSpPr>
          <p:nvPr>
            <p:ph type="title"/>
          </p:nvPr>
        </p:nvSpPr>
        <p:spPr/>
        <p:txBody>
          <a:bodyPr/>
          <a:lstStyle/>
          <a:p>
            <a:r>
              <a:rPr lang="en-US" dirty="0"/>
              <a:t>Building Info – Sewickley/ECS</a:t>
            </a:r>
          </a:p>
        </p:txBody>
      </p:sp>
      <p:sp>
        <p:nvSpPr>
          <p:cNvPr id="3" name="Content Placeholder 2">
            <a:extLst>
              <a:ext uri="{FF2B5EF4-FFF2-40B4-BE49-F238E27FC236}">
                <a16:creationId xmlns:a16="http://schemas.microsoft.com/office/drawing/2014/main" id="{04D15197-BB28-41BC-BE48-1D76038B798B}"/>
              </a:ext>
            </a:extLst>
          </p:cNvPr>
          <p:cNvSpPr>
            <a:spLocks noGrp="1"/>
          </p:cNvSpPr>
          <p:nvPr>
            <p:ph idx="1"/>
          </p:nvPr>
        </p:nvSpPr>
        <p:spPr/>
        <p:txBody>
          <a:bodyPr vert="horz" lIns="91440" tIns="45720" rIns="91440" bIns="45720" rtlCol="0" anchor="t">
            <a:normAutofit/>
          </a:bodyPr>
          <a:lstStyle/>
          <a:p>
            <a:r>
              <a:rPr lang="en-US" dirty="0"/>
              <a:t>The ventilation system brings in and circulates outside air to keep things fresh.</a:t>
            </a:r>
          </a:p>
          <a:p>
            <a:r>
              <a:rPr lang="en-US" dirty="0"/>
              <a:t>Air filters changed on a regular basis.  We have a company that performs routine maintenance as well.</a:t>
            </a:r>
          </a:p>
          <a:p>
            <a:r>
              <a:rPr lang="en-US" dirty="0"/>
              <a:t>We are getting new air conditioning units next week.  </a:t>
            </a:r>
          </a:p>
          <a:p>
            <a:r>
              <a:rPr lang="en-US" dirty="0"/>
              <a:t>ECS is a newer building and has the most up to date ventilation system.</a:t>
            </a:r>
          </a:p>
          <a:p>
            <a:r>
              <a:rPr lang="en-US" dirty="0">
                <a:ea typeface="+mn-lt"/>
                <a:cs typeface="+mn-lt"/>
              </a:rPr>
              <a:t>We do have an outside company come in and preform regular preventative maintenance on it. We change the filters on a regular basis as well.  There are UV lights installed in the duct work to sanitize the air. </a:t>
            </a:r>
            <a:endParaRPr lang="en-US" dirty="0"/>
          </a:p>
        </p:txBody>
      </p:sp>
    </p:spTree>
    <p:extLst>
      <p:ext uri="{BB962C8B-B14F-4D97-AF65-F5344CB8AC3E}">
        <p14:creationId xmlns:p14="http://schemas.microsoft.com/office/powerpoint/2010/main" val="1582230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8D7F5-1EE3-4E83-9BD9-1DFFC0E60332}"/>
              </a:ext>
            </a:extLst>
          </p:cNvPr>
          <p:cNvSpPr>
            <a:spLocks noGrp="1"/>
          </p:cNvSpPr>
          <p:nvPr>
            <p:ph type="title"/>
          </p:nvPr>
        </p:nvSpPr>
        <p:spPr/>
        <p:txBody>
          <a:bodyPr/>
          <a:lstStyle/>
          <a:p>
            <a:r>
              <a:rPr lang="en-US" dirty="0"/>
              <a:t>Remote Instruction</a:t>
            </a:r>
          </a:p>
        </p:txBody>
      </p:sp>
      <p:sp>
        <p:nvSpPr>
          <p:cNvPr id="3" name="Content Placeholder 2">
            <a:extLst>
              <a:ext uri="{FF2B5EF4-FFF2-40B4-BE49-F238E27FC236}">
                <a16:creationId xmlns:a16="http://schemas.microsoft.com/office/drawing/2014/main" id="{222BD530-A88C-441B-87C0-A843474A0F47}"/>
              </a:ext>
            </a:extLst>
          </p:cNvPr>
          <p:cNvSpPr>
            <a:spLocks noGrp="1"/>
          </p:cNvSpPr>
          <p:nvPr>
            <p:ph idx="1"/>
          </p:nvPr>
        </p:nvSpPr>
        <p:spPr/>
        <p:txBody>
          <a:bodyPr vert="horz" lIns="91440" tIns="45720" rIns="91440" bIns="45720" rtlCol="0" anchor="t">
            <a:normAutofit lnSpcReduction="10000"/>
          </a:bodyPr>
          <a:lstStyle/>
          <a:p>
            <a:r>
              <a:rPr lang="en-US" dirty="0"/>
              <a:t>Half of the staff in building Mon/Tues.  </a:t>
            </a:r>
          </a:p>
          <a:p>
            <a:r>
              <a:rPr lang="en-US" dirty="0"/>
              <a:t>Half of the staff in building Thurs/Fri. </a:t>
            </a:r>
          </a:p>
          <a:p>
            <a:r>
              <a:rPr lang="en-US" dirty="0"/>
              <a:t>We wanted teams to be together in person for two days and for staff in the same office to be able to socially distance at their work stations.  </a:t>
            </a:r>
          </a:p>
          <a:p>
            <a:r>
              <a:rPr lang="en-US" dirty="0">
                <a:ea typeface="+mn-lt"/>
                <a:cs typeface="+mn-lt"/>
              </a:rPr>
              <a:t>Materials can be provided and mailed home to students during remote instruction.  There may be a day to pick up materials for parents at each site as well.</a:t>
            </a:r>
          </a:p>
          <a:p>
            <a:r>
              <a:rPr lang="en-US" dirty="0"/>
              <a:t>If you do not have technology at home, please contact your school district for guidance.  We will assist with this process. </a:t>
            </a:r>
          </a:p>
          <a:p>
            <a:r>
              <a:rPr lang="en-US" dirty="0"/>
              <a:t>Remote instruction will include teacher, IAs, all therapies, social workers, behavior staff and Specials. </a:t>
            </a:r>
          </a:p>
          <a:p>
            <a:r>
              <a:rPr lang="en-US" dirty="0"/>
              <a:t>Daily attendance will be taken during live lessons. </a:t>
            </a:r>
          </a:p>
          <a:p>
            <a:pPr marL="0" indent="0">
              <a:buNone/>
            </a:pPr>
            <a:endParaRPr lang="en-US" dirty="0"/>
          </a:p>
        </p:txBody>
      </p:sp>
    </p:spTree>
    <p:extLst>
      <p:ext uri="{BB962C8B-B14F-4D97-AF65-F5344CB8AC3E}">
        <p14:creationId xmlns:p14="http://schemas.microsoft.com/office/powerpoint/2010/main" val="1129736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4032C-F252-4D07-A3DA-5B62A188A8FF}"/>
              </a:ext>
            </a:extLst>
          </p:cNvPr>
          <p:cNvSpPr>
            <a:spLocks noGrp="1"/>
          </p:cNvSpPr>
          <p:nvPr>
            <p:ph type="title"/>
          </p:nvPr>
        </p:nvSpPr>
        <p:spPr/>
        <p:txBody>
          <a:bodyPr/>
          <a:lstStyle/>
          <a:p>
            <a:r>
              <a:rPr lang="en-US" dirty="0"/>
              <a:t>Blended Model (end of Sept)</a:t>
            </a:r>
          </a:p>
        </p:txBody>
      </p:sp>
      <p:sp>
        <p:nvSpPr>
          <p:cNvPr id="3" name="Content Placeholder 2">
            <a:extLst>
              <a:ext uri="{FF2B5EF4-FFF2-40B4-BE49-F238E27FC236}">
                <a16:creationId xmlns:a16="http://schemas.microsoft.com/office/drawing/2014/main" id="{365EB5E4-6971-497C-8133-07AAB913B25A}"/>
              </a:ext>
            </a:extLst>
          </p:cNvPr>
          <p:cNvSpPr>
            <a:spLocks noGrp="1"/>
          </p:cNvSpPr>
          <p:nvPr>
            <p:ph idx="1"/>
          </p:nvPr>
        </p:nvSpPr>
        <p:spPr/>
        <p:txBody>
          <a:bodyPr vert="horz" lIns="91440" tIns="45720" rIns="91440" bIns="45720" rtlCol="0" anchor="t">
            <a:normAutofit/>
          </a:bodyPr>
          <a:lstStyle/>
          <a:p>
            <a:r>
              <a:rPr lang="en-US" dirty="0"/>
              <a:t>All staff in the building 4 days/week – Mon, Tue, Thurs, Fri.  </a:t>
            </a:r>
          </a:p>
          <a:p>
            <a:r>
              <a:rPr lang="en-US" dirty="0"/>
              <a:t>Deep clean will take place on Wednesday.</a:t>
            </a:r>
          </a:p>
          <a:p>
            <a:r>
              <a:rPr lang="en-US" dirty="0"/>
              <a:t>Plan as of now is half of the students in building Mon/Tues and the other half Thurs/Fri. There will be 3-5 students in the classroom each day. Students will be split by school district. You will need to follow the days that we have your district listed.   This may be different than your district’s schedule. </a:t>
            </a:r>
          </a:p>
          <a:p>
            <a:r>
              <a:rPr lang="en-US" dirty="0"/>
              <a:t>If you transport your child, you still need to follow Watson’s designated days for your child to attend. </a:t>
            </a:r>
          </a:p>
          <a:p>
            <a:r>
              <a:rPr lang="en-US" dirty="0"/>
              <a:t>Days when students are in the building, they will receive their therapies.</a:t>
            </a:r>
          </a:p>
          <a:p>
            <a:r>
              <a:rPr lang="en-US" dirty="0"/>
              <a:t>If students are at home, staff will still be required to deliver instruction.  We have the technology to stream live lessons from the classroom.  </a:t>
            </a:r>
          </a:p>
        </p:txBody>
      </p:sp>
    </p:spTree>
    <p:extLst>
      <p:ext uri="{BB962C8B-B14F-4D97-AF65-F5344CB8AC3E}">
        <p14:creationId xmlns:p14="http://schemas.microsoft.com/office/powerpoint/2010/main" val="1693983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3566-DAB5-4C57-8298-A40C2C7BA0E6}"/>
              </a:ext>
            </a:extLst>
          </p:cNvPr>
          <p:cNvSpPr>
            <a:spLocks noGrp="1"/>
          </p:cNvSpPr>
          <p:nvPr>
            <p:ph type="title"/>
          </p:nvPr>
        </p:nvSpPr>
        <p:spPr/>
        <p:txBody>
          <a:bodyPr/>
          <a:lstStyle/>
          <a:p>
            <a:r>
              <a:rPr lang="en-US" dirty="0"/>
              <a:t>PPE</a:t>
            </a:r>
          </a:p>
        </p:txBody>
      </p:sp>
      <p:sp>
        <p:nvSpPr>
          <p:cNvPr id="3" name="Content Placeholder 2">
            <a:extLst>
              <a:ext uri="{FF2B5EF4-FFF2-40B4-BE49-F238E27FC236}">
                <a16:creationId xmlns:a16="http://schemas.microsoft.com/office/drawing/2014/main" id="{2018077D-CDD4-4F9B-99C6-90596C5D007B}"/>
              </a:ext>
            </a:extLst>
          </p:cNvPr>
          <p:cNvSpPr>
            <a:spLocks noGrp="1"/>
          </p:cNvSpPr>
          <p:nvPr>
            <p:ph idx="1"/>
          </p:nvPr>
        </p:nvSpPr>
        <p:spPr/>
        <p:txBody>
          <a:bodyPr vert="horz" lIns="91440" tIns="45720" rIns="91440" bIns="45720" rtlCol="0" anchor="t">
            <a:normAutofit lnSpcReduction="10000"/>
          </a:bodyPr>
          <a:lstStyle/>
          <a:p>
            <a:r>
              <a:rPr lang="en-US" dirty="0"/>
              <a:t>All staff will have 3 masks (2 double later cloth and 1 with clear plastic to see mouth).</a:t>
            </a:r>
          </a:p>
          <a:p>
            <a:r>
              <a:rPr lang="en-US" dirty="0"/>
              <a:t>All staff will be provided a face shield.  </a:t>
            </a:r>
          </a:p>
          <a:p>
            <a:r>
              <a:rPr lang="en-US" dirty="0"/>
              <a:t>Masks and face shields will be available for students.  It is not required. </a:t>
            </a:r>
          </a:p>
          <a:p>
            <a:r>
              <a:rPr lang="en-US" dirty="0"/>
              <a:t>If a family requests that a child wear a mask, we will have them do so.</a:t>
            </a:r>
          </a:p>
          <a:p>
            <a:r>
              <a:rPr lang="en-US" dirty="0"/>
              <a:t>Gowns available for staff. </a:t>
            </a:r>
          </a:p>
          <a:p>
            <a:r>
              <a:rPr lang="en-US" dirty="0"/>
              <a:t>Staff is responsible for cleaning and disinfecting their masks each day. </a:t>
            </a:r>
          </a:p>
          <a:p>
            <a:r>
              <a:rPr lang="en-US" dirty="0"/>
              <a:t>We have masks (for staff/ not required for students, but encouraged), face shields, sanitizer, and sanitizing wipes.</a:t>
            </a:r>
            <a:endParaRPr lang="en-US" dirty="0">
              <a:ea typeface="+mn-lt"/>
              <a:cs typeface="+mn-lt"/>
            </a:endParaRPr>
          </a:p>
          <a:p>
            <a:r>
              <a:rPr lang="en-US" dirty="0"/>
              <a:t>Hand sanitizer placed around building.</a:t>
            </a:r>
          </a:p>
          <a:p>
            <a:r>
              <a:rPr lang="en-US" dirty="0"/>
              <a:t>Quarantine Rooms available</a:t>
            </a:r>
          </a:p>
          <a:p>
            <a:endParaRPr lang="en-US" dirty="0"/>
          </a:p>
        </p:txBody>
      </p:sp>
    </p:spTree>
    <p:extLst>
      <p:ext uri="{BB962C8B-B14F-4D97-AF65-F5344CB8AC3E}">
        <p14:creationId xmlns:p14="http://schemas.microsoft.com/office/powerpoint/2010/main" val="84268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E9F6B-1C4B-424F-8CB7-59C014C17198}"/>
              </a:ext>
            </a:extLst>
          </p:cNvPr>
          <p:cNvSpPr>
            <a:spLocks noGrp="1"/>
          </p:cNvSpPr>
          <p:nvPr>
            <p:ph type="title"/>
          </p:nvPr>
        </p:nvSpPr>
        <p:spPr/>
        <p:txBody>
          <a:bodyPr/>
          <a:lstStyle/>
          <a:p>
            <a:r>
              <a:rPr lang="en-US" dirty="0"/>
              <a:t>Building Cleaning</a:t>
            </a:r>
          </a:p>
        </p:txBody>
      </p:sp>
      <p:sp>
        <p:nvSpPr>
          <p:cNvPr id="3" name="Content Placeholder 2">
            <a:extLst>
              <a:ext uri="{FF2B5EF4-FFF2-40B4-BE49-F238E27FC236}">
                <a16:creationId xmlns:a16="http://schemas.microsoft.com/office/drawing/2014/main" id="{069F02B1-389A-413F-8E79-EC60620444B4}"/>
              </a:ext>
            </a:extLst>
          </p:cNvPr>
          <p:cNvSpPr>
            <a:spLocks noGrp="1"/>
          </p:cNvSpPr>
          <p:nvPr>
            <p:ph idx="1"/>
          </p:nvPr>
        </p:nvSpPr>
        <p:spPr/>
        <p:txBody>
          <a:bodyPr vert="horz" lIns="91440" tIns="45720" rIns="91440" bIns="45720" rtlCol="0" anchor="t">
            <a:normAutofit/>
          </a:bodyPr>
          <a:lstStyle/>
          <a:p>
            <a:r>
              <a:rPr lang="en-US" dirty="0"/>
              <a:t>We have new disinfecting sprayers for the entire building.  This is done every day.</a:t>
            </a:r>
          </a:p>
          <a:p>
            <a:r>
              <a:rPr lang="en-US" dirty="0"/>
              <a:t>Maintenance will be using these sprayers in the bathrooms several times a day, in addition to full daily cleaning and sanitizing in the evenings.</a:t>
            </a:r>
          </a:p>
        </p:txBody>
      </p:sp>
    </p:spTree>
    <p:extLst>
      <p:ext uri="{BB962C8B-B14F-4D97-AF65-F5344CB8AC3E}">
        <p14:creationId xmlns:p14="http://schemas.microsoft.com/office/powerpoint/2010/main" val="2588389171"/>
      </p:ext>
    </p:extLst>
  </p:cSld>
  <p:clrMapOvr>
    <a:masterClrMapping/>
  </p:clrMapOvr>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1931D2B636474D9931D98EB12E1118" ma:contentTypeVersion="6" ma:contentTypeDescription="Create a new document." ma:contentTypeScope="" ma:versionID="9b9925edf0c3e92e3322825662cd489d">
  <xsd:schema xmlns:xsd="http://www.w3.org/2001/XMLSchema" xmlns:xs="http://www.w3.org/2001/XMLSchema" xmlns:p="http://schemas.microsoft.com/office/2006/metadata/properties" xmlns:ns2="64227c32-06db-4be5-aa9a-c01d091b7102" xmlns:ns3="924660e7-9779-4819-ab2c-7129225e947d" targetNamespace="http://schemas.microsoft.com/office/2006/metadata/properties" ma:root="true" ma:fieldsID="5f58f76256d4b161e1618091d6086baa" ns2:_="" ns3:_="">
    <xsd:import namespace="64227c32-06db-4be5-aa9a-c01d091b7102"/>
    <xsd:import namespace="924660e7-9779-4819-ab2c-7129225e947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27c32-06db-4be5-aa9a-c01d091b71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4660e7-9779-4819-ab2c-7129225e947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B6C75C-1DE8-466E-AFC2-3A7A7841DA8D}">
  <ds:schemaRefs>
    <ds:schemaRef ds:uri="64227c32-06db-4be5-aa9a-c01d091b7102"/>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924660e7-9779-4819-ab2c-7129225e947d"/>
  </ds:schemaRefs>
</ds:datastoreItem>
</file>

<file path=customXml/itemProps2.xml><?xml version="1.0" encoding="utf-8"?>
<ds:datastoreItem xmlns:ds="http://schemas.openxmlformats.org/officeDocument/2006/customXml" ds:itemID="{2056CDD7-6E45-4B1A-A0F4-3752DE43D7D8}">
  <ds:schemaRefs>
    <ds:schemaRef ds:uri="http://schemas.microsoft.com/sharepoint/v3/contenttype/forms"/>
  </ds:schemaRefs>
</ds:datastoreItem>
</file>

<file path=customXml/itemProps3.xml><?xml version="1.0" encoding="utf-8"?>
<ds:datastoreItem xmlns:ds="http://schemas.openxmlformats.org/officeDocument/2006/customXml" ds:itemID="{852EE6EE-61DA-41A6-83CC-94E0D3AE0D61}">
  <ds:schemaRefs>
    <ds:schemaRef ds:uri="64227c32-06db-4be5-aa9a-c01d091b7102"/>
    <ds:schemaRef ds:uri="924660e7-9779-4819-ab2c-7129225e947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Facet</Template>
  <TotalTime>10</TotalTime>
  <Words>1872</Words>
  <Application>Microsoft Office PowerPoint</Application>
  <PresentationFormat>Widescreen</PresentationFormat>
  <Paragraphs>128</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Trebuchet MS</vt:lpstr>
      <vt:lpstr>Wingdings 3</vt:lpstr>
      <vt:lpstr>Facet</vt:lpstr>
      <vt:lpstr>Ed Center Parent Q&amp;A</vt:lpstr>
      <vt:lpstr>Ground Rules</vt:lpstr>
      <vt:lpstr>Reopening Plan</vt:lpstr>
      <vt:lpstr>Staff Requirements – Instruction will look different from the Spring/ESY</vt:lpstr>
      <vt:lpstr>Building Info – Sewickley/ECS</vt:lpstr>
      <vt:lpstr>Remote Instruction</vt:lpstr>
      <vt:lpstr>Blended Model (end of Sept)</vt:lpstr>
      <vt:lpstr>PPE</vt:lpstr>
      <vt:lpstr>Building Cleaning</vt:lpstr>
      <vt:lpstr>Health Screenings/Temp Checks</vt:lpstr>
      <vt:lpstr>Safety Protocols</vt:lpstr>
      <vt:lpstr>Student Lunches when in Blended Model</vt:lpstr>
      <vt:lpstr>Other questions from Parents:</vt:lpstr>
      <vt:lpstr>Parent Questions Continued...</vt:lpstr>
      <vt:lpstr>Resources</vt:lpstr>
      <vt:lpstr>Staff want you to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 Center Staff Q&amp;A</dc:title>
  <dc:creator>Katie Patterson</dc:creator>
  <cp:lastModifiedBy>Michele Trettel</cp:lastModifiedBy>
  <cp:revision>7</cp:revision>
  <dcterms:created xsi:type="dcterms:W3CDTF">2020-08-11T16:39:17Z</dcterms:created>
  <dcterms:modified xsi:type="dcterms:W3CDTF">2020-08-21T19:49:48Z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0x010100AE1931D2B636474D9931D98EB12E1118</vt:lpwstr>
  </property>
</Properties>
</file>