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940"/>
  </p:normalViewPr>
  <p:slideViewPr>
    <p:cSldViewPr snapToGrid="0" snapToObjects="1">
      <p:cViewPr>
        <p:scale>
          <a:sx n="90" d="100"/>
          <a:sy n="90" d="100"/>
        </p:scale>
        <p:origin x="23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7T17:35:01.6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7T18:11:18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4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6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5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1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1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8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3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5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4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12" r:id="rId6"/>
    <p:sldLayoutId id="2147483707" r:id="rId7"/>
    <p:sldLayoutId id="2147483708" r:id="rId8"/>
    <p:sldLayoutId id="2147483709" r:id="rId9"/>
    <p:sldLayoutId id="2147483711" r:id="rId10"/>
    <p:sldLayoutId id="214748371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B3C7B-4885-C346-8D14-B12C8ACB8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Calculating Area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7914ED-B727-6847-9809-5BED91069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r>
              <a:rPr lang="en-US"/>
              <a:t>ESY High School Math</a:t>
            </a:r>
          </a:p>
          <a:p>
            <a:r>
              <a:rPr lang="en-US"/>
              <a:t>July 13</a:t>
            </a:r>
            <a:r>
              <a:rPr lang="en-US" baseline="30000"/>
              <a:t>th</a:t>
            </a:r>
            <a:r>
              <a:rPr lang="en-US"/>
              <a:t>-July 16th</a:t>
            </a:r>
            <a:endParaRPr lang="en-US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2DB2B8"/>
          </a:solidFill>
          <a:ln w="38100" cap="rnd">
            <a:solidFill>
              <a:srgbClr val="2DB2B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51046F80-471A-40F6-A9B3-2DA05B9C30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000CF35-549B-2F47-B528-DCFBD69A47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E59C94-4E4F-8343-AF27-A38FDBDB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419856" cy="146304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What is area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98B26-4DBD-5C44-BA21-8A9E30882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630936"/>
            <a:ext cx="6963728" cy="2183702"/>
          </a:xfrm>
        </p:spPr>
        <p:txBody>
          <a:bodyPr anchor="ctr">
            <a:noAutofit/>
          </a:bodyPr>
          <a:lstStyle/>
          <a:p>
            <a:r>
              <a:rPr lang="en-US" dirty="0"/>
              <a:t>The simplest (and most commonly used) </a:t>
            </a:r>
            <a:r>
              <a:rPr lang="en-US" b="1" dirty="0"/>
              <a:t>area calculations</a:t>
            </a:r>
            <a:r>
              <a:rPr lang="en-US" dirty="0"/>
              <a:t> are for squares and rectangles. To find the </a:t>
            </a:r>
            <a:r>
              <a:rPr lang="en-US" b="1" dirty="0"/>
              <a:t>area</a:t>
            </a:r>
            <a:r>
              <a:rPr lang="en-US" dirty="0"/>
              <a:t> of a rectangle, multiply its height by its width. For a square you only need to find the length of one of the sides (as each side is the same length) and then multiply this by itself to find the </a:t>
            </a:r>
            <a:r>
              <a:rPr lang="en-US" b="1" dirty="0"/>
              <a:t>area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04088"/>
            <a:ext cx="18288" cy="1316736"/>
          </a:xfrm>
          <a:custGeom>
            <a:avLst/>
            <a:gdLst>
              <a:gd name="connsiteX0" fmla="*/ 0 w 18288"/>
              <a:gd name="connsiteY0" fmla="*/ 0 h 1316736"/>
              <a:gd name="connsiteX1" fmla="*/ 18288 w 18288"/>
              <a:gd name="connsiteY1" fmla="*/ 0 h 1316736"/>
              <a:gd name="connsiteX2" fmla="*/ 18288 w 18288"/>
              <a:gd name="connsiteY2" fmla="*/ 632033 h 1316736"/>
              <a:gd name="connsiteX3" fmla="*/ 18288 w 18288"/>
              <a:gd name="connsiteY3" fmla="*/ 1316736 h 1316736"/>
              <a:gd name="connsiteX4" fmla="*/ 0 w 18288"/>
              <a:gd name="connsiteY4" fmla="*/ 1316736 h 1316736"/>
              <a:gd name="connsiteX5" fmla="*/ 0 w 18288"/>
              <a:gd name="connsiteY5" fmla="*/ 671535 h 1316736"/>
              <a:gd name="connsiteX6" fmla="*/ 0 w 18288"/>
              <a:gd name="connsiteY6" fmla="*/ 0 h 131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" h="1316736" fill="none" extrusionOk="0">
                <a:moveTo>
                  <a:pt x="0" y="0"/>
                </a:moveTo>
                <a:cubicBezTo>
                  <a:pt x="5414" y="683"/>
                  <a:pt x="12510" y="720"/>
                  <a:pt x="18288" y="0"/>
                </a:cubicBezTo>
                <a:cubicBezTo>
                  <a:pt x="11385" y="276484"/>
                  <a:pt x="47354" y="495364"/>
                  <a:pt x="18288" y="632033"/>
                </a:cubicBezTo>
                <a:cubicBezTo>
                  <a:pt x="-10778" y="768702"/>
                  <a:pt x="26786" y="1005085"/>
                  <a:pt x="18288" y="1316736"/>
                </a:cubicBezTo>
                <a:cubicBezTo>
                  <a:pt x="9577" y="1315893"/>
                  <a:pt x="6900" y="1316365"/>
                  <a:pt x="0" y="1316736"/>
                </a:cubicBezTo>
                <a:cubicBezTo>
                  <a:pt x="-29997" y="1144491"/>
                  <a:pt x="20055" y="926108"/>
                  <a:pt x="0" y="671535"/>
                </a:cubicBezTo>
                <a:cubicBezTo>
                  <a:pt x="-20055" y="416962"/>
                  <a:pt x="15787" y="211813"/>
                  <a:pt x="0" y="0"/>
                </a:cubicBezTo>
                <a:close/>
              </a:path>
              <a:path w="18288" h="1316736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-6741" y="195124"/>
                  <a:pt x="36996" y="409062"/>
                  <a:pt x="18288" y="618866"/>
                </a:cubicBezTo>
                <a:cubicBezTo>
                  <a:pt x="-420" y="828670"/>
                  <a:pt x="28345" y="1144651"/>
                  <a:pt x="18288" y="1316736"/>
                </a:cubicBezTo>
                <a:cubicBezTo>
                  <a:pt x="10476" y="1317615"/>
                  <a:pt x="8805" y="1316987"/>
                  <a:pt x="0" y="1316736"/>
                </a:cubicBezTo>
                <a:cubicBezTo>
                  <a:pt x="30302" y="1053606"/>
                  <a:pt x="-1997" y="890047"/>
                  <a:pt x="0" y="671535"/>
                </a:cubicBezTo>
                <a:cubicBezTo>
                  <a:pt x="1997" y="453023"/>
                  <a:pt x="-25538" y="322042"/>
                  <a:pt x="0" y="0"/>
                </a:cubicBezTo>
                <a:close/>
              </a:path>
            </a:pathLst>
          </a:custGeom>
          <a:solidFill>
            <a:srgbClr val="2DB2B8"/>
          </a:solidFill>
          <a:ln w="34925">
            <a:solidFill>
              <a:srgbClr val="2DB2B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6585E9-6908-1B42-85B6-1D778B86E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936" y="3058097"/>
            <a:ext cx="10917936" cy="3411855"/>
          </a:xfrm>
          <a:prstGeom prst="rect">
            <a:avLst/>
          </a:prstGeom>
        </p:spPr>
      </p:pic>
      <p:pic>
        <p:nvPicPr>
          <p:cNvPr id="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FFC44AA-3C6E-0547-8F28-AF41D1161B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6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85DA1B-67EF-4FFA-9A25-F4413DA63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875C79-AB54-449E-990C-6A3157409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98897" cy="6858000"/>
          </a:xfrm>
          <a:custGeom>
            <a:avLst/>
            <a:gdLst>
              <a:gd name="connsiteX0" fmla="*/ 0 w 5098897"/>
              <a:gd name="connsiteY0" fmla="*/ 0 h 6858000"/>
              <a:gd name="connsiteX1" fmla="*/ 373710 w 5098897"/>
              <a:gd name="connsiteY1" fmla="*/ 0 h 6858000"/>
              <a:gd name="connsiteX2" fmla="*/ 1558456 w 5098897"/>
              <a:gd name="connsiteY2" fmla="*/ 0 h 6858000"/>
              <a:gd name="connsiteX3" fmla="*/ 5080755 w 5098897"/>
              <a:gd name="connsiteY3" fmla="*/ 0 h 6858000"/>
              <a:gd name="connsiteX4" fmla="*/ 5071148 w 5098897"/>
              <a:gd name="connsiteY4" fmla="*/ 94743 h 6858000"/>
              <a:gd name="connsiteX5" fmla="*/ 5076199 w 5098897"/>
              <a:gd name="connsiteY5" fmla="*/ 421478 h 6858000"/>
              <a:gd name="connsiteX6" fmla="*/ 5080133 w 5098897"/>
              <a:gd name="connsiteY6" fmla="*/ 811578 h 6858000"/>
              <a:gd name="connsiteX7" fmla="*/ 5060462 w 5098897"/>
              <a:gd name="connsiteY7" fmla="*/ 1112800 h 6858000"/>
              <a:gd name="connsiteX8" fmla="*/ 5088255 w 5098897"/>
              <a:gd name="connsiteY8" fmla="*/ 1795349 h 6858000"/>
              <a:gd name="connsiteX9" fmla="*/ 5086606 w 5098897"/>
              <a:gd name="connsiteY9" fmla="*/ 2325572 h 6858000"/>
              <a:gd name="connsiteX10" fmla="*/ 5077468 w 5098897"/>
              <a:gd name="connsiteY10" fmla="*/ 2782173 h 6858000"/>
              <a:gd name="connsiteX11" fmla="*/ 5082925 w 5098897"/>
              <a:gd name="connsiteY11" fmla="*/ 2983199 h 6858000"/>
              <a:gd name="connsiteX12" fmla="*/ 5069219 w 5098897"/>
              <a:gd name="connsiteY12" fmla="*/ 3528424 h 6858000"/>
              <a:gd name="connsiteX13" fmla="*/ 5079752 w 5098897"/>
              <a:gd name="connsiteY13" fmla="*/ 4333548 h 6858000"/>
              <a:gd name="connsiteX14" fmla="*/ 5078864 w 5098897"/>
              <a:gd name="connsiteY14" fmla="*/ 5023089 h 6858000"/>
              <a:gd name="connsiteX15" fmla="*/ 5083179 w 5098897"/>
              <a:gd name="connsiteY15" fmla="*/ 5248657 h 6858000"/>
              <a:gd name="connsiteX16" fmla="*/ 5083179 w 5098897"/>
              <a:gd name="connsiteY16" fmla="*/ 5462145 h 6858000"/>
              <a:gd name="connsiteX17" fmla="*/ 5045104 w 5098897"/>
              <a:gd name="connsiteY17" fmla="*/ 6116592 h 6858000"/>
              <a:gd name="connsiteX18" fmla="*/ 5060560 w 5098897"/>
              <a:gd name="connsiteY18" fmla="*/ 6703830 h 6858000"/>
              <a:gd name="connsiteX19" fmla="*/ 5078455 w 5098897"/>
              <a:gd name="connsiteY19" fmla="*/ 6858000 h 6858000"/>
              <a:gd name="connsiteX20" fmla="*/ 1558456 w 5098897"/>
              <a:gd name="connsiteY20" fmla="*/ 6858000 h 6858000"/>
              <a:gd name="connsiteX21" fmla="*/ 373710 w 5098897"/>
              <a:gd name="connsiteY21" fmla="*/ 6858000 h 6858000"/>
              <a:gd name="connsiteX22" fmla="*/ 0 w 5098897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98897" h="6858000">
                <a:moveTo>
                  <a:pt x="0" y="0"/>
                </a:moveTo>
                <a:lnTo>
                  <a:pt x="373710" y="0"/>
                </a:lnTo>
                <a:lnTo>
                  <a:pt x="1558456" y="0"/>
                </a:lnTo>
                <a:lnTo>
                  <a:pt x="5080755" y="0"/>
                </a:lnTo>
                <a:lnTo>
                  <a:pt x="5071148" y="94743"/>
                </a:lnTo>
                <a:cubicBezTo>
                  <a:pt x="5064301" y="203476"/>
                  <a:pt x="5068965" y="312476"/>
                  <a:pt x="5076199" y="421478"/>
                </a:cubicBezTo>
                <a:cubicBezTo>
                  <a:pt x="5087025" y="551239"/>
                  <a:pt x="5088345" y="681629"/>
                  <a:pt x="5080133" y="811578"/>
                </a:cubicBezTo>
                <a:cubicBezTo>
                  <a:pt x="5072138" y="911901"/>
                  <a:pt x="5063127" y="1012222"/>
                  <a:pt x="5060462" y="1112800"/>
                </a:cubicBezTo>
                <a:cubicBezTo>
                  <a:pt x="5054115" y="1341673"/>
                  <a:pt x="5073153" y="1568129"/>
                  <a:pt x="5088255" y="1795349"/>
                </a:cubicBezTo>
                <a:cubicBezTo>
                  <a:pt x="5099932" y="1972217"/>
                  <a:pt x="5105389" y="2148830"/>
                  <a:pt x="5086606" y="2325572"/>
                </a:cubicBezTo>
                <a:cubicBezTo>
                  <a:pt x="5070615" y="2477390"/>
                  <a:pt x="5062238" y="2629462"/>
                  <a:pt x="5077468" y="2782173"/>
                </a:cubicBezTo>
                <a:cubicBezTo>
                  <a:pt x="5084194" y="2848928"/>
                  <a:pt x="5091429" y="2916445"/>
                  <a:pt x="5082925" y="2983199"/>
                </a:cubicBezTo>
                <a:cubicBezTo>
                  <a:pt x="5059953" y="3164643"/>
                  <a:pt x="5063508" y="3346598"/>
                  <a:pt x="5069219" y="3528424"/>
                </a:cubicBezTo>
                <a:cubicBezTo>
                  <a:pt x="5077722" y="3796840"/>
                  <a:pt x="5091809" y="4064876"/>
                  <a:pt x="5079752" y="4333548"/>
                </a:cubicBezTo>
                <a:cubicBezTo>
                  <a:pt x="5069472" y="4563183"/>
                  <a:pt x="5086098" y="4793201"/>
                  <a:pt x="5078864" y="5023089"/>
                </a:cubicBezTo>
                <a:cubicBezTo>
                  <a:pt x="5076427" y="5098301"/>
                  <a:pt x="5077874" y="5173586"/>
                  <a:pt x="5083179" y="5248657"/>
                </a:cubicBezTo>
                <a:cubicBezTo>
                  <a:pt x="5089716" y="5319671"/>
                  <a:pt x="5089716" y="5391131"/>
                  <a:pt x="5083179" y="5462145"/>
                </a:cubicBezTo>
                <a:cubicBezTo>
                  <a:pt x="5058684" y="5679573"/>
                  <a:pt x="5048659" y="5898020"/>
                  <a:pt x="5045104" y="6116592"/>
                </a:cubicBezTo>
                <a:cubicBezTo>
                  <a:pt x="5041868" y="6312661"/>
                  <a:pt x="5043486" y="6508657"/>
                  <a:pt x="5060560" y="6703830"/>
                </a:cubicBezTo>
                <a:lnTo>
                  <a:pt x="5078455" y="6858000"/>
                </a:lnTo>
                <a:lnTo>
                  <a:pt x="1558456" y="6858000"/>
                </a:lnTo>
                <a:lnTo>
                  <a:pt x="37371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B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ACD2D-4F2E-3D46-BF5E-44C537B85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643467"/>
            <a:ext cx="3451237" cy="5571066"/>
          </a:xfrm>
        </p:spPr>
        <p:txBody>
          <a:bodyPr anchor="ctr">
            <a:normAutofit/>
          </a:bodyPr>
          <a:lstStyle/>
          <a:p>
            <a:r>
              <a:rPr lang="en-US" sz="4600">
                <a:solidFill>
                  <a:schemeClr val="bg1"/>
                </a:solidFill>
              </a:rPr>
              <a:t>What is Calculating Area good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1039A-16E6-F645-84F8-45FE90567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434" y="643467"/>
            <a:ext cx="5784317" cy="5571066"/>
          </a:xfrm>
        </p:spPr>
        <p:txBody>
          <a:bodyPr anchor="ctr">
            <a:normAutofit/>
          </a:bodyPr>
          <a:lstStyle/>
          <a:p>
            <a:r>
              <a:rPr lang="en-US" b="1" i="0">
                <a:effectLst/>
                <a:latin typeface="Roboto"/>
              </a:rPr>
              <a:t>Area is</a:t>
            </a:r>
            <a:r>
              <a:rPr lang="en-US" b="0" i="0">
                <a:effectLst/>
                <a:latin typeface="Roboto"/>
              </a:rPr>
              <a:t> a measure of how much space there </a:t>
            </a:r>
            <a:r>
              <a:rPr lang="en-US" b="1" i="0">
                <a:effectLst/>
                <a:latin typeface="Roboto"/>
              </a:rPr>
              <a:t>is</a:t>
            </a:r>
            <a:r>
              <a:rPr lang="en-US" b="0" i="0">
                <a:effectLst/>
                <a:latin typeface="Roboto"/>
              </a:rPr>
              <a:t> inside a shape. </a:t>
            </a:r>
            <a:r>
              <a:rPr lang="en-US" b="1" i="0">
                <a:effectLst/>
                <a:latin typeface="Roboto"/>
              </a:rPr>
              <a:t>Calculating</a:t>
            </a:r>
            <a:r>
              <a:rPr lang="en-US" b="0" i="0">
                <a:effectLst/>
                <a:latin typeface="Roboto"/>
              </a:rPr>
              <a:t> the </a:t>
            </a:r>
            <a:r>
              <a:rPr lang="en-US" b="1" i="0">
                <a:effectLst/>
                <a:latin typeface="Roboto"/>
              </a:rPr>
              <a:t>area</a:t>
            </a:r>
            <a:r>
              <a:rPr lang="en-US" b="0" i="0">
                <a:effectLst/>
                <a:latin typeface="Roboto"/>
              </a:rPr>
              <a:t> of a shape or surface can be useful in everyday life – for example you may </a:t>
            </a:r>
            <a:r>
              <a:rPr lang="en-US" b="1" i="0">
                <a:effectLst/>
                <a:latin typeface="Roboto"/>
              </a:rPr>
              <a:t>need</a:t>
            </a:r>
            <a:r>
              <a:rPr lang="en-US" b="0" i="0">
                <a:effectLst/>
                <a:latin typeface="Roboto"/>
              </a:rPr>
              <a:t> to know how much paint to buy to cover a wall or how much grass seed you </a:t>
            </a:r>
            <a:r>
              <a:rPr lang="en-US" b="1" i="0">
                <a:effectLst/>
                <a:latin typeface="Roboto"/>
              </a:rPr>
              <a:t>need</a:t>
            </a:r>
            <a:r>
              <a:rPr lang="en-US" b="0" i="0">
                <a:effectLst/>
                <a:latin typeface="Roboto"/>
              </a:rPr>
              <a:t> to sow a lawn.</a:t>
            </a:r>
            <a:endParaRPr lang="en-US"/>
          </a:p>
        </p:txBody>
      </p:sp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F10E649-F3EA-3D49-89D6-089400FD1A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B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BCE9E3-64A5-9840-8E34-A6C235471E47}"/>
              </a:ext>
            </a:extLst>
          </p:cNvPr>
          <p:cNvSpPr txBox="1"/>
          <p:nvPr/>
        </p:nvSpPr>
        <p:spPr>
          <a:xfrm>
            <a:off x="557784" y="484632"/>
            <a:ext cx="6362129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3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Calculating the Area of a Square, Rectangle and Triangle</a:t>
            </a:r>
          </a:p>
        </p:txBody>
      </p:sp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D45532B2-3CE7-0745-8143-8100B925B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370" y="3399054"/>
            <a:ext cx="4549388" cy="3173196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435" y="42521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30D43E2-DB9D-F944-B1DA-3DC02E054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6719" y="459519"/>
            <a:ext cx="4642233" cy="2653785"/>
          </a:xfrm>
          <a:prstGeom prst="rect">
            <a:avLst/>
          </a:prstGeom>
        </p:spPr>
      </p:pic>
      <p:pic>
        <p:nvPicPr>
          <p:cNvPr id="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A0B55CA-B94B-E648-9548-76D358E16B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8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F3CF5-6D62-5441-AABF-092E38572D9A}"/>
              </a:ext>
            </a:extLst>
          </p:cNvPr>
          <p:cNvSpPr txBox="1"/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latin typeface="+mj-lt"/>
                <a:ea typeface="+mj-ea"/>
                <a:cs typeface="+mj-cs"/>
              </a:rPr>
              <a:t>Calculating the Area of a Circle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2DB2B8"/>
          </a:solidFill>
          <a:ln w="38100" cap="rnd">
            <a:solidFill>
              <a:srgbClr val="2DB2B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4CD74-E4EB-E248-8338-4DBBBEEAA764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To </a:t>
            </a:r>
            <a:r>
              <a:rPr lang="en-US" sz="2400" b="1" dirty="0"/>
              <a:t>find</a:t>
            </a:r>
            <a:r>
              <a:rPr lang="en-US" sz="2400" dirty="0"/>
              <a:t> the </a:t>
            </a:r>
            <a:r>
              <a:rPr lang="en-US" sz="2400" b="1" dirty="0"/>
              <a:t>area of a circle</a:t>
            </a:r>
            <a:r>
              <a:rPr lang="en-US" sz="2400" dirty="0"/>
              <a:t> with the radius, square the radius, or multiply it by itself. Then, multiply the squared radius by pi, or 3.14, to get the </a:t>
            </a:r>
            <a:r>
              <a:rPr lang="en-US" sz="2400" b="1" dirty="0"/>
              <a:t>area</a:t>
            </a:r>
            <a:r>
              <a:rPr lang="en-US" sz="2400" dirty="0"/>
              <a:t>. To </a:t>
            </a:r>
            <a:r>
              <a:rPr lang="en-US" sz="2400" b="1" dirty="0"/>
              <a:t>find</a:t>
            </a:r>
            <a:r>
              <a:rPr lang="en-US" sz="2400" dirty="0"/>
              <a:t> the </a:t>
            </a:r>
            <a:r>
              <a:rPr lang="en-US" sz="2400" b="1" dirty="0"/>
              <a:t>area</a:t>
            </a:r>
            <a:r>
              <a:rPr lang="en-US" sz="2400" dirty="0"/>
              <a:t> with the diameter, simply divide the diameter by 2, plug it into the radius formula, and solve as before.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1137E839-6F97-E84A-85A9-A33920FBC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048" y="1566128"/>
            <a:ext cx="5458968" cy="3725744"/>
          </a:xfrm>
          <a:prstGeom prst="rect">
            <a:avLst/>
          </a:prstGeom>
        </p:spPr>
      </p:pic>
      <p:pic>
        <p:nvPicPr>
          <p:cNvPr id="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A2F36E1-3FD7-5B42-96ED-FCD9C5E3E9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2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23A3B"/>
      </a:dk2>
      <a:lt2>
        <a:srgbClr val="E8E2E2"/>
      </a:lt2>
      <a:accent1>
        <a:srgbClr val="2DB2B8"/>
      </a:accent1>
      <a:accent2>
        <a:srgbClr val="21B87F"/>
      </a:accent2>
      <a:accent3>
        <a:srgbClr val="2DB94B"/>
      </a:accent3>
      <a:accent4>
        <a:srgbClr val="40B821"/>
      </a:accent4>
      <a:accent5>
        <a:srgbClr val="7DAF2B"/>
      </a:accent5>
      <a:accent6>
        <a:srgbClr val="A9A31E"/>
      </a:accent6>
      <a:hlink>
        <a:srgbClr val="5B8E2F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222</Words>
  <Application>Microsoft Macintosh PowerPoint</Application>
  <PresentationFormat>Widescreen</PresentationFormat>
  <Paragraphs>10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Modern Love</vt:lpstr>
      <vt:lpstr>Roboto</vt:lpstr>
      <vt:lpstr>The Hand</vt:lpstr>
      <vt:lpstr>SketchyVTI</vt:lpstr>
      <vt:lpstr>Calculating Area</vt:lpstr>
      <vt:lpstr>What is area</vt:lpstr>
      <vt:lpstr>What is Calculating Area good for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Calculating Area</dc:title>
  <dc:creator>Gary Goerk</dc:creator>
  <cp:lastModifiedBy>Gary Goerk</cp:lastModifiedBy>
  <cp:revision>1</cp:revision>
  <dcterms:created xsi:type="dcterms:W3CDTF">2020-06-17T18:11:23Z</dcterms:created>
  <dcterms:modified xsi:type="dcterms:W3CDTF">2020-06-17T18:12:49Z</dcterms:modified>
</cp:coreProperties>
</file>