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6" autoAdjust="0"/>
    <p:restoredTop sz="94660"/>
  </p:normalViewPr>
  <p:slideViewPr>
    <p:cSldViewPr snapToGrid="0">
      <p:cViewPr varScale="1">
        <p:scale>
          <a:sx n="86" d="100"/>
          <a:sy n="86" d="100"/>
        </p:scale>
        <p:origin x="48" y="14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5/18/2020</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smtClean="0"/>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5/18/2020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5/18/2020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5/18/2020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5/18/2020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5/18/2020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5/18/2020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5/18/2020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5/18/2020</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hyperlink" Target="https://www.thewatsoninstitute.org/schools/friendship-academy/classroom-work-at-home/"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Problem solving</a:t>
            </a:r>
            <a:endParaRPr lang="en-US" dirty="0"/>
          </a:p>
        </p:txBody>
      </p:sp>
      <p:sp>
        <p:nvSpPr>
          <p:cNvPr id="3" name="Subtitle 2"/>
          <p:cNvSpPr>
            <a:spLocks noGrp="1"/>
          </p:cNvSpPr>
          <p:nvPr>
            <p:ph type="subTitle" idx="1"/>
          </p:nvPr>
        </p:nvSpPr>
        <p:spPr/>
        <p:txBody>
          <a:bodyPr/>
          <a:lstStyle/>
          <a:p>
            <a:r>
              <a:rPr lang="en-US" dirty="0" smtClean="0"/>
              <a:t>Deciding what caused a problem</a:t>
            </a:r>
            <a:endParaRPr lang="en-US" dirty="0"/>
          </a:p>
        </p:txBody>
      </p:sp>
      <p:pic>
        <p:nvPicPr>
          <p:cNvPr id="4" name="Tranquility_-_www.fesliyanstudios.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1440" y="51261"/>
            <a:ext cx="304800" cy="304800"/>
          </a:xfrm>
          <a:prstGeom prst="rect">
            <a:avLst/>
          </a:prstGeom>
        </p:spPr>
      </p:pic>
      <p:sp>
        <p:nvSpPr>
          <p:cNvPr id="5" name="Action Button: Forward or Next 4">
            <a:hlinkClick r:id="" action="ppaction://hlinkshowjump?jump=nextslide" highlightClick="1"/>
          </p:cNvPr>
          <p:cNvSpPr/>
          <p:nvPr/>
        </p:nvSpPr>
        <p:spPr>
          <a:xfrm>
            <a:off x="11349643" y="6301833"/>
            <a:ext cx="482138" cy="349134"/>
          </a:xfrm>
          <a:prstGeom prst="actionButtonForwardNext">
            <a:avLst/>
          </a:prstGeom>
          <a:solidFill>
            <a:srgbClr val="0070C0"/>
          </a:solidFill>
          <a:ln>
            <a:solidFill>
              <a:srgbClr val="00B0F0"/>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802065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31"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fltVal val="0"/>
                                          </p:val>
                                        </p:tav>
                                        <p:tav tm="100000">
                                          <p:val>
                                            <p:strVal val="#ppt_w"/>
                                          </p:val>
                                        </p:tav>
                                      </p:tavLst>
                                    </p:anim>
                                    <p:anim calcmode="lin" valueType="num">
                                      <p:cBhvr>
                                        <p:cTn id="11" dur="1000" fill="hold"/>
                                        <p:tgtEl>
                                          <p:spTgt spid="5"/>
                                        </p:tgtEl>
                                        <p:attrNameLst>
                                          <p:attrName>ppt_h</p:attrName>
                                        </p:attrNameLst>
                                      </p:cBhvr>
                                      <p:tavLst>
                                        <p:tav tm="0">
                                          <p:val>
                                            <p:fltVal val="0"/>
                                          </p:val>
                                        </p:tav>
                                        <p:tav tm="100000">
                                          <p:val>
                                            <p:strVal val="#ppt_h"/>
                                          </p:val>
                                        </p:tav>
                                      </p:tavLst>
                                    </p:anim>
                                    <p:anim calcmode="lin" valueType="num">
                                      <p:cBhvr>
                                        <p:cTn id="12" dur="1000" fill="hold"/>
                                        <p:tgtEl>
                                          <p:spTgt spid="5"/>
                                        </p:tgtEl>
                                        <p:attrNameLst>
                                          <p:attrName>style.rotation</p:attrName>
                                        </p:attrNameLst>
                                      </p:cBhvr>
                                      <p:tavLst>
                                        <p:tav tm="0">
                                          <p:val>
                                            <p:fltVal val="90"/>
                                          </p:val>
                                        </p:tav>
                                        <p:tav tm="100000">
                                          <p:val>
                                            <p:fltVal val="0"/>
                                          </p:val>
                                        </p:tav>
                                      </p:tavLst>
                                    </p:anim>
                                    <p:animEffect transition="in" filter="fade">
                                      <p:cBhvr>
                                        <p:cTn id="1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4" repeatCount="indefinite" fill="hold" display="0">
                  <p:stCondLst>
                    <p:cond delay="indefinite"/>
                  </p:stCondLst>
                  <p:endCondLst>
                    <p:cond evt="onStopAudio" delay="0">
                      <p:tgtEl>
                        <p:sldTgt/>
                      </p:tgtEl>
                    </p:cond>
                  </p:endCondLst>
                </p:cTn>
                <p:tgtEl>
                  <p:spTgt spid="4"/>
                </p:tgtEl>
              </p:cMediaNode>
            </p:audio>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Materials needed</a:t>
            </a:r>
            <a:endParaRPr lang="en-US" dirty="0"/>
          </a:p>
        </p:txBody>
      </p:sp>
      <p:sp>
        <p:nvSpPr>
          <p:cNvPr id="3" name="Content Placeholder 2"/>
          <p:cNvSpPr>
            <a:spLocks noGrp="1"/>
          </p:cNvSpPr>
          <p:nvPr>
            <p:ph idx="1"/>
          </p:nvPr>
        </p:nvSpPr>
        <p:spPr/>
        <p:txBody>
          <a:bodyPr>
            <a:normAutofit/>
          </a:bodyPr>
          <a:lstStyle/>
          <a:p>
            <a:r>
              <a:rPr lang="en-US" sz="2800" dirty="0" smtClean="0"/>
              <a:t>Pen or pencil</a:t>
            </a:r>
          </a:p>
          <a:p>
            <a:r>
              <a:rPr lang="en-US" sz="2800" dirty="0" smtClean="0"/>
              <a:t>This presentation</a:t>
            </a:r>
          </a:p>
          <a:p>
            <a:r>
              <a:rPr lang="en-US" sz="2800" dirty="0" smtClean="0">
                <a:hlinkClick r:id="rId2"/>
              </a:rPr>
              <a:t>CLICK HERE </a:t>
            </a:r>
            <a:r>
              <a:rPr lang="en-US" sz="2800" dirty="0" smtClean="0"/>
              <a:t>for the problem solving worksheets that go along with this lesson.</a:t>
            </a:r>
          </a:p>
          <a:p>
            <a:r>
              <a:rPr lang="en-US" sz="2800" dirty="0" smtClean="0"/>
              <a:t>An open mind and willingness to learn </a:t>
            </a:r>
            <a:endParaRPr lang="en-US" sz="2800" dirty="0"/>
          </a:p>
        </p:txBody>
      </p:sp>
      <p:sp>
        <p:nvSpPr>
          <p:cNvPr id="5" name="Action Button: Forward or Next 4">
            <a:hlinkClick r:id="" action="ppaction://hlinkshowjump?jump=nextslide" highlightClick="1"/>
          </p:cNvPr>
          <p:cNvSpPr/>
          <p:nvPr/>
        </p:nvSpPr>
        <p:spPr>
          <a:xfrm>
            <a:off x="11349643" y="6301833"/>
            <a:ext cx="482138" cy="349134"/>
          </a:xfrm>
          <a:prstGeom prst="actionButtonForwardNext">
            <a:avLst/>
          </a:prstGeom>
          <a:solidFill>
            <a:srgbClr val="0070C0"/>
          </a:solidFill>
          <a:ln>
            <a:solidFill>
              <a:srgbClr val="00B0F0"/>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30170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Behavioral Objective:</a:t>
            </a:r>
            <a:endParaRPr lang="en-US" sz="5400" dirty="0"/>
          </a:p>
        </p:txBody>
      </p:sp>
      <p:sp>
        <p:nvSpPr>
          <p:cNvPr id="3" name="Content Placeholder 2"/>
          <p:cNvSpPr>
            <a:spLocks noGrp="1"/>
          </p:cNvSpPr>
          <p:nvPr>
            <p:ph idx="1"/>
          </p:nvPr>
        </p:nvSpPr>
        <p:spPr/>
        <p:txBody>
          <a:bodyPr>
            <a:normAutofit/>
          </a:bodyPr>
          <a:lstStyle/>
          <a:p>
            <a:r>
              <a:rPr lang="en-US" dirty="0" smtClean="0"/>
              <a:t>Students will be helped to analyze their problems, and decide what caused them.</a:t>
            </a:r>
          </a:p>
          <a:p>
            <a:r>
              <a:rPr lang="en-US" dirty="0" smtClean="0"/>
              <a:t>Students need to be aware of </a:t>
            </a:r>
            <a:r>
              <a:rPr lang="en-US" i="1" dirty="0" smtClean="0"/>
              <a:t>what</a:t>
            </a:r>
            <a:r>
              <a:rPr lang="en-US" dirty="0" smtClean="0"/>
              <a:t> caused their problem, so they can focus on that cause and come to a satisfactory solution. Sometimes it is very hard to get past the “blaming” and onto the actual cause. This lesson will help students learn to decipher between the difference of “blaming” others and what really caused the problem. </a:t>
            </a:r>
            <a:endParaRPr lang="en-US" dirty="0"/>
          </a:p>
        </p:txBody>
      </p:sp>
      <p:sp>
        <p:nvSpPr>
          <p:cNvPr id="4" name="Action Button: Forward or Next 3">
            <a:hlinkClick r:id="" action="ppaction://hlinkshowjump?jump=nextslide" highlightClick="1"/>
          </p:cNvPr>
          <p:cNvSpPr/>
          <p:nvPr/>
        </p:nvSpPr>
        <p:spPr>
          <a:xfrm>
            <a:off x="11349643" y="6301833"/>
            <a:ext cx="482138" cy="349134"/>
          </a:xfrm>
          <a:prstGeom prst="actionButtonForwardNext">
            <a:avLst/>
          </a:prstGeom>
          <a:solidFill>
            <a:srgbClr val="0070C0"/>
          </a:solidFill>
          <a:ln>
            <a:solidFill>
              <a:srgbClr val="00B0F0"/>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941157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Story: (read the following short story)</a:t>
            </a:r>
            <a:endParaRPr lang="en-US" dirty="0"/>
          </a:p>
        </p:txBody>
      </p:sp>
      <p:sp>
        <p:nvSpPr>
          <p:cNvPr id="3" name="Content Placeholder 2"/>
          <p:cNvSpPr>
            <a:spLocks noGrp="1"/>
          </p:cNvSpPr>
          <p:nvPr>
            <p:ph idx="1"/>
          </p:nvPr>
        </p:nvSpPr>
        <p:spPr/>
        <p:txBody>
          <a:bodyPr>
            <a:normAutofit/>
          </a:bodyPr>
          <a:lstStyle/>
          <a:p>
            <a:r>
              <a:rPr lang="en-US" sz="3600" dirty="0" smtClean="0"/>
              <a:t>“Fred and Karl were walking along the lakeshore. Fred climbed to the top of a 15-foot retaining wall, and Karl jokingly shouted “jump Fred” Fred Jumped. He twisted hos ankle and had to be carried home”</a:t>
            </a:r>
            <a:endParaRPr lang="en-US" sz="3600" dirty="0"/>
          </a:p>
        </p:txBody>
      </p:sp>
      <p:sp>
        <p:nvSpPr>
          <p:cNvPr id="4" name="Action Button: Forward or Next 3">
            <a:hlinkClick r:id="" action="ppaction://hlinkshowjump?jump=nextslide" highlightClick="1"/>
          </p:cNvPr>
          <p:cNvSpPr/>
          <p:nvPr/>
        </p:nvSpPr>
        <p:spPr>
          <a:xfrm>
            <a:off x="11349643" y="6301833"/>
            <a:ext cx="482138" cy="349134"/>
          </a:xfrm>
          <a:prstGeom prst="actionButtonForwardNext">
            <a:avLst/>
          </a:prstGeom>
          <a:solidFill>
            <a:srgbClr val="0070C0"/>
          </a:solidFill>
          <a:ln>
            <a:solidFill>
              <a:srgbClr val="00B0F0"/>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35672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a:t>
            </a:r>
            <a:endParaRPr lang="en-US" dirty="0"/>
          </a:p>
        </p:txBody>
      </p:sp>
      <p:sp>
        <p:nvSpPr>
          <p:cNvPr id="3" name="Content Placeholder 2"/>
          <p:cNvSpPr>
            <a:spLocks noGrp="1"/>
          </p:cNvSpPr>
          <p:nvPr>
            <p:ph idx="1"/>
          </p:nvPr>
        </p:nvSpPr>
        <p:spPr/>
        <p:txBody>
          <a:bodyPr>
            <a:normAutofit/>
          </a:bodyPr>
          <a:lstStyle/>
          <a:p>
            <a:r>
              <a:rPr lang="en-US" sz="4000" dirty="0" smtClean="0"/>
              <a:t>Who caused Fred’s problem?</a:t>
            </a:r>
          </a:p>
          <a:p>
            <a:r>
              <a:rPr lang="en-US" sz="4000" dirty="0" smtClean="0"/>
              <a:t>Who is responsible?</a:t>
            </a:r>
            <a:endParaRPr lang="en-US" sz="4000" dirty="0"/>
          </a:p>
        </p:txBody>
      </p:sp>
      <p:sp>
        <p:nvSpPr>
          <p:cNvPr id="4" name="Action Button: Forward or Next 3">
            <a:hlinkClick r:id="" action="ppaction://hlinkshowjump?jump=nextslide" highlightClick="1"/>
          </p:cNvPr>
          <p:cNvSpPr/>
          <p:nvPr/>
        </p:nvSpPr>
        <p:spPr>
          <a:xfrm>
            <a:off x="11349643" y="6301833"/>
            <a:ext cx="482138" cy="349134"/>
          </a:xfrm>
          <a:prstGeom prst="actionButtonForwardNext">
            <a:avLst/>
          </a:prstGeom>
          <a:solidFill>
            <a:srgbClr val="0070C0"/>
          </a:solidFill>
          <a:ln>
            <a:solidFill>
              <a:srgbClr val="00B0F0"/>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456345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Identify the skill components</a:t>
            </a:r>
            <a:endParaRPr lang="en-US" dirty="0"/>
          </a:p>
        </p:txBody>
      </p:sp>
      <p:sp>
        <p:nvSpPr>
          <p:cNvPr id="3" name="Content Placeholder 2"/>
          <p:cNvSpPr>
            <a:spLocks noGrp="1"/>
          </p:cNvSpPr>
          <p:nvPr>
            <p:ph idx="1"/>
          </p:nvPr>
        </p:nvSpPr>
        <p:spPr>
          <a:xfrm>
            <a:off x="1141413" y="2097088"/>
            <a:ext cx="9905999" cy="4517073"/>
          </a:xfrm>
        </p:spPr>
        <p:txBody>
          <a:bodyPr/>
          <a:lstStyle/>
          <a:p>
            <a:r>
              <a:rPr lang="en-US" sz="2000" dirty="0" smtClean="0"/>
              <a:t>Identify the problem.</a:t>
            </a:r>
          </a:p>
          <a:p>
            <a:r>
              <a:rPr lang="en-US" sz="2000" dirty="0" smtClean="0"/>
              <a:t>Identify possible causes.</a:t>
            </a:r>
          </a:p>
          <a:p>
            <a:r>
              <a:rPr lang="en-US" sz="2000" dirty="0" smtClean="0"/>
              <a:t>Eliminate factors without a cause-effect relationship.</a:t>
            </a:r>
          </a:p>
          <a:p>
            <a:r>
              <a:rPr lang="en-US" sz="2000" dirty="0" smtClean="0"/>
              <a:t>Decide the cause that is most likely.</a:t>
            </a:r>
          </a:p>
          <a:p>
            <a:r>
              <a:rPr lang="en-US" sz="2000" dirty="0" smtClean="0"/>
              <a:t>Decide who is responsible for the problem.</a:t>
            </a:r>
          </a:p>
          <a:p>
            <a:r>
              <a:rPr lang="en-US" sz="2000" dirty="0" smtClean="0"/>
              <a:t>Choose actions to counteract the problem.</a:t>
            </a:r>
          </a:p>
          <a:p>
            <a:r>
              <a:rPr lang="en-US" sz="2000" dirty="0" smtClean="0"/>
              <a:t>Evaluate your decision.</a:t>
            </a:r>
          </a:p>
          <a:p>
            <a:r>
              <a:rPr lang="en-US" sz="2000" dirty="0" smtClean="0"/>
              <a:t>Determine what can be done to avoid a repeat of the cause and the problem.</a:t>
            </a:r>
          </a:p>
          <a:p>
            <a:endParaRPr lang="en-US" dirty="0"/>
          </a:p>
        </p:txBody>
      </p:sp>
      <p:sp>
        <p:nvSpPr>
          <p:cNvPr id="4" name="Action Button: Forward or Next 3">
            <a:hlinkClick r:id="" action="ppaction://hlinkshowjump?jump=nextslide" highlightClick="1"/>
          </p:cNvPr>
          <p:cNvSpPr/>
          <p:nvPr/>
        </p:nvSpPr>
        <p:spPr>
          <a:xfrm>
            <a:off x="11349643" y="6301833"/>
            <a:ext cx="482138" cy="349134"/>
          </a:xfrm>
          <a:prstGeom prst="actionButtonForwardNext">
            <a:avLst/>
          </a:prstGeom>
          <a:solidFill>
            <a:srgbClr val="0070C0"/>
          </a:solidFill>
          <a:ln>
            <a:solidFill>
              <a:srgbClr val="00B0F0"/>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508477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74664" y="2851871"/>
            <a:ext cx="9905998" cy="1478570"/>
          </a:xfrm>
        </p:spPr>
        <p:txBody>
          <a:bodyPr>
            <a:normAutofit fontScale="90000"/>
          </a:bodyPr>
          <a:lstStyle/>
          <a:p>
            <a:pPr algn="ctr"/>
            <a:r>
              <a:rPr lang="en-US" b="1" dirty="0"/>
              <a:t>Hopefully after completing this activity you have a better understanding of </a:t>
            </a:r>
            <a:r>
              <a:rPr lang="en-US" b="1" dirty="0" smtClean="0"/>
              <a:t>how to identify and solve a problem. </a:t>
            </a:r>
            <a:r>
              <a:rPr lang="en-US" b="1" dirty="0"/>
              <a:t>Feel free to come back and reference this activity as needed.</a:t>
            </a:r>
            <a:endParaRPr lang="en-US" dirty="0"/>
          </a:p>
        </p:txBody>
      </p:sp>
      <p:sp>
        <p:nvSpPr>
          <p:cNvPr id="4" name="Action Button: Beginning 3">
            <a:hlinkClick r:id="" action="ppaction://hlinkshowjump?jump=firstslide" highlightClick="1"/>
          </p:cNvPr>
          <p:cNvSpPr/>
          <p:nvPr/>
        </p:nvSpPr>
        <p:spPr>
          <a:xfrm>
            <a:off x="11353041" y="6145876"/>
            <a:ext cx="482138" cy="399011"/>
          </a:xfrm>
          <a:prstGeom prst="actionButtonBeginning">
            <a:avLst/>
          </a:prstGeom>
          <a:solidFill>
            <a:srgbClr val="0070C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4775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emplate>TM04033919[[fn=Circuit]]</Template>
  <TotalTime>280</TotalTime>
  <Words>275</Words>
  <Application>Microsoft Office PowerPoint</Application>
  <PresentationFormat>Widescreen</PresentationFormat>
  <Paragraphs>25</Paragraphs>
  <Slides>7</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Trebuchet MS</vt:lpstr>
      <vt:lpstr>Tw Cen MT</vt:lpstr>
      <vt:lpstr>Circuit</vt:lpstr>
      <vt:lpstr>Problem solving</vt:lpstr>
      <vt:lpstr>Materials needed</vt:lpstr>
      <vt:lpstr>Behavioral Objective:</vt:lpstr>
      <vt:lpstr>Story: (read the following short story)</vt:lpstr>
      <vt:lpstr>Question?</vt:lpstr>
      <vt:lpstr>Identify the skill components</vt:lpstr>
      <vt:lpstr>Hopefully after completing this activity you have a better understanding of how to identify and solve a problem. Feel free to come back and reference this activity as needed.</vt:lpstr>
    </vt:vector>
  </TitlesOfParts>
  <Company>Friendship Academy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Ramsey, Rance</dc:creator>
  <cp:lastModifiedBy>Ramsey, Rance</cp:lastModifiedBy>
  <cp:revision>7</cp:revision>
  <dcterms:created xsi:type="dcterms:W3CDTF">2020-05-12T13:32:10Z</dcterms:created>
  <dcterms:modified xsi:type="dcterms:W3CDTF">2020-05-18T13:57:31Z</dcterms:modified>
</cp:coreProperties>
</file>