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rels" ContentType="application/vnd.openxmlformats-package.relationships+xml"/>
  <Default Extension="m4a" ContentType="audi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08" r:id="rId1"/>
  </p:sldMasterIdLst>
  <p:sldIdLst>
    <p:sldId id="256" r:id="rId2"/>
    <p:sldId id="257" r:id="rId3"/>
    <p:sldId id="258" r:id="rId4"/>
    <p:sldId id="267" r:id="rId5"/>
    <p:sldId id="259" r:id="rId6"/>
    <p:sldId id="260" r:id="rId7"/>
    <p:sldId id="265" r:id="rId8"/>
    <p:sldId id="271" r:id="rId9"/>
    <p:sldId id="269" r:id="rId10"/>
    <p:sldId id="261" r:id="rId11"/>
    <p:sldId id="272" r:id="rId12"/>
    <p:sldId id="262" r:id="rId13"/>
    <p:sldId id="270" r:id="rId14"/>
    <p:sldId id="263" r:id="rId15"/>
    <p:sldId id="264" r:id="rId16"/>
    <p:sldId id="273" r:id="rId17"/>
    <p:sldId id="274" r:id="rId18"/>
    <p:sldId id="275" r:id="rId19"/>
    <p:sldId id="268" r:id="rId20"/>
  </p:sldIdLst>
  <p:sldSz cx="9144000" cy="6858000" type="screen4x3"/>
  <p:notesSz cx="7053263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 autoAdjust="0"/>
    <p:restoredTop sz="94599" autoAdjust="0"/>
  </p:normalViewPr>
  <p:slideViewPr>
    <p:cSldViewPr>
      <p:cViewPr varScale="1">
        <p:scale>
          <a:sx n="106" d="100"/>
          <a:sy n="106" d="100"/>
        </p:scale>
        <p:origin x="1800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7CD27AC-6B72-42CA-ABE8-03E3D0379649}" type="datetimeFigureOut">
              <a:rPr lang="en-US" smtClean="0"/>
              <a:pPr/>
              <a:t>5/8/20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FEE158F-EF93-462F-AC27-B9F8F60DE92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D27AC-6B72-42CA-ABE8-03E3D0379649}" type="datetimeFigureOut">
              <a:rPr lang="en-US" smtClean="0"/>
              <a:pPr/>
              <a:t>5/8/20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E158F-EF93-462F-AC27-B9F8F60DE9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D27AC-6B72-42CA-ABE8-03E3D0379649}" type="datetimeFigureOut">
              <a:rPr lang="en-US" smtClean="0"/>
              <a:pPr/>
              <a:t>5/8/20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FEE158F-EF93-462F-AC27-B9F8F60DE9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D27AC-6B72-42CA-ABE8-03E3D0379649}" type="datetimeFigureOut">
              <a:rPr lang="en-US" smtClean="0"/>
              <a:pPr/>
              <a:t>5/8/20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E158F-EF93-462F-AC27-B9F8F60DE92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7CD27AC-6B72-42CA-ABE8-03E3D0379649}" type="datetimeFigureOut">
              <a:rPr lang="en-US" smtClean="0"/>
              <a:pPr/>
              <a:t>5/8/20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FEE158F-EF93-462F-AC27-B9F8F60DE92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D27AC-6B72-42CA-ABE8-03E3D0379649}" type="datetimeFigureOut">
              <a:rPr lang="en-US" smtClean="0"/>
              <a:pPr/>
              <a:t>5/8/20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E158F-EF93-462F-AC27-B9F8F60DE92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D27AC-6B72-42CA-ABE8-03E3D0379649}" type="datetimeFigureOut">
              <a:rPr lang="en-US" smtClean="0"/>
              <a:pPr/>
              <a:t>5/8/20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E158F-EF93-462F-AC27-B9F8F60DE92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D27AC-6B72-42CA-ABE8-03E3D0379649}" type="datetimeFigureOut">
              <a:rPr lang="en-US" smtClean="0"/>
              <a:pPr/>
              <a:t>5/8/20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E158F-EF93-462F-AC27-B9F8F60DE92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D27AC-6B72-42CA-ABE8-03E3D0379649}" type="datetimeFigureOut">
              <a:rPr lang="en-US" smtClean="0"/>
              <a:pPr/>
              <a:t>5/8/20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E158F-EF93-462F-AC27-B9F8F60DE9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D27AC-6B72-42CA-ABE8-03E3D0379649}" type="datetimeFigureOut">
              <a:rPr lang="en-US" smtClean="0"/>
              <a:pPr/>
              <a:t>5/8/20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FEE158F-EF93-462F-AC27-B9F8F60DE92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D27AC-6B72-42CA-ABE8-03E3D0379649}" type="datetimeFigureOut">
              <a:rPr lang="en-US" smtClean="0"/>
              <a:pPr/>
              <a:t>5/8/20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E158F-EF93-462F-AC27-B9F8F60DE92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D7CD27AC-6B72-42CA-ABE8-03E3D0379649}" type="datetimeFigureOut">
              <a:rPr lang="en-US" smtClean="0"/>
              <a:pPr/>
              <a:t>5/8/20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3FEE158F-EF93-462F-AC27-B9F8F60DE92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2.png"/><Relationship Id="rId1" Type="http://schemas.microsoft.com/office/2007/relationships/media" Target="../media/media1.m4a"/><Relationship Id="rId2" Type="http://schemas.openxmlformats.org/officeDocument/2006/relationships/audio" Target="../media/media1.m4a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5" Type="http://schemas.openxmlformats.org/officeDocument/2006/relationships/image" Target="../media/image2.png"/><Relationship Id="rId1" Type="http://schemas.microsoft.com/office/2007/relationships/media" Target="../media/media10.m4a"/><Relationship Id="rId2" Type="http://schemas.openxmlformats.org/officeDocument/2006/relationships/audio" Target="../media/media10.m4a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4.png"/><Relationship Id="rId5" Type="http://schemas.openxmlformats.org/officeDocument/2006/relationships/image" Target="../media/image2.png"/><Relationship Id="rId1" Type="http://schemas.microsoft.com/office/2007/relationships/media" Target="../media/media11.m4a"/><Relationship Id="rId2" Type="http://schemas.openxmlformats.org/officeDocument/2006/relationships/audio" Target="../media/media11.m4a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5.gif"/><Relationship Id="rId5" Type="http://schemas.openxmlformats.org/officeDocument/2006/relationships/image" Target="../media/image2.png"/><Relationship Id="rId1" Type="http://schemas.microsoft.com/office/2007/relationships/media" Target="../media/media12.m4a"/><Relationship Id="rId2" Type="http://schemas.openxmlformats.org/officeDocument/2006/relationships/audio" Target="../media/media12.m4a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.png"/><Relationship Id="rId1" Type="http://schemas.microsoft.com/office/2007/relationships/media" Target="../media/media13.m4a"/><Relationship Id="rId2" Type="http://schemas.openxmlformats.org/officeDocument/2006/relationships/audio" Target="../media/media13.m4a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.png"/><Relationship Id="rId1" Type="http://schemas.microsoft.com/office/2007/relationships/media" Target="../media/media14.m4a"/><Relationship Id="rId2" Type="http://schemas.openxmlformats.org/officeDocument/2006/relationships/audio" Target="../media/media14.m4a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.png"/><Relationship Id="rId1" Type="http://schemas.microsoft.com/office/2007/relationships/media" Target="../media/media15.m4a"/><Relationship Id="rId2" Type="http://schemas.openxmlformats.org/officeDocument/2006/relationships/audio" Target="../media/media15.m4a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.png"/><Relationship Id="rId1" Type="http://schemas.microsoft.com/office/2007/relationships/media" Target="../media/media16.m4a"/><Relationship Id="rId2" Type="http://schemas.openxmlformats.org/officeDocument/2006/relationships/audio" Target="../media/media16.m4a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6.png"/><Relationship Id="rId5" Type="http://schemas.openxmlformats.org/officeDocument/2006/relationships/image" Target="../media/image2.png"/><Relationship Id="rId1" Type="http://schemas.microsoft.com/office/2007/relationships/media" Target="../media/media17.m4a"/><Relationship Id="rId2" Type="http://schemas.openxmlformats.org/officeDocument/2006/relationships/audio" Target="../media/media17.m4a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7.png"/><Relationship Id="rId5" Type="http://schemas.openxmlformats.org/officeDocument/2006/relationships/image" Target="../media/image2.png"/><Relationship Id="rId1" Type="http://schemas.microsoft.com/office/2007/relationships/media" Target="../media/media18.m4a"/><Relationship Id="rId2" Type="http://schemas.openxmlformats.org/officeDocument/2006/relationships/audio" Target="../media/media18.m4a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.png"/><Relationship Id="rId1" Type="http://schemas.microsoft.com/office/2007/relationships/media" Target="../media/media19.m4a"/><Relationship Id="rId2" Type="http://schemas.openxmlformats.org/officeDocument/2006/relationships/audio" Target="../media/media19.m4a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.png"/><Relationship Id="rId1" Type="http://schemas.microsoft.com/office/2007/relationships/media" Target="../media/media2.m4a"/><Relationship Id="rId2" Type="http://schemas.openxmlformats.org/officeDocument/2006/relationships/audio" Target="../media/media2.m4a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.png"/><Relationship Id="rId1" Type="http://schemas.microsoft.com/office/2007/relationships/media" Target="../media/media3.m4a"/><Relationship Id="rId2" Type="http://schemas.openxmlformats.org/officeDocument/2006/relationships/audio" Target="../media/media3.m4a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.png"/><Relationship Id="rId1" Type="http://schemas.microsoft.com/office/2007/relationships/media" Target="../media/media4.m4a"/><Relationship Id="rId2" Type="http://schemas.openxmlformats.org/officeDocument/2006/relationships/audio" Target="../media/media4.m4a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.png"/><Relationship Id="rId1" Type="http://schemas.microsoft.com/office/2007/relationships/media" Target="../media/media5.m4a"/><Relationship Id="rId2" Type="http://schemas.openxmlformats.org/officeDocument/2006/relationships/audio" Target="../media/media5.m4a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.png"/><Relationship Id="rId1" Type="http://schemas.microsoft.com/office/2007/relationships/media" Target="../media/media6.m4a"/><Relationship Id="rId2" Type="http://schemas.openxmlformats.org/officeDocument/2006/relationships/audio" Target="../media/media6.m4a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.png"/><Relationship Id="rId1" Type="http://schemas.microsoft.com/office/2007/relationships/media" Target="../media/media7.m4a"/><Relationship Id="rId2" Type="http://schemas.openxmlformats.org/officeDocument/2006/relationships/audio" Target="../media/media7.m4a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.png"/><Relationship Id="rId1" Type="http://schemas.microsoft.com/office/2007/relationships/media" Target="../media/media8.m4a"/><Relationship Id="rId2" Type="http://schemas.openxmlformats.org/officeDocument/2006/relationships/audio" Target="../media/media8.m4a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.png"/><Relationship Id="rId1" Type="http://schemas.microsoft.com/office/2007/relationships/media" Target="../media/media9.m4a"/><Relationship Id="rId2" Type="http://schemas.openxmlformats.org/officeDocument/2006/relationships/audio" Target="../media/media9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HEALTH </a:t>
            </a:r>
          </a:p>
          <a:p>
            <a:r>
              <a:rPr lang="en-US" dirty="0" smtClean="0"/>
              <a:t>LESSON 9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BY: MS. MILLER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Health Today </a:t>
            </a:r>
            <a:r>
              <a:rPr lang="en-US" dirty="0" err="1" smtClean="0"/>
              <a:t>vs</a:t>
            </a:r>
            <a:r>
              <a:rPr lang="en-US" dirty="0" smtClean="0"/>
              <a:t> Health in the Past</a:t>
            </a:r>
            <a:endParaRPr lang="en-US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810000" y="4038600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2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u="sng" dirty="0" smtClean="0"/>
              <a:t>Major Causes of Death for Teens</a:t>
            </a:r>
            <a:endParaRPr lang="en-US" b="1" u="sng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1410241"/>
            <a:ext cx="9099563" cy="5447759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65600" y="3022600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14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9772" y="76200"/>
            <a:ext cx="9069539" cy="6868202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65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084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75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370" y="0"/>
            <a:ext cx="8381260" cy="1054394"/>
          </a:xfrm>
        </p:spPr>
        <p:txBody>
          <a:bodyPr>
            <a:normAutofit/>
          </a:bodyPr>
          <a:lstStyle/>
          <a:p>
            <a:r>
              <a:rPr lang="en-US" b="1" u="sng" dirty="0" smtClean="0"/>
              <a:t>Major Causes of Death All Ages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200" b="1" dirty="0" smtClean="0"/>
              <a:t>(cdc.gov) </a:t>
            </a:r>
            <a:endParaRPr lang="en-US" sz="1200" b="1" dirty="0"/>
          </a:p>
        </p:txBody>
      </p:sp>
      <p:pic>
        <p:nvPicPr>
          <p:cNvPr id="1475" name="Picture 451" descr="Figure 4 shows four individual pie charts, each showing a percent distribution of leading causes of death for different age groups for 20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914400"/>
            <a:ext cx="9144000" cy="5943600"/>
          </a:xfrm>
          <a:prstGeom prst="rect">
            <a:avLst/>
          </a:prstGeom>
          <a:noFill/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65600" y="3022600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89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spc="0" dirty="0">
                <a:solidFill>
                  <a:srgbClr val="FF0000"/>
                </a:solidFill>
              </a:rPr>
              <a:t>TEENS: Injuries and </a:t>
            </a:r>
            <a:r>
              <a:rPr lang="en-US" sz="3200" b="1" spc="0" dirty="0" smtClean="0">
                <a:solidFill>
                  <a:srgbClr val="FF0000"/>
                </a:solidFill>
              </a:rPr>
              <a:t>Violence are the leading causes of death (CAR ACCIDENTS)</a:t>
            </a:r>
          </a:p>
          <a:p>
            <a:pPr marL="45720" indent="0">
              <a:buNone/>
            </a:pPr>
            <a:endParaRPr lang="en-US" sz="4400" dirty="0" smtClean="0">
              <a:solidFill>
                <a:srgbClr val="FF0000"/>
              </a:solidFill>
            </a:endParaRPr>
          </a:p>
          <a:p>
            <a:r>
              <a:rPr lang="en-US" sz="3200" dirty="0" smtClean="0">
                <a:solidFill>
                  <a:srgbClr val="FF0000"/>
                </a:solidFill>
              </a:rPr>
              <a:t>As your age increases; accident rates decrease and cancer and stroke rates increase!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TEENS VS ALL AGES</a:t>
            </a:r>
            <a:endParaRPr lang="en-US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5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167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99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76400"/>
            <a:ext cx="8407893" cy="4407408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Sedentary Lifestyle</a:t>
            </a:r>
          </a:p>
          <a:p>
            <a:r>
              <a:rPr lang="en-US" sz="4000" dirty="0" smtClean="0">
                <a:solidFill>
                  <a:srgbClr val="FF0000"/>
                </a:solidFill>
              </a:rPr>
              <a:t>Alcohol &amp; Drug Use</a:t>
            </a:r>
          </a:p>
          <a:p>
            <a:r>
              <a:rPr lang="en-US" sz="4000" dirty="0" smtClean="0">
                <a:solidFill>
                  <a:srgbClr val="FF0000"/>
                </a:solidFill>
              </a:rPr>
              <a:t>Sexual Activity</a:t>
            </a:r>
          </a:p>
          <a:p>
            <a:r>
              <a:rPr lang="en-US" sz="4000" dirty="0" smtClean="0">
                <a:solidFill>
                  <a:srgbClr val="FF0000"/>
                </a:solidFill>
              </a:rPr>
              <a:t>Behaviors that cause injuries </a:t>
            </a:r>
          </a:p>
          <a:p>
            <a:r>
              <a:rPr lang="en-US" sz="4000" dirty="0" smtClean="0">
                <a:solidFill>
                  <a:srgbClr val="FF0000"/>
                </a:solidFill>
              </a:rPr>
              <a:t>Tobacco use</a:t>
            </a:r>
          </a:p>
          <a:p>
            <a:r>
              <a:rPr lang="en-US" sz="4000" dirty="0" smtClean="0">
                <a:solidFill>
                  <a:srgbClr val="FF0000"/>
                </a:solidFill>
              </a:rPr>
              <a:t>Poor Eating Habits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u="sng" dirty="0" smtClean="0"/>
              <a:t>6 Health Risk Behaviors</a:t>
            </a:r>
            <a:endParaRPr lang="en-US" b="1" u="sng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5600" y="3022600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1592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Heredity </a:t>
            </a:r>
          </a:p>
          <a:p>
            <a:r>
              <a:rPr lang="en-US" sz="4400" dirty="0" smtClean="0">
                <a:solidFill>
                  <a:srgbClr val="FF0000"/>
                </a:solidFill>
              </a:rPr>
              <a:t>Social Influences</a:t>
            </a:r>
          </a:p>
          <a:p>
            <a:r>
              <a:rPr lang="en-US" sz="4400" dirty="0" smtClean="0">
                <a:solidFill>
                  <a:srgbClr val="FF0000"/>
                </a:solidFill>
              </a:rPr>
              <a:t>Cultural Influences </a:t>
            </a:r>
          </a:p>
          <a:p>
            <a:r>
              <a:rPr lang="en-US" sz="4400" dirty="0" smtClean="0">
                <a:solidFill>
                  <a:srgbClr val="FF0000"/>
                </a:solidFill>
              </a:rPr>
              <a:t>Environmental Influences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Influences on Wellness</a:t>
            </a:r>
            <a:endParaRPr lang="en-US" b="1" u="sng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5600" y="3022600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37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the average number of years that a person or animal can expect to live.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What do you think the average life expectancy is for males? For females?</a:t>
            </a:r>
            <a:endParaRPr lang="en-US" sz="2800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962400" y="4800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898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25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Cdc.Gov</a:t>
            </a:r>
            <a:r>
              <a:rPr lang="en-US" dirty="0" smtClean="0"/>
              <a:t> life expectancy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9" y="1507048"/>
            <a:ext cx="9139931" cy="5350951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65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961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2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962400" y="19050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571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50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-76199" y="1600200"/>
            <a:ext cx="8810386" cy="5029200"/>
          </a:xfrm>
        </p:spPr>
        <p:txBody>
          <a:bodyPr>
            <a:normAutofit fontScale="92500"/>
          </a:bodyPr>
          <a:lstStyle/>
          <a:p>
            <a:pPr lvl="1"/>
            <a:r>
              <a:rPr lang="en-US" sz="2400" dirty="0" smtClean="0"/>
              <a:t>1. </a:t>
            </a:r>
            <a:r>
              <a:rPr lang="en-US" sz="2400" dirty="0"/>
              <a:t>W</a:t>
            </a:r>
            <a:r>
              <a:rPr lang="en-US" sz="2400" dirty="0" smtClean="0"/>
              <a:t>hat </a:t>
            </a:r>
            <a:r>
              <a:rPr lang="en-US" sz="2400" dirty="0" smtClean="0"/>
              <a:t>did you observe about the average life expectancy between males and females? Why do you think this is? </a:t>
            </a:r>
          </a:p>
          <a:p>
            <a:pPr lvl="1"/>
            <a:r>
              <a:rPr lang="en-US" sz="2400" dirty="0" smtClean="0"/>
              <a:t>2. Write </a:t>
            </a:r>
            <a:r>
              <a:rPr lang="en-US" sz="2400" dirty="0" smtClean="0"/>
              <a:t>down what you observed and why you think there is a difference. </a:t>
            </a:r>
            <a:endParaRPr lang="en-US" sz="2400" dirty="0" smtClean="0"/>
          </a:p>
          <a:p>
            <a:pPr lvl="1"/>
            <a:r>
              <a:rPr lang="en-US" sz="2400" dirty="0" smtClean="0"/>
              <a:t>3. Name one health risk behavior.</a:t>
            </a:r>
          </a:p>
          <a:p>
            <a:pPr lvl="1"/>
            <a:r>
              <a:rPr lang="en-US" sz="2400" dirty="0" smtClean="0"/>
              <a:t>4. In the slide (slide 12) with the graphs, for ages 1-24, what is the major cause of death?</a:t>
            </a:r>
          </a:p>
          <a:p>
            <a:pPr lvl="1"/>
            <a:r>
              <a:rPr lang="en-US" sz="2400" dirty="0" smtClean="0"/>
              <a:t>5. What is the difference between controllable and uncontrollable risk factors?</a:t>
            </a:r>
          </a:p>
          <a:p>
            <a:pPr lvl="1"/>
            <a:r>
              <a:rPr lang="en-US" sz="2400" dirty="0" smtClean="0"/>
              <a:t>6. What is the third leading preventable cause of death?</a:t>
            </a:r>
          </a:p>
          <a:p>
            <a:pPr lvl="1"/>
            <a:r>
              <a:rPr lang="en-US" sz="2400" dirty="0" smtClean="0"/>
              <a:t>7. What is an infections disease? Name some of them.</a:t>
            </a:r>
          </a:p>
          <a:p>
            <a:pPr lvl="1"/>
            <a:r>
              <a:rPr lang="en-US" sz="2400" dirty="0" smtClean="0"/>
              <a:t>8. What is the single leading preventable cause of death in the United States?</a:t>
            </a:r>
          </a:p>
          <a:p>
            <a:pPr lvl="1"/>
            <a:endParaRPr lang="en-US" sz="24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assignment</a:t>
            </a:r>
            <a:endParaRPr lang="en-US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81600" y="27432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011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4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1719070"/>
            <a:ext cx="8560292" cy="4986529"/>
          </a:xfrm>
        </p:spPr>
        <p:txBody>
          <a:bodyPr>
            <a:normAutofit fontScale="92500"/>
          </a:bodyPr>
          <a:lstStyle/>
          <a:p>
            <a:pPr marL="560070" indent="-514350">
              <a:buFont typeface="+mj-lt"/>
              <a:buAutoNum type="arabicPeriod"/>
            </a:pPr>
            <a:r>
              <a:rPr lang="en-US" sz="3000" dirty="0" smtClean="0"/>
              <a:t>What do you think the leading cause of death was in </a:t>
            </a:r>
            <a:r>
              <a:rPr lang="en-US" sz="3200" dirty="0"/>
              <a:t>In the late </a:t>
            </a:r>
            <a:r>
              <a:rPr lang="en-US" sz="3200" b="1" dirty="0"/>
              <a:t>1800</a:t>
            </a:r>
            <a:r>
              <a:rPr lang="en-US" sz="3200" dirty="0"/>
              <a:t> and early </a:t>
            </a:r>
            <a:r>
              <a:rPr lang="en-US" sz="3200" dirty="0" smtClean="0"/>
              <a:t>1900's?</a:t>
            </a:r>
            <a:endParaRPr lang="en-US" sz="3000" dirty="0" smtClean="0"/>
          </a:p>
          <a:p>
            <a:pPr marL="560070" indent="-514350">
              <a:buFont typeface="+mj-lt"/>
              <a:buAutoNum type="arabicPeriod"/>
            </a:pPr>
            <a:r>
              <a:rPr lang="en-US" sz="3000" dirty="0" smtClean="0"/>
              <a:t>What do you think is the leading cause of death in 2017?</a:t>
            </a:r>
          </a:p>
          <a:p>
            <a:pPr marL="560070" indent="-514350">
              <a:buFont typeface="+mj-lt"/>
              <a:buAutoNum type="arabicPeriod"/>
            </a:pPr>
            <a:r>
              <a:rPr lang="en-US" sz="3000" dirty="0" smtClean="0"/>
              <a:t>What do you think the leading cause of death is for people your age?</a:t>
            </a:r>
          </a:p>
          <a:p>
            <a:pPr marL="560070" indent="-514350">
              <a:buFont typeface="+mj-lt"/>
              <a:buAutoNum type="arabicPeriod"/>
            </a:pPr>
            <a:r>
              <a:rPr lang="en-US" sz="3000" dirty="0" smtClean="0"/>
              <a:t>What are some reasons why health today is better then the health of people in the past?</a:t>
            </a:r>
          </a:p>
          <a:p>
            <a:pPr marL="560070" indent="-514350">
              <a:buFont typeface="+mj-lt"/>
              <a:buAutoNum type="arabicPeriod"/>
            </a:pPr>
            <a:r>
              <a:rPr lang="en-US" sz="3000" dirty="0" smtClean="0"/>
              <a:t>What are some reasons why health today is worse then the health of people in the past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</a:t>
            </a:r>
            <a:endParaRPr lang="en-US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5600" y="3022600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50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4400" u="sng" dirty="0" smtClean="0">
                <a:solidFill>
                  <a:srgbClr val="FF0000"/>
                </a:solidFill>
              </a:rPr>
              <a:t>Prior to the twentieth century</a:t>
            </a:r>
            <a:r>
              <a:rPr lang="en-US" sz="4400" dirty="0" smtClean="0"/>
              <a:t>, Infectious diseases were most significant health problems in the past. </a:t>
            </a:r>
            <a:r>
              <a:rPr lang="en-US" sz="4400" u="sng" dirty="0" smtClean="0">
                <a:solidFill>
                  <a:srgbClr val="FF0000"/>
                </a:solidFill>
              </a:rPr>
              <a:t>Infectious disease was the leading cause of death</a:t>
            </a:r>
            <a:r>
              <a:rPr lang="en-US" sz="4400" dirty="0" smtClean="0">
                <a:solidFill>
                  <a:srgbClr val="FF0000"/>
                </a:solidFill>
              </a:rPr>
              <a:t>. </a:t>
            </a:r>
          </a:p>
          <a:p>
            <a:r>
              <a:rPr lang="en-US" sz="4400" dirty="0" smtClean="0"/>
              <a:t>Why? 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Health in the Past</a:t>
            </a:r>
            <a:endParaRPr lang="en-US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5230" y="4953000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2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1719070"/>
            <a:ext cx="8381261" cy="4834129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chemeClr val="tx1"/>
                </a:solidFill>
              </a:rPr>
              <a:t>Infectious diseases </a:t>
            </a:r>
            <a:r>
              <a:rPr lang="en-US" sz="2400" dirty="0">
                <a:solidFill>
                  <a:schemeClr val="tx1"/>
                </a:solidFill>
              </a:rPr>
              <a:t>are disorders caused by organisms — such as bacteria, viruses, fungi or parasites. Many organisms live in and on our bodies. They're normally harmless or even helpful, but under certain conditions, some organisms may cause disease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</a:p>
          <a:p>
            <a:r>
              <a:rPr lang="en-US" sz="2400" dirty="0">
                <a:solidFill>
                  <a:schemeClr val="tx1"/>
                </a:solidFill>
              </a:rPr>
              <a:t>Signs and symptoms vary depending on the organism causing the infection, but often include fever and fatigue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</a:p>
          <a:p>
            <a:r>
              <a:rPr lang="en-US" sz="2400" dirty="0">
                <a:solidFill>
                  <a:schemeClr val="tx1"/>
                </a:solidFill>
              </a:rPr>
              <a:t>Many infectious diseases, such as measles and chickenpox, can be prevented by vaccines.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Infectious diseases</a:t>
            </a:r>
            <a:endParaRPr lang="en-US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5229" y="34290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8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20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Medical advances have increased the health of people today. (vaccines, antibiotics AND access to health care).</a:t>
            </a:r>
          </a:p>
          <a:p>
            <a:r>
              <a:rPr lang="en-US" sz="3200" dirty="0" smtClean="0"/>
              <a:t>Many </a:t>
            </a:r>
            <a:r>
              <a:rPr lang="en-US" sz="3200" b="1" u="sng" dirty="0" smtClean="0">
                <a:solidFill>
                  <a:srgbClr val="FF0000"/>
                </a:solidFill>
              </a:rPr>
              <a:t>health problems today are caused </a:t>
            </a:r>
            <a:r>
              <a:rPr lang="en-US" sz="3200" dirty="0" smtClean="0"/>
              <a:t>in part </a:t>
            </a:r>
            <a:r>
              <a:rPr lang="en-US" sz="3200" b="1" u="sng" dirty="0" smtClean="0">
                <a:solidFill>
                  <a:srgbClr val="FF0000"/>
                </a:solidFill>
              </a:rPr>
              <a:t>by</a:t>
            </a:r>
            <a:r>
              <a:rPr lang="en-US" sz="3200" dirty="0" smtClean="0"/>
              <a:t> unhealthy 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lifestyle choices</a:t>
            </a:r>
            <a:r>
              <a:rPr lang="en-US" sz="3200" dirty="0" smtClean="0"/>
              <a:t>. </a:t>
            </a:r>
          </a:p>
          <a:p>
            <a:r>
              <a:rPr lang="en-US" sz="3200" dirty="0" smtClean="0">
                <a:solidFill>
                  <a:schemeClr val="tx1"/>
                </a:solidFill>
              </a:rPr>
              <a:t>Example: Diabetes, heart disease, and cancer are </a:t>
            </a:r>
            <a:r>
              <a:rPr lang="en-US" sz="3200" dirty="0" smtClean="0">
                <a:solidFill>
                  <a:schemeClr val="tx1"/>
                </a:solidFill>
              </a:rPr>
              <a:t>examples </a:t>
            </a:r>
            <a:r>
              <a:rPr lang="en-US" sz="3200" dirty="0" smtClean="0">
                <a:solidFill>
                  <a:schemeClr val="tx1"/>
                </a:solidFill>
              </a:rPr>
              <a:t>of </a:t>
            </a:r>
            <a:r>
              <a:rPr lang="en-US" sz="3200" u="sng" dirty="0" smtClean="0">
                <a:solidFill>
                  <a:schemeClr val="tx1"/>
                </a:solidFill>
              </a:rPr>
              <a:t>lifestyle diseases: They are a result of YOUR life choices! </a:t>
            </a:r>
            <a:endParaRPr lang="en-US" sz="3200" u="sng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Health Today </a:t>
            </a:r>
            <a:endParaRPr lang="en-US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038600" y="5622509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0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719070"/>
            <a:ext cx="8484092" cy="4910329"/>
          </a:xfrm>
        </p:spPr>
        <p:txBody>
          <a:bodyPr>
            <a:noAutofit/>
          </a:bodyPr>
          <a:lstStyle/>
          <a:p>
            <a:r>
              <a:rPr lang="en-US" sz="2800" b="1" u="sng" dirty="0" smtClean="0">
                <a:solidFill>
                  <a:schemeClr val="tx1"/>
                </a:solidFill>
              </a:rPr>
              <a:t>A risk factor: </a:t>
            </a:r>
            <a:r>
              <a:rPr lang="en-US" sz="2800" dirty="0" smtClean="0">
                <a:solidFill>
                  <a:schemeClr val="tx1"/>
                </a:solidFill>
              </a:rPr>
              <a:t>is anything that increases the likelihood of injury, disease, or other health problems. </a:t>
            </a:r>
          </a:p>
          <a:p>
            <a:r>
              <a:rPr lang="en-US" sz="2800" b="1" u="sng" dirty="0" smtClean="0">
                <a:solidFill>
                  <a:srgbClr val="FF0000"/>
                </a:solidFill>
              </a:rPr>
              <a:t>Controllable risk factors:</a:t>
            </a:r>
            <a:r>
              <a:rPr lang="en-US" sz="2800" b="1" u="sng" dirty="0" smtClean="0"/>
              <a:t> </a:t>
            </a:r>
            <a:r>
              <a:rPr lang="en-US" sz="2800" dirty="0" smtClean="0"/>
              <a:t>What you </a:t>
            </a:r>
            <a:r>
              <a:rPr lang="en-US" sz="2800" dirty="0" smtClean="0">
                <a:solidFill>
                  <a:srgbClr val="FF0000"/>
                </a:solidFill>
              </a:rPr>
              <a:t>CAN CONTROL </a:t>
            </a:r>
            <a:r>
              <a:rPr lang="en-US" sz="2800" dirty="0" smtClean="0"/>
              <a:t>some risk factors by making choices about your behavior. </a:t>
            </a:r>
            <a:r>
              <a:rPr lang="en-US" sz="2800" dirty="0" smtClean="0">
                <a:solidFill>
                  <a:schemeClr val="tx1"/>
                </a:solidFill>
              </a:rPr>
              <a:t>(smoking, physical activity, drugs)</a:t>
            </a:r>
          </a:p>
          <a:p>
            <a:r>
              <a:rPr lang="en-US" sz="2800" b="1" u="sng" dirty="0" smtClean="0">
                <a:solidFill>
                  <a:srgbClr val="FF0000"/>
                </a:solidFill>
              </a:rPr>
              <a:t>Uncontrollable risk factors: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/>
              <a:t>Things you </a:t>
            </a:r>
            <a:r>
              <a:rPr lang="en-US" sz="2800" dirty="0" smtClean="0">
                <a:solidFill>
                  <a:srgbClr val="FF0000"/>
                </a:solidFill>
              </a:rPr>
              <a:t>CANNOT CONTROL </a:t>
            </a:r>
            <a:r>
              <a:rPr lang="en-US" sz="2800" dirty="0" smtClean="0">
                <a:solidFill>
                  <a:schemeClr val="tx1"/>
                </a:solidFill>
              </a:rPr>
              <a:t>such as gender, age, race, and heredity. 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Health Risk Factors </a:t>
            </a:r>
            <a:endParaRPr lang="en-US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038600" y="2590800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69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cap="all" spc="200" dirty="0">
                <a:solidFill>
                  <a:srgbClr val="FF0000"/>
                </a:solidFill>
                <a:ea typeface="+mj-ea"/>
                <a:cs typeface="+mj-cs"/>
              </a:rPr>
              <a:t>the single leading preventable cause of death in the United States</a:t>
            </a:r>
            <a:r>
              <a:rPr lang="en-US" sz="3200" cap="all" spc="200" dirty="0" smtClean="0">
                <a:solidFill>
                  <a:srgbClr val="FF0000"/>
                </a:solidFill>
                <a:ea typeface="+mj-ea"/>
                <a:cs typeface="+mj-cs"/>
              </a:rPr>
              <a:t>?</a:t>
            </a:r>
          </a:p>
          <a:p>
            <a:pPr lvl="1"/>
            <a:r>
              <a:rPr lang="en-US" sz="3200" cap="all" spc="200" dirty="0" smtClean="0">
                <a:solidFill>
                  <a:srgbClr val="FF0000"/>
                </a:solidFill>
                <a:ea typeface="+mj-ea"/>
                <a:cs typeface="+mj-cs"/>
              </a:rPr>
              <a:t>TOBACCO USE</a:t>
            </a:r>
          </a:p>
          <a:p>
            <a:pPr lvl="1"/>
            <a:r>
              <a:rPr lang="en-US" sz="3200" cap="all" spc="200" dirty="0" smtClean="0">
                <a:solidFill>
                  <a:srgbClr val="FF0000"/>
                </a:solidFill>
                <a:ea typeface="+mj-ea"/>
                <a:cs typeface="+mj-cs"/>
              </a:rPr>
              <a:t>1200 people die a day</a:t>
            </a:r>
          </a:p>
          <a:p>
            <a:pPr lvl="1"/>
            <a:r>
              <a:rPr lang="en-US" sz="3200" cap="all" spc="200" dirty="0" smtClean="0">
                <a:solidFill>
                  <a:srgbClr val="FF0000"/>
                </a:solidFill>
                <a:ea typeface="+mj-ea"/>
                <a:cs typeface="+mj-cs"/>
              </a:rPr>
              <a:t>Lifespan shortened by 11 minutes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RISK FACTORS….What is… </a:t>
            </a:r>
            <a:endParaRPr lang="en-US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5600" y="3022600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76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cap="all" spc="200" dirty="0">
                <a:solidFill>
                  <a:srgbClr val="FF0000"/>
                </a:solidFill>
                <a:ea typeface="+mj-ea"/>
                <a:cs typeface="+mj-cs"/>
              </a:rPr>
              <a:t>the </a:t>
            </a:r>
            <a:r>
              <a:rPr lang="en-US" sz="3200" cap="all" spc="200" dirty="0" smtClean="0">
                <a:solidFill>
                  <a:srgbClr val="FF0000"/>
                </a:solidFill>
                <a:ea typeface="+mj-ea"/>
                <a:cs typeface="+mj-cs"/>
              </a:rPr>
              <a:t>second </a:t>
            </a:r>
            <a:r>
              <a:rPr lang="en-US" sz="3200" cap="all" spc="200" dirty="0">
                <a:solidFill>
                  <a:srgbClr val="FF0000"/>
                </a:solidFill>
                <a:ea typeface="+mj-ea"/>
                <a:cs typeface="+mj-cs"/>
              </a:rPr>
              <a:t>leading preventable cause of death in the United States</a:t>
            </a:r>
            <a:r>
              <a:rPr lang="en-US" sz="3200" cap="all" spc="200" dirty="0" smtClean="0">
                <a:solidFill>
                  <a:srgbClr val="FF0000"/>
                </a:solidFill>
                <a:ea typeface="+mj-ea"/>
                <a:cs typeface="+mj-cs"/>
              </a:rPr>
              <a:t>?</a:t>
            </a:r>
          </a:p>
          <a:p>
            <a:pPr lvl="1"/>
            <a:r>
              <a:rPr lang="en-US" sz="3200" cap="all" spc="200" dirty="0" smtClean="0">
                <a:solidFill>
                  <a:srgbClr val="FF0000"/>
                </a:solidFill>
                <a:ea typeface="+mj-ea"/>
                <a:cs typeface="+mj-cs"/>
              </a:rPr>
              <a:t>Lifestyle diseases linked to obesity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RISK FACTORS….What is… </a:t>
            </a:r>
            <a:endParaRPr lang="en-US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78545" y="43434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556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295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0" lvl="1" indent="0">
              <a:buClr>
                <a:srgbClr val="BF974D"/>
              </a:buClr>
              <a:buNone/>
            </a:pPr>
            <a:endParaRPr lang="en-US" sz="2800" cap="all" spc="200" dirty="0">
              <a:solidFill>
                <a:srgbClr val="FF0000"/>
              </a:solidFill>
            </a:endParaRPr>
          </a:p>
          <a:p>
            <a:pPr lvl="0">
              <a:buClr>
                <a:srgbClr val="C66951"/>
              </a:buClr>
            </a:pPr>
            <a:r>
              <a:rPr lang="en-US" sz="2800" cap="all" spc="200" dirty="0">
                <a:solidFill>
                  <a:srgbClr val="FF0000"/>
                </a:solidFill>
              </a:rPr>
              <a:t>The </a:t>
            </a:r>
            <a:r>
              <a:rPr lang="en-US" sz="2800" cap="all" spc="200" dirty="0" smtClean="0">
                <a:solidFill>
                  <a:srgbClr val="FF0000"/>
                </a:solidFill>
              </a:rPr>
              <a:t>third </a:t>
            </a:r>
            <a:r>
              <a:rPr lang="en-US" sz="2800" cap="all" spc="200" dirty="0">
                <a:solidFill>
                  <a:srgbClr val="FF0000"/>
                </a:solidFill>
              </a:rPr>
              <a:t>leading preventable cause of death?</a:t>
            </a:r>
            <a:endParaRPr lang="en-US" sz="6600" dirty="0">
              <a:solidFill>
                <a:srgbClr val="FF0000"/>
              </a:solidFill>
            </a:endParaRPr>
          </a:p>
          <a:p>
            <a:pPr lvl="1">
              <a:buClr>
                <a:srgbClr val="BF974D"/>
              </a:buClr>
            </a:pPr>
            <a:r>
              <a:rPr lang="en-US" sz="2800" dirty="0">
                <a:solidFill>
                  <a:srgbClr val="FF0000"/>
                </a:solidFill>
              </a:rPr>
              <a:t>ALCOHOL USE</a:t>
            </a:r>
          </a:p>
          <a:p>
            <a:pPr lvl="1">
              <a:buClr>
                <a:srgbClr val="BF974D"/>
              </a:buClr>
            </a:pPr>
            <a:r>
              <a:rPr lang="en-US" sz="2800" dirty="0">
                <a:solidFill>
                  <a:schemeClr val="tx1"/>
                </a:solidFill>
              </a:rPr>
              <a:t>Yearly </a:t>
            </a:r>
            <a:r>
              <a:rPr lang="en-US" sz="2800" dirty="0" smtClean="0">
                <a:solidFill>
                  <a:srgbClr val="FF0000"/>
                </a:solidFill>
              </a:rPr>
              <a:t>88,000 </a:t>
            </a:r>
            <a:r>
              <a:rPr lang="en-US" sz="2800" dirty="0">
                <a:solidFill>
                  <a:srgbClr val="FF0000"/>
                </a:solidFill>
              </a:rPr>
              <a:t>people die </a:t>
            </a:r>
            <a:r>
              <a:rPr lang="en-US" sz="2800" dirty="0">
                <a:solidFill>
                  <a:schemeClr val="tx1"/>
                </a:solidFill>
              </a:rPr>
              <a:t>from alcohol related causes </a:t>
            </a:r>
          </a:p>
          <a:p>
            <a:pPr lvl="1">
              <a:buClr>
                <a:srgbClr val="BF974D"/>
              </a:buClr>
            </a:pPr>
            <a:r>
              <a:rPr lang="en-US" sz="2800" dirty="0">
                <a:solidFill>
                  <a:srgbClr val="FF0000"/>
                </a:solidFill>
              </a:rPr>
              <a:t>1 in 10 teens </a:t>
            </a:r>
            <a:r>
              <a:rPr lang="en-US" sz="2800" dirty="0" smtClean="0">
                <a:solidFill>
                  <a:srgbClr val="FF0000"/>
                </a:solidFill>
              </a:rPr>
              <a:t>affected </a:t>
            </a:r>
            <a:r>
              <a:rPr lang="en-US" sz="2800" dirty="0" smtClean="0">
                <a:solidFill>
                  <a:schemeClr val="tx1"/>
                </a:solidFill>
              </a:rPr>
              <a:t>will </a:t>
            </a:r>
            <a:r>
              <a:rPr lang="en-US" sz="2800" dirty="0">
                <a:solidFill>
                  <a:schemeClr val="tx1"/>
                </a:solidFill>
              </a:rPr>
              <a:t>be injured, harmed or killed in an alcohol related incident.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 FACTORS….What is… </a:t>
            </a: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5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049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741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d">
  <a:themeElements>
    <a:clrScheme name="Grid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4368</TotalTime>
  <Words>603</Words>
  <Application>Microsoft Macintosh PowerPoint</Application>
  <PresentationFormat>On-screen Show (4:3)</PresentationFormat>
  <Paragraphs>72</Paragraphs>
  <Slides>19</Slides>
  <Notes>0</Notes>
  <HiddenSlides>0</HiddenSlides>
  <MMClips>19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Franklin Gothic Medium</vt:lpstr>
      <vt:lpstr>Wingdings</vt:lpstr>
      <vt:lpstr>Wingdings 2</vt:lpstr>
      <vt:lpstr>Grid</vt:lpstr>
      <vt:lpstr>Health Today vs Health in the Past</vt:lpstr>
      <vt:lpstr>Questions </vt:lpstr>
      <vt:lpstr>Health in the Past</vt:lpstr>
      <vt:lpstr>Infectious diseases</vt:lpstr>
      <vt:lpstr>Health Today </vt:lpstr>
      <vt:lpstr>Health Risk Factors </vt:lpstr>
      <vt:lpstr>RISK FACTORS….What is… </vt:lpstr>
      <vt:lpstr>RISK FACTORS….What is… </vt:lpstr>
      <vt:lpstr>RISK FACTORS….What is… </vt:lpstr>
      <vt:lpstr>Major Causes of Death for Teens</vt:lpstr>
      <vt:lpstr>PowerPoint Presentation</vt:lpstr>
      <vt:lpstr>Major Causes of Death All Ages (cdc.gov) </vt:lpstr>
      <vt:lpstr>TEENS VS ALL AGES</vt:lpstr>
      <vt:lpstr>6 Health Risk Behaviors</vt:lpstr>
      <vt:lpstr>Influences on Wellness</vt:lpstr>
      <vt:lpstr>What do you think the average life expectancy is for males? For females?</vt:lpstr>
      <vt:lpstr>Cdc.Gov life expectancy</vt:lpstr>
      <vt:lpstr>PowerPoint Presentation</vt:lpstr>
      <vt:lpstr>assignment</vt:lpstr>
    </vt:vector>
  </TitlesOfParts>
  <Company>Carlsbad Municipal Schools</Company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Health Today vs Health in the Past</dc:title>
  <dc:creator>kriskee</dc:creator>
  <cp:lastModifiedBy>rebecca miller</cp:lastModifiedBy>
  <cp:revision>21</cp:revision>
  <dcterms:created xsi:type="dcterms:W3CDTF">2014-02-14T17:04:33Z</dcterms:created>
  <dcterms:modified xsi:type="dcterms:W3CDTF">2020-05-11T02:38:19Z</dcterms:modified>
</cp:coreProperties>
</file>