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57"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6" d="100"/>
          <a:sy n="86" d="100"/>
        </p:scale>
        <p:origin x="48" y="1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5/4/2020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5/4/2020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5/4/2020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5/4/2020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5/4/2020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5/4/2020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5/4/2020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thewatsoninstitute.org/wp-content/uploads/2020/05/Growing-and-Changing-workshee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Oc7WuYfGbrA"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literatureproject.com/alice/alice_7.htm" TargetMode="External"/><Relationship Id="rId13" Type="http://schemas.openxmlformats.org/officeDocument/2006/relationships/hyperlink" Target="http://www.literatureproject.com/alice/alice_12.htm" TargetMode="External"/><Relationship Id="rId3" Type="http://schemas.openxmlformats.org/officeDocument/2006/relationships/hyperlink" Target="http://www.literatureproject.com/alice/alice_2.htm" TargetMode="External"/><Relationship Id="rId7" Type="http://schemas.openxmlformats.org/officeDocument/2006/relationships/hyperlink" Target="http://www.literatureproject.com/alice/alice_6.htm" TargetMode="External"/><Relationship Id="rId12" Type="http://schemas.openxmlformats.org/officeDocument/2006/relationships/hyperlink" Target="http://www.literatureproject.com/alice/alice_11.htm" TargetMode="External"/><Relationship Id="rId2" Type="http://schemas.openxmlformats.org/officeDocument/2006/relationships/hyperlink" Target="http://www.literatureproject.com/alice/alice_1.htm" TargetMode="External"/><Relationship Id="rId1" Type="http://schemas.openxmlformats.org/officeDocument/2006/relationships/slideLayout" Target="../slideLayouts/slideLayout4.xml"/><Relationship Id="rId6" Type="http://schemas.openxmlformats.org/officeDocument/2006/relationships/hyperlink" Target="http://www.literatureproject.com/alice/alice_5.htm" TargetMode="External"/><Relationship Id="rId11" Type="http://schemas.openxmlformats.org/officeDocument/2006/relationships/hyperlink" Target="http://www.literatureproject.com/alice/alice_10.htm" TargetMode="External"/><Relationship Id="rId5" Type="http://schemas.openxmlformats.org/officeDocument/2006/relationships/hyperlink" Target="http://www.literatureproject.com/alice/alice_4.htm" TargetMode="External"/><Relationship Id="rId10" Type="http://schemas.openxmlformats.org/officeDocument/2006/relationships/hyperlink" Target="http://www.literatureproject.com/alice/alice_9.htm" TargetMode="External"/><Relationship Id="rId4" Type="http://schemas.openxmlformats.org/officeDocument/2006/relationships/hyperlink" Target="http://www.literatureproject.com/alice/alice_3.htm" TargetMode="External"/><Relationship Id="rId9" Type="http://schemas.openxmlformats.org/officeDocument/2006/relationships/hyperlink" Target="http://www.literatureproject.com/alice/alice_8.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2065" y="1747987"/>
            <a:ext cx="9448800" cy="1825096"/>
          </a:xfrm>
        </p:spPr>
        <p:txBody>
          <a:bodyPr/>
          <a:lstStyle/>
          <a:p>
            <a:r>
              <a:rPr lang="en-US" dirty="0" smtClean="0"/>
              <a:t>Growth &amp; change</a:t>
            </a:r>
            <a:endParaRPr lang="en-US" dirty="0"/>
          </a:p>
        </p:txBody>
      </p:sp>
      <p:sp>
        <p:nvSpPr>
          <p:cNvPr id="3" name="Subtitle 2"/>
          <p:cNvSpPr>
            <a:spLocks noGrp="1"/>
          </p:cNvSpPr>
          <p:nvPr>
            <p:ph type="subTitle" idx="1"/>
          </p:nvPr>
        </p:nvSpPr>
        <p:spPr>
          <a:xfrm>
            <a:off x="1188720" y="3853874"/>
            <a:ext cx="9448800" cy="1117137"/>
          </a:xfrm>
        </p:spPr>
        <p:txBody>
          <a:bodyPr/>
          <a:lstStyle/>
          <a:p>
            <a:pPr algn="ctr"/>
            <a:r>
              <a:rPr lang="en-US" b="1" dirty="0" smtClean="0"/>
              <a:t>Understanding growth and change</a:t>
            </a:r>
          </a:p>
          <a:p>
            <a:pPr algn="ctr"/>
            <a:r>
              <a:rPr lang="en-US" dirty="0"/>
              <a:t>(</a:t>
            </a:r>
            <a:r>
              <a:rPr lang="en-US" dirty="0" smtClean="0"/>
              <a:t>Click the        </a:t>
            </a:r>
            <a:r>
              <a:rPr lang="en-US" dirty="0"/>
              <a:t>in bottom right corner to continue to next slide)</a:t>
            </a:r>
          </a:p>
          <a:p>
            <a:pPr algn="ctr"/>
            <a:endParaRPr lang="en-US" b="1" dirty="0"/>
          </a:p>
        </p:txBody>
      </p:sp>
      <p:sp>
        <p:nvSpPr>
          <p:cNvPr id="4" name="Action Button: Forward or Next 3">
            <a:hlinkClick r:id="" action="ppaction://hlinkshowjump?jump=nextslide" highlightClick="1"/>
          </p:cNvPr>
          <p:cNvSpPr/>
          <p:nvPr/>
        </p:nvSpPr>
        <p:spPr>
          <a:xfrm>
            <a:off x="11349643" y="6301833"/>
            <a:ext cx="482138" cy="349134"/>
          </a:xfrm>
          <a:prstGeom prst="actionButtonForwardNex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solidFill>
              <a:srgbClr val="00B05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 name="Action Button: Forward or Next 4">
            <a:hlinkClick r:id="" action="ppaction://noaction" highlightClick="1"/>
          </p:cNvPr>
          <p:cNvSpPr/>
          <p:nvPr/>
        </p:nvSpPr>
        <p:spPr>
          <a:xfrm>
            <a:off x="3369425" y="4318229"/>
            <a:ext cx="404553" cy="281479"/>
          </a:xfrm>
          <a:prstGeom prst="actionButtonForwardNext">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21194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45"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3250"/>
                                        <p:tgtEl>
                                          <p:spTgt spid="5"/>
                                        </p:tgtEl>
                                      </p:cBhvr>
                                    </p:animEffect>
                                    <p:anim calcmode="lin" valueType="num">
                                      <p:cBhvr>
                                        <p:cTn id="15" dur="3250" fill="hold"/>
                                        <p:tgtEl>
                                          <p:spTgt spid="5"/>
                                        </p:tgtEl>
                                        <p:attrNameLst>
                                          <p:attrName>ppt_w</p:attrName>
                                        </p:attrNameLst>
                                      </p:cBhvr>
                                      <p:tavLst>
                                        <p:tav tm="0" fmla="#ppt_w*sin(2.5*pi*$)">
                                          <p:val>
                                            <p:fltVal val="0"/>
                                          </p:val>
                                        </p:tav>
                                        <p:tav tm="100000">
                                          <p:val>
                                            <p:fltVal val="1"/>
                                          </p:val>
                                        </p:tav>
                                      </p:tavLst>
                                    </p:anim>
                                    <p:anim calcmode="lin" valueType="num">
                                      <p:cBhvr>
                                        <p:cTn id="16" dur="325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needed</a:t>
            </a:r>
            <a:endParaRPr lang="en-US" dirty="0"/>
          </a:p>
        </p:txBody>
      </p:sp>
      <p:sp>
        <p:nvSpPr>
          <p:cNvPr id="3" name="Content Placeholder 2"/>
          <p:cNvSpPr>
            <a:spLocks noGrp="1"/>
          </p:cNvSpPr>
          <p:nvPr>
            <p:ph idx="1"/>
          </p:nvPr>
        </p:nvSpPr>
        <p:spPr/>
        <p:txBody>
          <a:bodyPr/>
          <a:lstStyle/>
          <a:p>
            <a:pPr>
              <a:lnSpc>
                <a:spcPct val="200000"/>
              </a:lnSpc>
            </a:pPr>
            <a:r>
              <a:rPr lang="en-US" dirty="0" smtClean="0"/>
              <a:t>Pen or Pencil</a:t>
            </a:r>
          </a:p>
          <a:p>
            <a:pPr>
              <a:lnSpc>
                <a:spcPct val="200000"/>
              </a:lnSpc>
            </a:pPr>
            <a:r>
              <a:rPr lang="en-US" dirty="0" smtClean="0"/>
              <a:t>This presentation</a:t>
            </a:r>
          </a:p>
          <a:p>
            <a:pPr>
              <a:lnSpc>
                <a:spcPct val="200000"/>
              </a:lnSpc>
            </a:pPr>
            <a:r>
              <a:rPr lang="en-US" dirty="0" smtClean="0"/>
              <a:t>              for </a:t>
            </a:r>
            <a:r>
              <a:rPr lang="en-US" dirty="0" smtClean="0"/>
              <a:t>the growth and change worksheet that goes along with this activity</a:t>
            </a:r>
            <a:r>
              <a:rPr lang="en-US" dirty="0" smtClean="0"/>
              <a:t>.</a:t>
            </a:r>
            <a:endParaRPr lang="en-US" dirty="0" smtClean="0"/>
          </a:p>
          <a:p>
            <a:pPr>
              <a:lnSpc>
                <a:spcPct val="200000"/>
              </a:lnSpc>
            </a:pPr>
            <a:r>
              <a:rPr lang="en-US" dirty="0" smtClean="0"/>
              <a:t>An open mind</a:t>
            </a:r>
            <a:endParaRPr lang="en-US" dirty="0"/>
          </a:p>
        </p:txBody>
      </p:sp>
      <p:sp>
        <p:nvSpPr>
          <p:cNvPr id="4" name="Action Button: Forward or Next 3">
            <a:hlinkClick r:id="" action="ppaction://hlinkshowjump?jump=nextslide" highlightClick="1"/>
          </p:cNvPr>
          <p:cNvSpPr/>
          <p:nvPr/>
        </p:nvSpPr>
        <p:spPr>
          <a:xfrm>
            <a:off x="11349643" y="6301833"/>
            <a:ext cx="482138" cy="349134"/>
          </a:xfrm>
          <a:prstGeom prst="actionButtonForwardNex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solidFill>
              <a:srgbClr val="00B05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 name="TextBox 4"/>
          <p:cNvSpPr txBox="1"/>
          <p:nvPr/>
        </p:nvSpPr>
        <p:spPr>
          <a:xfrm>
            <a:off x="1014154" y="4067695"/>
            <a:ext cx="1158240" cy="369332"/>
          </a:xfrm>
          <a:prstGeom prst="rect">
            <a:avLst/>
          </a:prstGeom>
          <a:noFill/>
        </p:spPr>
        <p:txBody>
          <a:bodyPr wrap="square" rtlCol="0">
            <a:spAutoFit/>
          </a:bodyPr>
          <a:lstStyle/>
          <a:p>
            <a:r>
              <a:rPr lang="en-US" b="1" i="1" dirty="0">
                <a:effectLst>
                  <a:outerShdw blurRad="38100" dist="38100" dir="2700000" algn="tl">
                    <a:srgbClr val="000000">
                      <a:alpha val="43137"/>
                    </a:srgbClr>
                  </a:outerShdw>
                </a:effectLst>
                <a:latin typeface="Bahnschrift Light Condensed" panose="020B0502040204020203" pitchFamily="34" charset="0"/>
                <a:hlinkClick r:id="rId2"/>
              </a:rPr>
              <a:t>CLICK HERE</a:t>
            </a:r>
            <a:endParaRPr lang="en-US" dirty="0"/>
          </a:p>
        </p:txBody>
      </p:sp>
    </p:spTree>
    <p:extLst>
      <p:ext uri="{BB962C8B-B14F-4D97-AF65-F5344CB8AC3E}">
        <p14:creationId xmlns:p14="http://schemas.microsoft.com/office/powerpoint/2010/main" val="25969608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par>
                          <p:cTn id="21" fill="hold">
                            <p:stCondLst>
                              <p:cond delay="2000"/>
                            </p:stCondLst>
                            <p:childTnLst>
                              <p:par>
                                <p:cTn id="22" presetID="31" presetClass="entr" presetSubtype="0"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1000" fill="hold"/>
                                        <p:tgtEl>
                                          <p:spTgt spid="4"/>
                                        </p:tgtEl>
                                        <p:attrNameLst>
                                          <p:attrName>ppt_w</p:attrName>
                                        </p:attrNameLst>
                                      </p:cBhvr>
                                      <p:tavLst>
                                        <p:tav tm="0">
                                          <p:val>
                                            <p:fltVal val="0"/>
                                          </p:val>
                                        </p:tav>
                                        <p:tav tm="100000">
                                          <p:val>
                                            <p:strVal val="#ppt_w"/>
                                          </p:val>
                                        </p:tav>
                                      </p:tavLst>
                                    </p:anim>
                                    <p:anim calcmode="lin" valueType="num">
                                      <p:cBhvr>
                                        <p:cTn id="25" dur="1000" fill="hold"/>
                                        <p:tgtEl>
                                          <p:spTgt spid="4"/>
                                        </p:tgtEl>
                                        <p:attrNameLst>
                                          <p:attrName>ppt_h</p:attrName>
                                        </p:attrNameLst>
                                      </p:cBhvr>
                                      <p:tavLst>
                                        <p:tav tm="0">
                                          <p:val>
                                            <p:fltVal val="0"/>
                                          </p:val>
                                        </p:tav>
                                        <p:tav tm="100000">
                                          <p:val>
                                            <p:strVal val="#ppt_h"/>
                                          </p:val>
                                        </p:tav>
                                      </p:tavLst>
                                    </p:anim>
                                    <p:anim calcmode="lin" valueType="num">
                                      <p:cBhvr>
                                        <p:cTn id="26" dur="1000" fill="hold"/>
                                        <p:tgtEl>
                                          <p:spTgt spid="4"/>
                                        </p:tgtEl>
                                        <p:attrNameLst>
                                          <p:attrName>style.rotation</p:attrName>
                                        </p:attrNameLst>
                                      </p:cBhvr>
                                      <p:tavLst>
                                        <p:tav tm="0">
                                          <p:val>
                                            <p:fltVal val="90"/>
                                          </p:val>
                                        </p:tav>
                                        <p:tav tm="100000">
                                          <p:val>
                                            <p:fltVal val="0"/>
                                          </p:val>
                                        </p:tav>
                                      </p:tavLst>
                                    </p:anim>
                                    <p:animEffect transition="in" filter="fade">
                                      <p:cBhvr>
                                        <p:cTn id="2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a:t>
            </a:r>
            <a:endParaRPr lang="en-US" dirty="0"/>
          </a:p>
        </p:txBody>
      </p:sp>
      <p:sp>
        <p:nvSpPr>
          <p:cNvPr id="3" name="Content Placeholder 2"/>
          <p:cNvSpPr>
            <a:spLocks noGrp="1"/>
          </p:cNvSpPr>
          <p:nvPr>
            <p:ph idx="1"/>
          </p:nvPr>
        </p:nvSpPr>
        <p:spPr/>
        <p:txBody>
          <a:bodyPr>
            <a:normAutofit fontScale="92500" lnSpcReduction="10000"/>
          </a:bodyPr>
          <a:lstStyle/>
          <a:p>
            <a:pPr>
              <a:lnSpc>
                <a:spcPct val="250000"/>
              </a:lnSpc>
            </a:pPr>
            <a:r>
              <a:rPr lang="en-US" dirty="0" smtClean="0"/>
              <a:t>Please watch the video on the next slide. This video will help you better understand the worksheet. If you would rather read Alice in wonderland please skip the next slide and go to slide 5.</a:t>
            </a:r>
          </a:p>
          <a:p>
            <a:pPr>
              <a:lnSpc>
                <a:spcPct val="250000"/>
              </a:lnSpc>
            </a:pPr>
            <a:r>
              <a:rPr lang="en-US" dirty="0" smtClean="0"/>
              <a:t>Once done with video and/or readings, answer questions on worksheet.</a:t>
            </a:r>
          </a:p>
          <a:p>
            <a:pPr>
              <a:lnSpc>
                <a:spcPct val="250000"/>
              </a:lnSpc>
            </a:pPr>
            <a:r>
              <a:rPr lang="en-US" dirty="0" smtClean="0"/>
              <a:t>That’s it! Enjoy! </a:t>
            </a:r>
            <a:endParaRPr lang="en-US" dirty="0"/>
          </a:p>
        </p:txBody>
      </p:sp>
      <p:sp>
        <p:nvSpPr>
          <p:cNvPr id="4" name="Action Button: Forward or Next 3">
            <a:hlinkClick r:id="" action="ppaction://hlinkshowjump?jump=nextslide" highlightClick="1"/>
          </p:cNvPr>
          <p:cNvSpPr/>
          <p:nvPr/>
        </p:nvSpPr>
        <p:spPr>
          <a:xfrm>
            <a:off x="11349643" y="6301833"/>
            <a:ext cx="482138" cy="349134"/>
          </a:xfrm>
          <a:prstGeom prst="actionButtonForwardNex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solidFill>
              <a:srgbClr val="00B05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8722847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Alice in Wonderland</a:t>
            </a:r>
            <a:endParaRPr lang="en-US" dirty="0"/>
          </a:p>
        </p:txBody>
      </p:sp>
      <p:pic>
        <p:nvPicPr>
          <p:cNvPr id="4" name="Oc7WuYfGbrA"/>
          <p:cNvPicPr>
            <a:picLocks noGrp="1" noRot="1" noChangeAspect="1"/>
          </p:cNvPicPr>
          <p:nvPr>
            <p:ph idx="1"/>
            <a:videoFile r:link="rId1"/>
          </p:nvPr>
        </p:nvPicPr>
        <p:blipFill>
          <a:blip r:embed="rId3"/>
          <a:stretch>
            <a:fillRect/>
          </a:stretch>
        </p:blipFill>
        <p:spPr>
          <a:xfrm>
            <a:off x="4420676" y="1955223"/>
            <a:ext cx="7085524" cy="3985607"/>
          </a:xfrm>
          <a:prstGeom prst="rect">
            <a:avLst/>
          </a:prstGeom>
        </p:spPr>
      </p:pic>
      <p:sp>
        <p:nvSpPr>
          <p:cNvPr id="5" name="TextBox 4"/>
          <p:cNvSpPr txBox="1"/>
          <p:nvPr/>
        </p:nvSpPr>
        <p:spPr>
          <a:xfrm>
            <a:off x="637308" y="3108960"/>
            <a:ext cx="3447011" cy="1754326"/>
          </a:xfrm>
          <a:prstGeom prst="rect">
            <a:avLst/>
          </a:prstGeom>
          <a:noFill/>
        </p:spPr>
        <p:txBody>
          <a:bodyPr wrap="square" rtlCol="0">
            <a:spAutoFit/>
          </a:bodyPr>
          <a:lstStyle/>
          <a:p>
            <a:r>
              <a:rPr lang="en-US" dirty="0" smtClean="0"/>
              <a:t>Please take some time and watch this short video. </a:t>
            </a:r>
          </a:p>
          <a:p>
            <a:endParaRPr lang="en-US" dirty="0"/>
          </a:p>
          <a:p>
            <a:r>
              <a:rPr lang="en-US" dirty="0" smtClean="0"/>
              <a:t>Watching this video will help you to better understand the worksheet.</a:t>
            </a:r>
            <a:endParaRPr lang="en-US" dirty="0"/>
          </a:p>
        </p:txBody>
      </p:sp>
      <p:sp>
        <p:nvSpPr>
          <p:cNvPr id="6" name="Action Button: Forward or Next 5">
            <a:hlinkClick r:id="" action="ppaction://hlinkshowjump?jump=nextslide" highlightClick="1"/>
          </p:cNvPr>
          <p:cNvSpPr/>
          <p:nvPr/>
        </p:nvSpPr>
        <p:spPr>
          <a:xfrm>
            <a:off x="11349643" y="6301833"/>
            <a:ext cx="482138" cy="349134"/>
          </a:xfrm>
          <a:prstGeom prst="actionButtonForwardNex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solidFill>
              <a:srgbClr val="00B05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531337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Alice in wonderland (readings)</a:t>
            </a:r>
            <a:endParaRPr lang="en-US" dirty="0"/>
          </a:p>
        </p:txBody>
      </p:sp>
      <p:sp>
        <p:nvSpPr>
          <p:cNvPr id="3" name="Content Placeholder 2"/>
          <p:cNvSpPr>
            <a:spLocks noGrp="1"/>
          </p:cNvSpPr>
          <p:nvPr>
            <p:ph sz="half" idx="1"/>
          </p:nvPr>
        </p:nvSpPr>
        <p:spPr/>
        <p:txBody>
          <a:bodyPr/>
          <a:lstStyle/>
          <a:p>
            <a:r>
              <a:rPr lang="en-US" dirty="0" smtClean="0">
                <a:hlinkClick r:id="rId2"/>
              </a:rPr>
              <a:t>Chapter 1</a:t>
            </a:r>
            <a:endParaRPr lang="en-US" dirty="0" smtClean="0"/>
          </a:p>
          <a:p>
            <a:r>
              <a:rPr lang="en-US" dirty="0" smtClean="0">
                <a:hlinkClick r:id="rId3"/>
              </a:rPr>
              <a:t>Chapter 2</a:t>
            </a:r>
            <a:endParaRPr lang="en-US" dirty="0" smtClean="0"/>
          </a:p>
          <a:p>
            <a:r>
              <a:rPr lang="en-US" dirty="0" smtClean="0">
                <a:hlinkClick r:id="rId4"/>
              </a:rPr>
              <a:t>Chapter 3</a:t>
            </a:r>
            <a:endParaRPr lang="en-US" dirty="0" smtClean="0"/>
          </a:p>
          <a:p>
            <a:r>
              <a:rPr lang="en-US" dirty="0" smtClean="0">
                <a:hlinkClick r:id="rId5"/>
              </a:rPr>
              <a:t>Chapter 4</a:t>
            </a:r>
            <a:endParaRPr lang="en-US" dirty="0" smtClean="0"/>
          </a:p>
          <a:p>
            <a:r>
              <a:rPr lang="en-US" dirty="0" smtClean="0">
                <a:hlinkClick r:id="rId6"/>
              </a:rPr>
              <a:t>Chapter 5</a:t>
            </a:r>
            <a:endParaRPr lang="en-US" dirty="0" smtClean="0"/>
          </a:p>
          <a:p>
            <a:r>
              <a:rPr lang="en-US" dirty="0" smtClean="0">
                <a:hlinkClick r:id="rId7"/>
              </a:rPr>
              <a:t>Chapter 6</a:t>
            </a:r>
            <a:endParaRPr lang="en-US" dirty="0" smtClean="0"/>
          </a:p>
        </p:txBody>
      </p:sp>
      <p:sp>
        <p:nvSpPr>
          <p:cNvPr id="4" name="Content Placeholder 3"/>
          <p:cNvSpPr>
            <a:spLocks noGrp="1"/>
          </p:cNvSpPr>
          <p:nvPr>
            <p:ph sz="half" idx="2"/>
          </p:nvPr>
        </p:nvSpPr>
        <p:spPr/>
        <p:txBody>
          <a:bodyPr/>
          <a:lstStyle/>
          <a:p>
            <a:r>
              <a:rPr lang="en-US" dirty="0">
                <a:hlinkClick r:id="rId8"/>
              </a:rPr>
              <a:t>Chapter </a:t>
            </a:r>
            <a:r>
              <a:rPr lang="en-US" dirty="0" smtClean="0">
                <a:hlinkClick r:id="rId8"/>
              </a:rPr>
              <a:t>7</a:t>
            </a:r>
            <a:endParaRPr lang="en-US" dirty="0"/>
          </a:p>
          <a:p>
            <a:r>
              <a:rPr lang="en-US" dirty="0">
                <a:hlinkClick r:id="rId9"/>
              </a:rPr>
              <a:t>Chapter </a:t>
            </a:r>
            <a:r>
              <a:rPr lang="en-US" dirty="0" smtClean="0">
                <a:hlinkClick r:id="rId9"/>
              </a:rPr>
              <a:t>8</a:t>
            </a:r>
            <a:endParaRPr lang="en-US" dirty="0"/>
          </a:p>
          <a:p>
            <a:r>
              <a:rPr lang="en-US" dirty="0">
                <a:hlinkClick r:id="rId10"/>
              </a:rPr>
              <a:t>Chapter 9</a:t>
            </a:r>
            <a:endParaRPr lang="en-US" dirty="0"/>
          </a:p>
          <a:p>
            <a:r>
              <a:rPr lang="en-US" dirty="0">
                <a:hlinkClick r:id="rId11"/>
              </a:rPr>
              <a:t>Chapter </a:t>
            </a:r>
            <a:r>
              <a:rPr lang="en-US" dirty="0" smtClean="0">
                <a:hlinkClick r:id="rId11"/>
              </a:rPr>
              <a:t>10</a:t>
            </a:r>
            <a:endParaRPr lang="en-US" dirty="0"/>
          </a:p>
          <a:p>
            <a:r>
              <a:rPr lang="en-US" dirty="0">
                <a:hlinkClick r:id="rId12"/>
              </a:rPr>
              <a:t>Chapter </a:t>
            </a:r>
            <a:r>
              <a:rPr lang="en-US" dirty="0" smtClean="0">
                <a:hlinkClick r:id="rId12"/>
              </a:rPr>
              <a:t>11</a:t>
            </a:r>
            <a:endParaRPr lang="en-US" dirty="0"/>
          </a:p>
          <a:p>
            <a:r>
              <a:rPr lang="en-US" dirty="0">
                <a:hlinkClick r:id="rId13"/>
              </a:rPr>
              <a:t>Chapter </a:t>
            </a:r>
            <a:r>
              <a:rPr lang="en-US" dirty="0" smtClean="0">
                <a:hlinkClick r:id="rId13"/>
              </a:rPr>
              <a:t>12</a:t>
            </a:r>
            <a:endParaRPr lang="en-US" dirty="0"/>
          </a:p>
          <a:p>
            <a:endParaRPr lang="en-US" dirty="0"/>
          </a:p>
        </p:txBody>
      </p:sp>
      <p:sp>
        <p:nvSpPr>
          <p:cNvPr id="5" name="Action Button: Forward or Next 4">
            <a:hlinkClick r:id="" action="ppaction://hlinkshowjump?jump=nextslide" highlightClick="1"/>
          </p:cNvPr>
          <p:cNvSpPr/>
          <p:nvPr/>
        </p:nvSpPr>
        <p:spPr>
          <a:xfrm>
            <a:off x="11349643" y="6301833"/>
            <a:ext cx="482138" cy="349134"/>
          </a:xfrm>
          <a:prstGeom prst="actionButtonForwardNex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solidFill>
              <a:srgbClr val="00B05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0023949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a:xfrm>
            <a:off x="858981" y="2842953"/>
            <a:ext cx="10768379" cy="211212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US" sz="2000" b="1" dirty="0" smtClean="0"/>
              <a:t>Hopefully after completing this activity you have a better understanding of Growth and Change. Feel free to come back and reference this activity as needed. </a:t>
            </a:r>
            <a:endParaRPr lang="en-US" sz="2000" b="1" dirty="0"/>
          </a:p>
        </p:txBody>
      </p:sp>
      <p:sp>
        <p:nvSpPr>
          <p:cNvPr id="7" name="Action Button: Beginning 6">
            <a:hlinkClick r:id="" action="ppaction://hlinkshowjump?jump=firstslide" highlightClick="1"/>
          </p:cNvPr>
          <p:cNvSpPr/>
          <p:nvPr/>
        </p:nvSpPr>
        <p:spPr>
          <a:xfrm>
            <a:off x="11380750" y="6339840"/>
            <a:ext cx="482138" cy="399011"/>
          </a:xfrm>
          <a:prstGeom prst="actionButtonBeginning">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31773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heel(1)">
                                      <p:cBhvr>
                                        <p:cTn id="7" dur="4000"/>
                                        <p:tgtEl>
                                          <p:spTgt spid="6">
                                            <p:txEl>
                                              <p:pRg st="0" end="0"/>
                                            </p:txEl>
                                          </p:spTgt>
                                        </p:tgtEl>
                                      </p:cBhvr>
                                    </p:animEffect>
                                  </p:childTnLst>
                                </p:cTn>
                              </p:par>
                            </p:childTnLst>
                          </p:cTn>
                        </p:par>
                        <p:par>
                          <p:cTn id="8" fill="hold">
                            <p:stCondLst>
                              <p:cond delay="4000"/>
                            </p:stCondLst>
                            <p:childTnLst>
                              <p:par>
                                <p:cTn id="9" presetID="3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fltVal val="0"/>
                                          </p:val>
                                        </p:tav>
                                        <p:tav tm="100000">
                                          <p:val>
                                            <p:strVal val="#ppt_h"/>
                                          </p:val>
                                        </p:tav>
                                      </p:tavLst>
                                    </p:anim>
                                    <p:anim calcmode="lin" valueType="num">
                                      <p:cBhvr>
                                        <p:cTn id="13" dur="1000" fill="hold"/>
                                        <p:tgtEl>
                                          <p:spTgt spid="7"/>
                                        </p:tgtEl>
                                        <p:attrNameLst>
                                          <p:attrName>style.rotation</p:attrName>
                                        </p:attrNameLst>
                                      </p:cBhvr>
                                      <p:tavLst>
                                        <p:tav tm="0">
                                          <p:val>
                                            <p:fltVal val="90"/>
                                          </p:val>
                                        </p:tav>
                                        <p:tav tm="100000">
                                          <p:val>
                                            <p:fltVal val="0"/>
                                          </p:val>
                                        </p:tav>
                                      </p:tavLst>
                                    </p:anim>
                                    <p:animEffect transition="in" filter="fade">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472</TotalTime>
  <Words>185</Words>
  <Application>Microsoft Office PowerPoint</Application>
  <PresentationFormat>Widescreen</PresentationFormat>
  <Paragraphs>31</Paragraphs>
  <Slides>6</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Bahnschrift Light Condensed</vt:lpstr>
      <vt:lpstr>Century Gothic</vt:lpstr>
      <vt:lpstr>Vapor Trail</vt:lpstr>
      <vt:lpstr>Growth &amp; change</vt:lpstr>
      <vt:lpstr>Materials needed</vt:lpstr>
      <vt:lpstr>Instructions:</vt:lpstr>
      <vt:lpstr>Alice in Wonderland</vt:lpstr>
      <vt:lpstr>Alice in wonderland (readings)</vt:lpstr>
      <vt:lpstr>PowerPoint Presentation</vt:lpstr>
    </vt:vector>
  </TitlesOfParts>
  <Company>Friendship Academy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Growth &amp; change</dc:title>
  <dc:creator>Ramsey, Rance</dc:creator>
  <cp:lastModifiedBy>Ramsey, Rance</cp:lastModifiedBy>
  <cp:revision>8</cp:revision>
  <dcterms:created xsi:type="dcterms:W3CDTF">2020-04-27T17:04:06Z</dcterms:created>
  <dcterms:modified xsi:type="dcterms:W3CDTF">2020-05-04T17:55:12Z</dcterms:modified>
</cp:coreProperties>
</file>