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sldIdLst>
    <p:sldId id="266" r:id="rId5"/>
    <p:sldId id="267" r:id="rId6"/>
    <p:sldId id="268" r:id="rId7"/>
    <p:sldId id="269" r:id="rId8"/>
    <p:sldId id="270" r:id="rId9"/>
    <p:sldId id="271" r:id="rId10"/>
    <p:sldId id="272" r:id="rId11"/>
    <p:sldId id="273" r:id="rId12"/>
    <p:sldId id="274"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p:scale>
          <a:sx n="63" d="100"/>
          <a:sy n="63" d="100"/>
        </p:scale>
        <p:origin x="8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4/14/2020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4/14/2020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4/14/2020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4/14/2020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4/14/2020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4/14/2020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4/14/2020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4/14/2020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4/14/2020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4/14/2020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494791"/>
          </a:xfrm>
        </p:spPr>
        <p:txBody>
          <a:bodyPr>
            <a:normAutofit/>
          </a:bodyPr>
          <a:lstStyle/>
          <a:p>
            <a:r>
              <a:rPr lang="en-US" sz="4400" dirty="0"/>
              <a:t>Using Cell Phones and Computers to Transmit Information</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1"/>
            <a:ext cx="4829101" cy="1238616"/>
          </a:xfrm>
        </p:spPr>
        <p:txBody>
          <a:bodyPr>
            <a:normAutofit/>
          </a:bodyPr>
          <a:lstStyle/>
          <a:p>
            <a:r>
              <a:rPr lang="en-US" dirty="0"/>
              <a:t>LC3 English assignment</a:t>
            </a:r>
          </a:p>
          <a:p>
            <a:r>
              <a:rPr lang="en-US" dirty="0"/>
              <a:t>4/20-4/24</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 y="10"/>
            <a:ext cx="6096000" cy="6857990"/>
          </a:xfrm>
          <a:prstGeom prst="rect">
            <a:avLst/>
          </a:prstGeom>
        </p:spPr>
      </p:pic>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49676996-48DB-467C-9742-3B7818124E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2960" y="878840"/>
            <a:ext cx="406400" cy="406400"/>
          </a:xfrm>
          <a:prstGeom prst="rect">
            <a:avLst/>
          </a:prstGeom>
        </p:spPr>
      </p:pic>
    </p:spTree>
    <p:extLst>
      <p:ext uri="{BB962C8B-B14F-4D97-AF65-F5344CB8AC3E}">
        <p14:creationId xmlns:p14="http://schemas.microsoft.com/office/powerpoint/2010/main" val="8959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EA5A1B3-34AA-4392-B170-30E5302B428D}"/>
              </a:ext>
            </a:extLst>
          </p:cNvPr>
          <p:cNvSpPr>
            <a:spLocks noGrp="1"/>
          </p:cNvSpPr>
          <p:nvPr>
            <p:ph type="title"/>
          </p:nvPr>
        </p:nvSpPr>
        <p:spPr>
          <a:xfrm>
            <a:off x="492369" y="605896"/>
            <a:ext cx="3642309" cy="5646208"/>
          </a:xfrm>
        </p:spPr>
        <p:txBody>
          <a:bodyPr anchor="ctr">
            <a:normAutofit/>
          </a:bodyPr>
          <a:lstStyle/>
          <a:p>
            <a:r>
              <a:rPr lang="en-US" sz="4400">
                <a:solidFill>
                  <a:srgbClr val="FFFFFF"/>
                </a:solidFill>
              </a:rPr>
              <a:t>Questions Page 3</a:t>
            </a:r>
          </a:p>
        </p:txBody>
      </p:sp>
      <p:sp>
        <p:nvSpPr>
          <p:cNvPr id="3" name="Content Placeholder 2">
            <a:extLst>
              <a:ext uri="{FF2B5EF4-FFF2-40B4-BE49-F238E27FC236}">
                <a16:creationId xmlns:a16="http://schemas.microsoft.com/office/drawing/2014/main" id="{B22CA18C-267B-43AE-BF99-41AA85C856E1}"/>
              </a:ext>
            </a:extLst>
          </p:cNvPr>
          <p:cNvSpPr>
            <a:spLocks noGrp="1"/>
          </p:cNvSpPr>
          <p:nvPr>
            <p:ph idx="1"/>
          </p:nvPr>
        </p:nvSpPr>
        <p:spPr>
          <a:xfrm>
            <a:off x="5231958" y="605896"/>
            <a:ext cx="5923721" cy="5646208"/>
          </a:xfrm>
        </p:spPr>
        <p:txBody>
          <a:bodyPr anchor="ctr">
            <a:normAutofit/>
          </a:bodyPr>
          <a:lstStyle/>
          <a:p>
            <a:pPr>
              <a:lnSpc>
                <a:spcPct val="90000"/>
              </a:lnSpc>
            </a:pPr>
            <a:r>
              <a:rPr lang="en-US" sz="1700" dirty="0"/>
              <a:t>5.  What is this passage mostly about?</a:t>
            </a:r>
          </a:p>
          <a:p>
            <a:pPr lvl="1">
              <a:lnSpc>
                <a:spcPct val="90000"/>
              </a:lnSpc>
            </a:pPr>
            <a:r>
              <a:rPr lang="en-US" sz="1700" dirty="0"/>
              <a:t>A.  Computers, the internet, and how military uses technology to protect people</a:t>
            </a:r>
          </a:p>
          <a:p>
            <a:pPr lvl="1">
              <a:lnSpc>
                <a:spcPct val="90000"/>
              </a:lnSpc>
            </a:pPr>
            <a:r>
              <a:rPr lang="en-US" sz="1700" dirty="0"/>
              <a:t>B.  Cellphones, landline telephones, and the reasons people have trouble hearing each other over the phone</a:t>
            </a:r>
          </a:p>
          <a:p>
            <a:pPr lvl="1">
              <a:lnSpc>
                <a:spcPct val="90000"/>
              </a:lnSpc>
            </a:pPr>
            <a:r>
              <a:rPr lang="en-US" sz="1700" dirty="0"/>
              <a:t>C.  Mobile phone operators, government officials, and companies that work with one another</a:t>
            </a:r>
          </a:p>
          <a:p>
            <a:pPr lvl="1">
              <a:lnSpc>
                <a:spcPct val="90000"/>
              </a:lnSpc>
            </a:pPr>
            <a:r>
              <a:rPr lang="en-US" sz="1700" dirty="0"/>
              <a:t>D.  Cellphones, computers, and how they send information from one place to another</a:t>
            </a:r>
          </a:p>
          <a:p>
            <a:pPr>
              <a:lnSpc>
                <a:spcPct val="90000"/>
              </a:lnSpc>
            </a:pPr>
            <a:r>
              <a:rPr lang="en-US" sz="1700" dirty="0"/>
              <a:t>6.  Read the following sentence: “It’s possible, with current technological capabilities, to transmit digital information over long distances using coding and decoding processes without losing the contents of the original information.”  What does the word “transmit” mean?</a:t>
            </a:r>
          </a:p>
          <a:p>
            <a:pPr lvl="1">
              <a:lnSpc>
                <a:spcPct val="90000"/>
              </a:lnSpc>
            </a:pPr>
            <a:r>
              <a:rPr lang="en-US" sz="1700" dirty="0"/>
              <a:t>A.  Harm</a:t>
            </a:r>
          </a:p>
          <a:p>
            <a:pPr lvl="1">
              <a:lnSpc>
                <a:spcPct val="90000"/>
              </a:lnSpc>
            </a:pPr>
            <a:r>
              <a:rPr lang="en-US" sz="1700" dirty="0"/>
              <a:t>B.  Fold</a:t>
            </a:r>
          </a:p>
          <a:p>
            <a:pPr lvl="1">
              <a:lnSpc>
                <a:spcPct val="90000"/>
              </a:lnSpc>
            </a:pPr>
            <a:r>
              <a:rPr lang="en-US" sz="1700" dirty="0"/>
              <a:t>C.  Hear</a:t>
            </a:r>
          </a:p>
          <a:p>
            <a:pPr lvl="1">
              <a:lnSpc>
                <a:spcPct val="90000"/>
              </a:lnSpc>
            </a:pPr>
            <a:r>
              <a:rPr lang="en-US" sz="1700" dirty="0"/>
              <a:t>D.  Send</a:t>
            </a:r>
          </a:p>
        </p:txBody>
      </p:sp>
      <p:pic>
        <p:nvPicPr>
          <p:cNvPr id="4" name="Recorded Sound">
            <a:hlinkClick r:id="" action="ppaction://media"/>
            <a:extLst>
              <a:ext uri="{FF2B5EF4-FFF2-40B4-BE49-F238E27FC236}">
                <a16:creationId xmlns:a16="http://schemas.microsoft.com/office/drawing/2014/main" id="{A23CADAB-33FD-472E-9EF3-1E04EF0E84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10323" y="4699000"/>
            <a:ext cx="406400" cy="406400"/>
          </a:xfrm>
          <a:prstGeom prst="rect">
            <a:avLst/>
          </a:prstGeom>
        </p:spPr>
      </p:pic>
    </p:spTree>
    <p:extLst>
      <p:ext uri="{BB962C8B-B14F-4D97-AF65-F5344CB8AC3E}">
        <p14:creationId xmlns:p14="http://schemas.microsoft.com/office/powerpoint/2010/main" val="266880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E54D4D2-2A35-4A4C-BB72-15F60C359C6F}"/>
              </a:ext>
            </a:extLst>
          </p:cNvPr>
          <p:cNvSpPr>
            <a:spLocks noGrp="1"/>
          </p:cNvSpPr>
          <p:nvPr>
            <p:ph type="title"/>
          </p:nvPr>
        </p:nvSpPr>
        <p:spPr>
          <a:xfrm>
            <a:off x="5116783" y="516835"/>
            <a:ext cx="5977937" cy="1666501"/>
          </a:xfrm>
        </p:spPr>
        <p:txBody>
          <a:bodyPr>
            <a:normAutofit/>
          </a:bodyPr>
          <a:lstStyle/>
          <a:p>
            <a:r>
              <a:rPr lang="en-US" sz="3700">
                <a:solidFill>
                  <a:srgbClr val="FFFFFF"/>
                </a:solidFill>
              </a:rPr>
              <a:t>On all slides, please click the microphone symbol to hear the slide being read.</a:t>
            </a:r>
          </a:p>
        </p:txBody>
      </p:sp>
      <p:pic>
        <p:nvPicPr>
          <p:cNvPr id="5" name="Picture 4" descr="A close up of a computer&#10;&#10;Description automatically generated">
            <a:extLst>
              <a:ext uri="{FF2B5EF4-FFF2-40B4-BE49-F238E27FC236}">
                <a16:creationId xmlns:a16="http://schemas.microsoft.com/office/drawing/2014/main" id="{E9732C3B-C1E5-4140-824E-D5BD5EE41309}"/>
              </a:ext>
            </a:extLst>
          </p:cNvPr>
          <p:cNvPicPr>
            <a:picLocks noChangeAspect="1"/>
          </p:cNvPicPr>
          <p:nvPr/>
        </p:nvPicPr>
        <p:blipFill rotWithShape="1">
          <a:blip r:embed="rId2"/>
          <a:srcRect r="1060"/>
          <a:stretch/>
        </p:blipFill>
        <p:spPr>
          <a:xfrm>
            <a:off x="20" y="10"/>
            <a:ext cx="4580077" cy="6857990"/>
          </a:xfrm>
          <a:prstGeom prst="rect">
            <a:avLst/>
          </a:prstGeom>
        </p:spPr>
      </p:pic>
      <p:cxnSp>
        <p:nvCxnSpPr>
          <p:cNvPr id="19"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C68CD1-9DFD-4787-992D-2C2C7AA72882}"/>
              </a:ext>
            </a:extLst>
          </p:cNvPr>
          <p:cNvSpPr>
            <a:spLocks noGrp="1"/>
          </p:cNvSpPr>
          <p:nvPr>
            <p:ph idx="1"/>
          </p:nvPr>
        </p:nvSpPr>
        <p:spPr>
          <a:xfrm>
            <a:off x="5116784" y="2546224"/>
            <a:ext cx="5977938" cy="3342747"/>
          </a:xfrm>
        </p:spPr>
        <p:txBody>
          <a:bodyPr>
            <a:normAutofit/>
          </a:bodyPr>
          <a:lstStyle/>
          <a:p>
            <a:r>
              <a:rPr lang="en-US" sz="1800">
                <a:solidFill>
                  <a:srgbClr val="FFFFFF"/>
                </a:solidFill>
              </a:rPr>
              <a:t>Article found on www.readworks.org</a:t>
            </a:r>
          </a:p>
        </p:txBody>
      </p:sp>
    </p:spTree>
    <p:extLst>
      <p:ext uri="{BB962C8B-B14F-4D97-AF65-F5344CB8AC3E}">
        <p14:creationId xmlns:p14="http://schemas.microsoft.com/office/powerpoint/2010/main" val="142392268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5E5A-99FC-486B-873E-77DD23F38DB3}"/>
              </a:ext>
            </a:extLst>
          </p:cNvPr>
          <p:cNvSpPr>
            <a:spLocks noGrp="1"/>
          </p:cNvSpPr>
          <p:nvPr>
            <p:ph type="title"/>
          </p:nvPr>
        </p:nvSpPr>
        <p:spPr/>
        <p:txBody>
          <a:bodyPr/>
          <a:lstStyle/>
          <a:p>
            <a:r>
              <a:rPr lang="en-US" dirty="0"/>
              <a:t>The Article:</a:t>
            </a:r>
          </a:p>
        </p:txBody>
      </p:sp>
      <p:sp>
        <p:nvSpPr>
          <p:cNvPr id="3" name="Content Placeholder 2">
            <a:extLst>
              <a:ext uri="{FF2B5EF4-FFF2-40B4-BE49-F238E27FC236}">
                <a16:creationId xmlns:a16="http://schemas.microsoft.com/office/drawing/2014/main" id="{845E4989-F92A-4303-BAFC-42348C277559}"/>
              </a:ext>
            </a:extLst>
          </p:cNvPr>
          <p:cNvSpPr>
            <a:spLocks noGrp="1"/>
          </p:cNvSpPr>
          <p:nvPr>
            <p:ph idx="1"/>
          </p:nvPr>
        </p:nvSpPr>
        <p:spPr/>
        <p:txBody>
          <a:bodyPr>
            <a:normAutofit fontScale="85000" lnSpcReduction="20000"/>
          </a:bodyPr>
          <a:lstStyle/>
          <a:p>
            <a:r>
              <a:rPr lang="en-US" dirty="0"/>
              <a:t>Modern technology can do some pretty incredible things. It’s possible, with current technological capabilities, to transmit digital information over long distances using coding and decoding processes without losing the contents of the original information. The best part is we don’t have to do anything besides send the message and wait for it to be received.                                                                                                                            </a:t>
            </a:r>
          </a:p>
          <a:p>
            <a:r>
              <a:rPr lang="en-US" dirty="0"/>
              <a:t>Consider, for instance, the cellular phone. It wasn’t until the early 1980s that this mobile variation on the standard telephone was even available for people to use. Now, it seems like everyone has a cellphone, sending and receiving information in speedy ways invisible to the human eye.</a:t>
            </a:r>
          </a:p>
          <a:p>
            <a:r>
              <a:rPr lang="en-US" dirty="0"/>
              <a:t>There’s so much going on below the surface of what we can see when we use our cellphones. One difference between a mobile phone and a traditional landline telephone is you can move the cellphone just about anywhere geographically and still use it to talk to other phone users. No matter how far away you are from someone you call, you can usually still understand each other’s voices over the phone, thanks to radio waves and something called a cellular network.</a:t>
            </a:r>
          </a:p>
          <a:p>
            <a:endParaRPr lang="en-US" dirty="0"/>
          </a:p>
        </p:txBody>
      </p:sp>
      <p:pic>
        <p:nvPicPr>
          <p:cNvPr id="4" name="Recorded Sound">
            <a:hlinkClick r:id="" action="ppaction://media"/>
            <a:extLst>
              <a:ext uri="{FF2B5EF4-FFF2-40B4-BE49-F238E27FC236}">
                <a16:creationId xmlns:a16="http://schemas.microsoft.com/office/drawing/2014/main" id="{D4021B77-D150-4EC5-AE15-2C694CEAAB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4480" y="909320"/>
            <a:ext cx="406400" cy="406400"/>
          </a:xfrm>
          <a:prstGeom prst="rect">
            <a:avLst/>
          </a:prstGeom>
        </p:spPr>
      </p:pic>
    </p:spTree>
    <p:extLst>
      <p:ext uri="{BB962C8B-B14F-4D97-AF65-F5344CB8AC3E}">
        <p14:creationId xmlns:p14="http://schemas.microsoft.com/office/powerpoint/2010/main" val="217512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6EBEC-D030-4626-9F48-69ECF49515BA}"/>
              </a:ext>
            </a:extLst>
          </p:cNvPr>
          <p:cNvSpPr>
            <a:spLocks noGrp="1"/>
          </p:cNvSpPr>
          <p:nvPr>
            <p:ph type="title"/>
          </p:nvPr>
        </p:nvSpPr>
        <p:spPr/>
        <p:txBody>
          <a:bodyPr/>
          <a:lstStyle/>
          <a:p>
            <a:r>
              <a:rPr lang="en-US" dirty="0"/>
              <a:t>Continued…</a:t>
            </a:r>
          </a:p>
        </p:txBody>
      </p:sp>
      <p:sp>
        <p:nvSpPr>
          <p:cNvPr id="3" name="Content Placeholder 2">
            <a:extLst>
              <a:ext uri="{FF2B5EF4-FFF2-40B4-BE49-F238E27FC236}">
                <a16:creationId xmlns:a16="http://schemas.microsoft.com/office/drawing/2014/main" id="{70A158EA-080B-4FCA-AEE4-8696CB172C02}"/>
              </a:ext>
            </a:extLst>
          </p:cNvPr>
          <p:cNvSpPr>
            <a:spLocks noGrp="1"/>
          </p:cNvSpPr>
          <p:nvPr>
            <p:ph idx="1"/>
          </p:nvPr>
        </p:nvSpPr>
        <p:spPr/>
        <p:txBody>
          <a:bodyPr>
            <a:normAutofit fontScale="85000" lnSpcReduction="10000"/>
          </a:bodyPr>
          <a:lstStyle/>
          <a:p>
            <a:r>
              <a:rPr lang="en-US" dirty="0"/>
              <a:t>It took many evolutions in phone technology to get where we are today, but the current cellphone wirelessly transmits information by connecting to a cellular network. Mobile phone operators provide these cellular networks, which function with the help of cellphone towers, and then calls are made over what is known as a radio link. Through this process, information—in this case, voice input—is broken down and reassembled over the radio link, so the person on the other end instantaneously hears what is said.</a:t>
            </a:r>
          </a:p>
          <a:p>
            <a:r>
              <a:rPr lang="en-US" dirty="0"/>
              <a:t>In other words, as you speak into the phone, your voice is converted into an electrical signal, transmitted in the form of a radio wave by these towers, and then converted back into the sound of your voice by the phone on the receiving end. All this happens in the blink of an eye while you chat over the phone without any distortion. </a:t>
            </a:r>
          </a:p>
          <a:p>
            <a:r>
              <a:rPr lang="en-US" dirty="0"/>
              <a:t>The process of transmitting digital information is not exclusive to telephones. Computers are another instrument that can receive, decode and convert information, though typically this information is not a person’s voice, but written content.</a:t>
            </a:r>
          </a:p>
          <a:p>
            <a:endParaRPr lang="en-US" dirty="0"/>
          </a:p>
        </p:txBody>
      </p:sp>
      <p:pic>
        <p:nvPicPr>
          <p:cNvPr id="4" name="Recorded Sound">
            <a:hlinkClick r:id="" action="ppaction://media"/>
            <a:extLst>
              <a:ext uri="{FF2B5EF4-FFF2-40B4-BE49-F238E27FC236}">
                <a16:creationId xmlns:a16="http://schemas.microsoft.com/office/drawing/2014/main" id="{DE505854-CAB8-41B8-BE67-8372BFC3E8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7440" y="1011981"/>
            <a:ext cx="406400" cy="406400"/>
          </a:xfrm>
          <a:prstGeom prst="rect">
            <a:avLst/>
          </a:prstGeom>
        </p:spPr>
      </p:pic>
    </p:spTree>
    <p:extLst>
      <p:ext uri="{BB962C8B-B14F-4D97-AF65-F5344CB8AC3E}">
        <p14:creationId xmlns:p14="http://schemas.microsoft.com/office/powerpoint/2010/main" val="3724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2C463-8BB0-4E2B-8057-08C7D8298456}"/>
              </a:ext>
            </a:extLst>
          </p:cNvPr>
          <p:cNvSpPr>
            <a:spLocks noGrp="1"/>
          </p:cNvSpPr>
          <p:nvPr>
            <p:ph type="title"/>
          </p:nvPr>
        </p:nvSpPr>
        <p:spPr/>
        <p:txBody>
          <a:bodyPr/>
          <a:lstStyle/>
          <a:p>
            <a:r>
              <a:rPr lang="en-US" dirty="0"/>
              <a:t>Continued…</a:t>
            </a:r>
          </a:p>
        </p:txBody>
      </p:sp>
      <p:sp>
        <p:nvSpPr>
          <p:cNvPr id="3" name="Content Placeholder 2">
            <a:extLst>
              <a:ext uri="{FF2B5EF4-FFF2-40B4-BE49-F238E27FC236}">
                <a16:creationId xmlns:a16="http://schemas.microsoft.com/office/drawing/2014/main" id="{3A2A7EF1-816E-421F-AEAE-192FBC9B5AA6}"/>
              </a:ext>
            </a:extLst>
          </p:cNvPr>
          <p:cNvSpPr>
            <a:spLocks noGrp="1"/>
          </p:cNvSpPr>
          <p:nvPr>
            <p:ph idx="1"/>
          </p:nvPr>
        </p:nvSpPr>
        <p:spPr/>
        <p:txBody>
          <a:bodyPr>
            <a:normAutofit fontScale="85000" lnSpcReduction="10000"/>
          </a:bodyPr>
          <a:lstStyle/>
          <a:p>
            <a:r>
              <a:rPr lang="en-US" dirty="0"/>
              <a:t>We may take for granted the ease with which we can pass along information with computers and the Internet, but many forces are hard at work processing information to make computers easier for us to use and communication more reliable.</a:t>
            </a:r>
          </a:p>
          <a:p>
            <a:r>
              <a:rPr lang="en-US" dirty="0"/>
              <a:t>The first computer showed up around 1941, but it was much more limited in its capabilities than computers now. In fact, computers are everywhere—sometimes they are so small we do not think of them as computers at all, though they serve the same function as the computers we have at home, the office or school.</a:t>
            </a:r>
          </a:p>
          <a:p>
            <a:r>
              <a:rPr lang="en-US" dirty="0"/>
              <a:t>Much like cellular telephones, computers were actually first used to transmit sensitive information across geographical spaces by the military at a point when government officials worried it would be possible to knock out a country’s entire telephone grid.</a:t>
            </a:r>
          </a:p>
          <a:p>
            <a:r>
              <a:rPr lang="en-US" dirty="0"/>
              <a:t>Computer engineers began finding ways to link their computers together in order to share information among them. This linking began with just a couple of computers and grew to the millions which connect regularly today. Ultimately, that’s how what we know as the Internet was developed.</a:t>
            </a:r>
          </a:p>
          <a:p>
            <a:endParaRPr lang="en-US" dirty="0"/>
          </a:p>
        </p:txBody>
      </p:sp>
      <p:pic>
        <p:nvPicPr>
          <p:cNvPr id="4" name="Recorded Sound">
            <a:hlinkClick r:id="" action="ppaction://media"/>
            <a:extLst>
              <a:ext uri="{FF2B5EF4-FFF2-40B4-BE49-F238E27FC236}">
                <a16:creationId xmlns:a16="http://schemas.microsoft.com/office/drawing/2014/main" id="{81534A14-4B66-4143-BE76-3B1185A1DA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69200" y="1011981"/>
            <a:ext cx="406400" cy="406400"/>
          </a:xfrm>
          <a:prstGeom prst="rect">
            <a:avLst/>
          </a:prstGeom>
        </p:spPr>
      </p:pic>
    </p:spTree>
    <p:extLst>
      <p:ext uri="{BB962C8B-B14F-4D97-AF65-F5344CB8AC3E}">
        <p14:creationId xmlns:p14="http://schemas.microsoft.com/office/powerpoint/2010/main" val="273309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D55E-8DA0-4BE2-8766-88C3E150969A}"/>
              </a:ext>
            </a:extLst>
          </p:cNvPr>
          <p:cNvSpPr>
            <a:spLocks noGrp="1"/>
          </p:cNvSpPr>
          <p:nvPr>
            <p:ph type="title"/>
          </p:nvPr>
        </p:nvSpPr>
        <p:spPr/>
        <p:txBody>
          <a:bodyPr/>
          <a:lstStyle/>
          <a:p>
            <a:r>
              <a:rPr lang="en-US" dirty="0"/>
              <a:t>Continued…</a:t>
            </a:r>
          </a:p>
        </p:txBody>
      </p:sp>
      <p:sp>
        <p:nvSpPr>
          <p:cNvPr id="3" name="Content Placeholder 2">
            <a:extLst>
              <a:ext uri="{FF2B5EF4-FFF2-40B4-BE49-F238E27FC236}">
                <a16:creationId xmlns:a16="http://schemas.microsoft.com/office/drawing/2014/main" id="{428F5516-2AFB-4D39-8867-CEBF965B0AF9}"/>
              </a:ext>
            </a:extLst>
          </p:cNvPr>
          <p:cNvSpPr>
            <a:spLocks noGrp="1"/>
          </p:cNvSpPr>
          <p:nvPr>
            <p:ph idx="1"/>
          </p:nvPr>
        </p:nvSpPr>
        <p:spPr/>
        <p:txBody>
          <a:bodyPr/>
          <a:lstStyle/>
          <a:p>
            <a:r>
              <a:rPr lang="en-US" dirty="0"/>
              <a:t>Wireless computer networking is also similar to cellular phone use in that computers use the same networks our mobile phones use.</a:t>
            </a:r>
          </a:p>
          <a:p>
            <a:r>
              <a:rPr lang="en-US" dirty="0"/>
              <a:t>While you speak into the telephone using your voice, you typically insert data into your computer by typing on the keyboard. You may decide to share information through an email or access information on a website by typing in or visiting what is known as a hyperlink.</a:t>
            </a:r>
          </a:p>
          <a:p>
            <a:r>
              <a:rPr lang="en-US" dirty="0"/>
              <a:t>When you use the Internet to share and access information, you connect to the relevant network. You can send a message from your computer to another computer anywhere in the world and it will arrive almost immediately, going through many different networks in the process.</a:t>
            </a:r>
          </a:p>
          <a:p>
            <a:endParaRPr lang="en-US" dirty="0"/>
          </a:p>
        </p:txBody>
      </p:sp>
      <p:pic>
        <p:nvPicPr>
          <p:cNvPr id="4" name="Recorded Sound">
            <a:hlinkClick r:id="" action="ppaction://media"/>
            <a:extLst>
              <a:ext uri="{FF2B5EF4-FFF2-40B4-BE49-F238E27FC236}">
                <a16:creationId xmlns:a16="http://schemas.microsoft.com/office/drawing/2014/main" id="{44761AC4-2280-4C75-9C70-E031F6A8AD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63840" y="1011981"/>
            <a:ext cx="406400" cy="406400"/>
          </a:xfrm>
          <a:prstGeom prst="rect">
            <a:avLst/>
          </a:prstGeom>
        </p:spPr>
      </p:pic>
    </p:spTree>
    <p:extLst>
      <p:ext uri="{BB962C8B-B14F-4D97-AF65-F5344CB8AC3E}">
        <p14:creationId xmlns:p14="http://schemas.microsoft.com/office/powerpoint/2010/main" val="184970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9460-CB89-4D70-A05C-CEDCC699153F}"/>
              </a:ext>
            </a:extLst>
          </p:cNvPr>
          <p:cNvSpPr>
            <a:spLocks noGrp="1"/>
          </p:cNvSpPr>
          <p:nvPr>
            <p:ph type="title"/>
          </p:nvPr>
        </p:nvSpPr>
        <p:spPr/>
        <p:txBody>
          <a:bodyPr/>
          <a:lstStyle/>
          <a:p>
            <a:r>
              <a:rPr lang="en-US" dirty="0"/>
              <a:t>Continued…</a:t>
            </a:r>
          </a:p>
        </p:txBody>
      </p:sp>
      <p:sp>
        <p:nvSpPr>
          <p:cNvPr id="3" name="Content Placeholder 2">
            <a:extLst>
              <a:ext uri="{FF2B5EF4-FFF2-40B4-BE49-F238E27FC236}">
                <a16:creationId xmlns:a16="http://schemas.microsoft.com/office/drawing/2014/main" id="{16EB71C4-CBCB-473B-978F-4E0BC8B2EC05}"/>
              </a:ext>
            </a:extLst>
          </p:cNvPr>
          <p:cNvSpPr>
            <a:spLocks noGrp="1"/>
          </p:cNvSpPr>
          <p:nvPr>
            <p:ph idx="1"/>
          </p:nvPr>
        </p:nvSpPr>
        <p:spPr/>
        <p:txBody>
          <a:bodyPr>
            <a:normAutofit fontScale="85000" lnSpcReduction="20000"/>
          </a:bodyPr>
          <a:lstStyle/>
          <a:p>
            <a:r>
              <a:rPr lang="en-US" dirty="0"/>
              <a:t>Still, the information you send does not travel in a single piece as it might through the standard mail service; instead, it is broken down into smaller digital information. As with a cellphone, the information you send is fragmented into tiny pieces and then reconstructed once it’s reached its destination. Along with your message comes other information, for instance about ordering, or how the message should be restructured to make sense to the reader. Your message will also include more basic data about where it came from and where it is supposed to go.</a:t>
            </a:r>
          </a:p>
          <a:p>
            <a:r>
              <a:rPr lang="en-US" dirty="0"/>
              <a:t>Computers and the Internet require many high-tech and complicated pieces to run properly, but something known as a router is a key instrument that keeps information being sent from one computer to another going along the correct pathway. The Internet also relies on telephone wires and satellite links for wireless information sharing.</a:t>
            </a:r>
          </a:p>
          <a:p>
            <a:r>
              <a:rPr lang="en-US" dirty="0"/>
              <a:t>It’s important to note that for the Internet to work as it does, many companies have to agree to work with one another. The Internet is really a collection of networks working together toward a common goal of allowing information to be shared. </a:t>
            </a:r>
          </a:p>
          <a:p>
            <a:endParaRPr lang="en-US" dirty="0"/>
          </a:p>
        </p:txBody>
      </p:sp>
      <p:pic>
        <p:nvPicPr>
          <p:cNvPr id="4" name="Recorded Sound">
            <a:hlinkClick r:id="" action="ppaction://media"/>
            <a:extLst>
              <a:ext uri="{FF2B5EF4-FFF2-40B4-BE49-F238E27FC236}">
                <a16:creationId xmlns:a16="http://schemas.microsoft.com/office/drawing/2014/main" id="{9D35E34B-6645-4569-B122-D43AE8D04E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0800" y="1047541"/>
            <a:ext cx="406400" cy="406400"/>
          </a:xfrm>
          <a:prstGeom prst="rect">
            <a:avLst/>
          </a:prstGeom>
        </p:spPr>
      </p:pic>
    </p:spTree>
    <p:extLst>
      <p:ext uri="{BB962C8B-B14F-4D97-AF65-F5344CB8AC3E}">
        <p14:creationId xmlns:p14="http://schemas.microsoft.com/office/powerpoint/2010/main" val="154021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C72DF78-C8D0-47FC-81E3-AC19AD5EE80E}"/>
              </a:ext>
            </a:extLst>
          </p:cNvPr>
          <p:cNvSpPr>
            <a:spLocks noGrp="1"/>
          </p:cNvSpPr>
          <p:nvPr>
            <p:ph type="title"/>
          </p:nvPr>
        </p:nvSpPr>
        <p:spPr>
          <a:xfrm>
            <a:off x="492369" y="605896"/>
            <a:ext cx="3642309" cy="5646208"/>
          </a:xfrm>
        </p:spPr>
        <p:txBody>
          <a:bodyPr anchor="ctr">
            <a:normAutofit/>
          </a:bodyPr>
          <a:lstStyle/>
          <a:p>
            <a:r>
              <a:rPr lang="en-US" sz="4400">
                <a:solidFill>
                  <a:srgbClr val="FFFFFF"/>
                </a:solidFill>
              </a:rPr>
              <a:t>Questions Page 1</a:t>
            </a:r>
          </a:p>
        </p:txBody>
      </p:sp>
      <p:sp>
        <p:nvSpPr>
          <p:cNvPr id="3" name="Content Placeholder 2">
            <a:extLst>
              <a:ext uri="{FF2B5EF4-FFF2-40B4-BE49-F238E27FC236}">
                <a16:creationId xmlns:a16="http://schemas.microsoft.com/office/drawing/2014/main" id="{26813680-CE7F-4C58-B608-E2AC15D195E9}"/>
              </a:ext>
            </a:extLst>
          </p:cNvPr>
          <p:cNvSpPr>
            <a:spLocks noGrp="1"/>
          </p:cNvSpPr>
          <p:nvPr>
            <p:ph idx="1"/>
          </p:nvPr>
        </p:nvSpPr>
        <p:spPr>
          <a:xfrm>
            <a:off x="5231958" y="605896"/>
            <a:ext cx="5923721" cy="5646208"/>
          </a:xfrm>
        </p:spPr>
        <p:txBody>
          <a:bodyPr anchor="ctr">
            <a:normAutofit/>
          </a:bodyPr>
          <a:lstStyle/>
          <a:p>
            <a:pPr>
              <a:lnSpc>
                <a:spcPct val="90000"/>
              </a:lnSpc>
            </a:pPr>
            <a:r>
              <a:rPr lang="en-US" dirty="0"/>
              <a:t>1.  What are two examples of technology that send information over long distances?</a:t>
            </a:r>
            <a:endParaRPr lang="en-US"/>
          </a:p>
          <a:p>
            <a:pPr lvl="1">
              <a:lnSpc>
                <a:spcPct val="90000"/>
              </a:lnSpc>
            </a:pPr>
            <a:r>
              <a:rPr lang="en-US" sz="2000"/>
              <a:t>A.  The human eye and computers</a:t>
            </a:r>
          </a:p>
          <a:p>
            <a:pPr lvl="1">
              <a:lnSpc>
                <a:spcPct val="90000"/>
              </a:lnSpc>
            </a:pPr>
            <a:r>
              <a:rPr lang="en-US" sz="2000"/>
              <a:t>B.  Government officials and computers</a:t>
            </a:r>
          </a:p>
          <a:p>
            <a:pPr lvl="1">
              <a:lnSpc>
                <a:spcPct val="90000"/>
              </a:lnSpc>
            </a:pPr>
            <a:r>
              <a:rPr lang="en-US" sz="2000"/>
              <a:t>C.  Cellphones and the human eye</a:t>
            </a:r>
          </a:p>
          <a:p>
            <a:pPr lvl="1">
              <a:lnSpc>
                <a:spcPct val="90000"/>
              </a:lnSpc>
            </a:pPr>
            <a:r>
              <a:rPr lang="en-US" sz="2000"/>
              <a:t>D.  Cellphones and computers</a:t>
            </a:r>
          </a:p>
          <a:p>
            <a:pPr>
              <a:lnSpc>
                <a:spcPct val="90000"/>
              </a:lnSpc>
            </a:pPr>
            <a:r>
              <a:rPr lang="en-US" dirty="0"/>
              <a:t>2.  What does the author compare to cellphones in this passage?</a:t>
            </a:r>
            <a:endParaRPr lang="en-US"/>
          </a:p>
          <a:p>
            <a:pPr lvl="1">
              <a:lnSpc>
                <a:spcPct val="90000"/>
              </a:lnSpc>
            </a:pPr>
            <a:r>
              <a:rPr lang="en-US" sz="2000"/>
              <a:t>A.  The author compares companies to cellphones</a:t>
            </a:r>
          </a:p>
          <a:p>
            <a:pPr lvl="1">
              <a:lnSpc>
                <a:spcPct val="90000"/>
              </a:lnSpc>
            </a:pPr>
            <a:r>
              <a:rPr lang="en-US" sz="2000"/>
              <a:t>B.  The author compares engineers to cellphones</a:t>
            </a:r>
          </a:p>
          <a:p>
            <a:pPr lvl="1">
              <a:lnSpc>
                <a:spcPct val="90000"/>
              </a:lnSpc>
            </a:pPr>
            <a:r>
              <a:rPr lang="en-US" sz="2000"/>
              <a:t>C.  The author compares computers to cellphones</a:t>
            </a:r>
          </a:p>
          <a:p>
            <a:pPr lvl="1">
              <a:lnSpc>
                <a:spcPct val="90000"/>
              </a:lnSpc>
            </a:pPr>
            <a:r>
              <a:rPr lang="en-US" sz="2000"/>
              <a:t>D.  The author compares cellular networks to cellphones</a:t>
            </a:r>
          </a:p>
        </p:txBody>
      </p:sp>
      <p:pic>
        <p:nvPicPr>
          <p:cNvPr id="4" name="Recorded Sound">
            <a:hlinkClick r:id="" action="ppaction://media"/>
            <a:extLst>
              <a:ext uri="{FF2B5EF4-FFF2-40B4-BE49-F238E27FC236}">
                <a16:creationId xmlns:a16="http://schemas.microsoft.com/office/drawing/2014/main" id="{6CBC79AA-8F35-4C92-B2C7-BDBA6D9A5B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21112" y="4800600"/>
            <a:ext cx="406400" cy="406400"/>
          </a:xfrm>
          <a:prstGeom prst="rect">
            <a:avLst/>
          </a:prstGeom>
        </p:spPr>
      </p:pic>
    </p:spTree>
    <p:extLst>
      <p:ext uri="{BB962C8B-B14F-4D97-AF65-F5344CB8AC3E}">
        <p14:creationId xmlns:p14="http://schemas.microsoft.com/office/powerpoint/2010/main" val="22828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0E982FE-FBC3-45E8-87D3-DD8E0723879F}"/>
              </a:ext>
            </a:extLst>
          </p:cNvPr>
          <p:cNvSpPr>
            <a:spLocks noGrp="1"/>
          </p:cNvSpPr>
          <p:nvPr>
            <p:ph type="title"/>
          </p:nvPr>
        </p:nvSpPr>
        <p:spPr>
          <a:xfrm>
            <a:off x="492369" y="605896"/>
            <a:ext cx="3642309" cy="5646208"/>
          </a:xfrm>
        </p:spPr>
        <p:txBody>
          <a:bodyPr anchor="ctr">
            <a:normAutofit/>
          </a:bodyPr>
          <a:lstStyle/>
          <a:p>
            <a:r>
              <a:rPr lang="en-US" sz="4400">
                <a:solidFill>
                  <a:srgbClr val="FFFFFF"/>
                </a:solidFill>
              </a:rPr>
              <a:t>Questions Page 2</a:t>
            </a:r>
          </a:p>
        </p:txBody>
      </p:sp>
      <p:sp>
        <p:nvSpPr>
          <p:cNvPr id="3" name="Content Placeholder 2">
            <a:extLst>
              <a:ext uri="{FF2B5EF4-FFF2-40B4-BE49-F238E27FC236}">
                <a16:creationId xmlns:a16="http://schemas.microsoft.com/office/drawing/2014/main" id="{FCE30152-E216-429D-8479-ED9E7AF1F62B}"/>
              </a:ext>
            </a:extLst>
          </p:cNvPr>
          <p:cNvSpPr>
            <a:spLocks noGrp="1"/>
          </p:cNvSpPr>
          <p:nvPr>
            <p:ph idx="1"/>
          </p:nvPr>
        </p:nvSpPr>
        <p:spPr>
          <a:xfrm>
            <a:off x="5231958" y="605896"/>
            <a:ext cx="5923721" cy="5646208"/>
          </a:xfrm>
        </p:spPr>
        <p:txBody>
          <a:bodyPr anchor="ctr">
            <a:normAutofit/>
          </a:bodyPr>
          <a:lstStyle/>
          <a:p>
            <a:pPr>
              <a:lnSpc>
                <a:spcPct val="90000"/>
              </a:lnSpc>
            </a:pPr>
            <a:r>
              <a:rPr lang="en-US" sz="1300"/>
              <a:t>3.  A cellphone sends and receives information in a speedy way invisible to the human eye.  What evidence from the passage supports this statement?</a:t>
            </a:r>
          </a:p>
          <a:p>
            <a:pPr lvl="1">
              <a:lnSpc>
                <a:spcPct val="90000"/>
              </a:lnSpc>
            </a:pPr>
            <a:r>
              <a:rPr lang="en-US" sz="1300"/>
              <a:t>A.  When a person speaks into a cellphone, his or her voice is broken down and reassembled over a radio link, so the person on the other end instantaneously hears what is said.</a:t>
            </a:r>
          </a:p>
          <a:p>
            <a:pPr lvl="1">
              <a:lnSpc>
                <a:spcPct val="90000"/>
              </a:lnSpc>
            </a:pPr>
            <a:r>
              <a:rPr lang="en-US" sz="1300"/>
              <a:t>B.  When computers first showed up around 1941, they were used to transmit sensitive information across geographical spaces by the military because of worries government officials had.</a:t>
            </a:r>
          </a:p>
          <a:p>
            <a:pPr lvl="1">
              <a:lnSpc>
                <a:spcPct val="90000"/>
              </a:lnSpc>
            </a:pPr>
            <a:r>
              <a:rPr lang="en-US" sz="1300"/>
              <a:t>C.  Although people may take for granted the ease with which they can pass along information through computers, many forces are at work to make computer communication more reliable.</a:t>
            </a:r>
          </a:p>
          <a:p>
            <a:pPr lvl="1">
              <a:lnSpc>
                <a:spcPct val="90000"/>
              </a:lnSpc>
            </a:pPr>
            <a:r>
              <a:rPr lang="en-US" sz="1300"/>
              <a:t>D.  Like cellphones, computers can receive, decode, and convert information, though typically this information is written content rather than someone’s voice.</a:t>
            </a:r>
          </a:p>
          <a:p>
            <a:pPr>
              <a:lnSpc>
                <a:spcPct val="90000"/>
              </a:lnSpc>
            </a:pPr>
            <a:r>
              <a:rPr lang="en-US" sz="1300"/>
              <a:t>4.  What is one way that computer use has changed over time?</a:t>
            </a:r>
          </a:p>
          <a:p>
            <a:pPr lvl="1">
              <a:lnSpc>
                <a:spcPct val="90000"/>
              </a:lnSpc>
            </a:pPr>
            <a:r>
              <a:rPr lang="en-US" sz="1300"/>
              <a:t>A.  Computers were first used in homes, schools, and offices to send different kinds of information, but now they are used only by the military to send sensitive information.</a:t>
            </a:r>
          </a:p>
          <a:p>
            <a:pPr lvl="1">
              <a:lnSpc>
                <a:spcPct val="90000"/>
              </a:lnSpc>
            </a:pPr>
            <a:r>
              <a:rPr lang="en-US" sz="1300"/>
              <a:t>B.  Computers were first used by the military to send sensitive information but now they are used in homes, schools, and offices to send different kinds of information.</a:t>
            </a:r>
          </a:p>
          <a:p>
            <a:pPr lvl="1">
              <a:lnSpc>
                <a:spcPct val="90000"/>
              </a:lnSpc>
            </a:pPr>
            <a:r>
              <a:rPr lang="en-US" sz="1300"/>
              <a:t>C.  Computers used to send a person’s voice from one place to another, but now they send only written content.</a:t>
            </a:r>
          </a:p>
          <a:p>
            <a:pPr lvl="1">
              <a:lnSpc>
                <a:spcPct val="90000"/>
              </a:lnSpc>
            </a:pPr>
            <a:r>
              <a:rPr lang="en-US" sz="1300"/>
              <a:t>D.  Computers used to send a person’s voice from one place to another, but they have been gradually replaced by landlines.</a:t>
            </a:r>
          </a:p>
        </p:txBody>
      </p:sp>
      <p:pic>
        <p:nvPicPr>
          <p:cNvPr id="4" name="Recorded Sound">
            <a:hlinkClick r:id="" action="ppaction://media"/>
            <a:extLst>
              <a:ext uri="{FF2B5EF4-FFF2-40B4-BE49-F238E27FC236}">
                <a16:creationId xmlns:a16="http://schemas.microsoft.com/office/drawing/2014/main" id="{8BF0693D-505A-4B9D-9E7F-4C37AE5345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10323" y="4780280"/>
            <a:ext cx="406400" cy="406400"/>
          </a:xfrm>
          <a:prstGeom prst="rect">
            <a:avLst/>
          </a:prstGeom>
        </p:spPr>
      </p:pic>
    </p:spTree>
    <p:extLst>
      <p:ext uri="{BB962C8B-B14F-4D97-AF65-F5344CB8AC3E}">
        <p14:creationId xmlns:p14="http://schemas.microsoft.com/office/powerpoint/2010/main" val="37722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2.xml><?xml version="1.0" encoding="utf-8"?>
<ds:datastoreItem xmlns:ds="http://schemas.openxmlformats.org/officeDocument/2006/customXml" ds:itemID="{8F3CD65D-61A5-43C9-A837-6EC73C7DA8A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6377351-63A1-4C2E-8C9A-66CDD70F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1479</Words>
  <Application>Microsoft Office PowerPoint</Application>
  <PresentationFormat>Widescreen</PresentationFormat>
  <Paragraphs>59</Paragraphs>
  <Slides>10</Slides>
  <Notes>0</Notes>
  <HiddenSlides>0</HiddenSlides>
  <MMClips>9</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RetrospectVTI</vt:lpstr>
      <vt:lpstr>Using Cell Phones and Computers to Transmit Information</vt:lpstr>
      <vt:lpstr>On all slides, please click the microphone symbol to hear the slide being read.</vt:lpstr>
      <vt:lpstr>The Article:</vt:lpstr>
      <vt:lpstr>Continued…</vt:lpstr>
      <vt:lpstr>Continued…</vt:lpstr>
      <vt:lpstr>Continued…</vt:lpstr>
      <vt:lpstr>Continued…</vt:lpstr>
      <vt:lpstr>Questions Page 1</vt:lpstr>
      <vt:lpstr>Questions Page 2</vt:lpstr>
      <vt:lpstr>Questions Page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Cell Phones and Computers to Transmit Information</dc:title>
  <dc:creator/>
  <cp:lastModifiedBy/>
  <cp:revision>2</cp:revision>
  <dcterms:created xsi:type="dcterms:W3CDTF">2020-04-14T18:21:24Z</dcterms:created>
  <dcterms:modified xsi:type="dcterms:W3CDTF">2020-04-14T18:32:29Z</dcterms:modified>
</cp:coreProperties>
</file>