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3" d="100"/>
          <a:sy n="63" d="100"/>
        </p:scale>
        <p:origin x="84"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4/13/2020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4/13/2020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4/13/2020</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4/13/2020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4/13/2020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4/13/2020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4/13/2020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4/13/2020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4/13/2020</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1CB4D2-2645-410F-8955-8FE5456A19B4}"/>
              </a:ext>
            </a:extLst>
          </p:cNvPr>
          <p:cNvSpPr>
            <a:spLocks noGrp="1"/>
          </p:cNvSpPr>
          <p:nvPr>
            <p:ph type="ctrTitle"/>
          </p:nvPr>
        </p:nvSpPr>
        <p:spPr/>
        <p:txBody>
          <a:bodyPr/>
          <a:lstStyle/>
          <a:p>
            <a:pPr algn="ctr"/>
            <a:r>
              <a:rPr lang="en-US" dirty="0"/>
              <a:t>Back Roads</a:t>
            </a:r>
          </a:p>
        </p:txBody>
      </p:sp>
      <p:sp>
        <p:nvSpPr>
          <p:cNvPr id="3" name="Subtitle 2">
            <a:extLst>
              <a:ext uri="{FF2B5EF4-FFF2-40B4-BE49-F238E27FC236}">
                <a16:creationId xmlns:a16="http://schemas.microsoft.com/office/drawing/2014/main" id="{2D82CA60-7216-4E17-8F89-399D21F68C83}"/>
              </a:ext>
            </a:extLst>
          </p:cNvPr>
          <p:cNvSpPr>
            <a:spLocks noGrp="1"/>
          </p:cNvSpPr>
          <p:nvPr>
            <p:ph type="subTitle" idx="1"/>
          </p:nvPr>
        </p:nvSpPr>
        <p:spPr/>
        <p:txBody>
          <a:bodyPr/>
          <a:lstStyle/>
          <a:p>
            <a:r>
              <a:rPr lang="en-US" dirty="0"/>
              <a:t>LC3 English Assignment #1</a:t>
            </a:r>
          </a:p>
        </p:txBody>
      </p:sp>
    </p:spTree>
    <p:extLst>
      <p:ext uri="{BB962C8B-B14F-4D97-AF65-F5344CB8AC3E}">
        <p14:creationId xmlns:p14="http://schemas.microsoft.com/office/powerpoint/2010/main" val="4830150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05472-9E01-49A5-B4C2-9A52C97A7815}"/>
              </a:ext>
            </a:extLst>
          </p:cNvPr>
          <p:cNvSpPr>
            <a:spLocks noGrp="1"/>
          </p:cNvSpPr>
          <p:nvPr>
            <p:ph type="title"/>
          </p:nvPr>
        </p:nvSpPr>
        <p:spPr/>
        <p:txBody>
          <a:bodyPr/>
          <a:lstStyle/>
          <a:p>
            <a:r>
              <a:rPr lang="en-US" dirty="0"/>
              <a:t>Questions Page 2</a:t>
            </a:r>
          </a:p>
        </p:txBody>
      </p:sp>
      <p:sp>
        <p:nvSpPr>
          <p:cNvPr id="3" name="Content Placeholder 2">
            <a:extLst>
              <a:ext uri="{FF2B5EF4-FFF2-40B4-BE49-F238E27FC236}">
                <a16:creationId xmlns:a16="http://schemas.microsoft.com/office/drawing/2014/main" id="{0AE629A5-4253-46DC-B411-932397299698}"/>
              </a:ext>
            </a:extLst>
          </p:cNvPr>
          <p:cNvSpPr>
            <a:spLocks noGrp="1"/>
          </p:cNvSpPr>
          <p:nvPr>
            <p:ph idx="1"/>
          </p:nvPr>
        </p:nvSpPr>
        <p:spPr/>
        <p:txBody>
          <a:bodyPr>
            <a:normAutofit fontScale="70000" lnSpcReduction="20000"/>
          </a:bodyPr>
          <a:lstStyle/>
          <a:p>
            <a:r>
              <a:rPr lang="en-US" dirty="0"/>
              <a:t>4.  How do people in Dauphin Borough most likely feel about the statue?</a:t>
            </a:r>
          </a:p>
          <a:p>
            <a:pPr lvl="1"/>
            <a:r>
              <a:rPr lang="en-US" dirty="0"/>
              <a:t>A.  They believe it is a sign from a higher power</a:t>
            </a:r>
          </a:p>
          <a:p>
            <a:pPr lvl="1"/>
            <a:r>
              <a:rPr lang="en-US" dirty="0"/>
              <a:t>B.  They embrace it’s presence</a:t>
            </a:r>
          </a:p>
          <a:p>
            <a:pPr lvl="1"/>
            <a:r>
              <a:rPr lang="en-US" dirty="0"/>
              <a:t>C.  They are confused by its miraculous appearance</a:t>
            </a:r>
          </a:p>
          <a:p>
            <a:pPr lvl="1"/>
            <a:r>
              <a:rPr lang="en-US" dirty="0"/>
              <a:t>D.  They pay little attention to it</a:t>
            </a:r>
          </a:p>
          <a:p>
            <a:r>
              <a:rPr lang="en-US" dirty="0"/>
              <a:t>5.  This story is mostly about:</a:t>
            </a:r>
          </a:p>
          <a:p>
            <a:pPr lvl="1"/>
            <a:r>
              <a:rPr lang="en-US" dirty="0"/>
              <a:t>A.  The difference between natural and man-made landmarks</a:t>
            </a:r>
          </a:p>
          <a:p>
            <a:pPr lvl="1"/>
            <a:r>
              <a:rPr lang="en-US" dirty="0"/>
              <a:t>B.  The importance of taking time to appreciate nature</a:t>
            </a:r>
          </a:p>
          <a:p>
            <a:pPr lvl="1"/>
            <a:r>
              <a:rPr lang="en-US" dirty="0"/>
              <a:t>C.  A friendship formed through the bond of sharing a car ride together</a:t>
            </a:r>
          </a:p>
          <a:p>
            <a:pPr lvl="1"/>
            <a:r>
              <a:rPr lang="en-US" dirty="0"/>
              <a:t>D.  The beautiful and interesting things to be discovered along back roads</a:t>
            </a:r>
          </a:p>
          <a:p>
            <a:r>
              <a:rPr lang="en-US" dirty="0"/>
              <a:t>6.  The tone of the writing throughout the passage can be described as:</a:t>
            </a:r>
          </a:p>
          <a:p>
            <a:pPr lvl="1"/>
            <a:r>
              <a:rPr lang="en-US" dirty="0"/>
              <a:t>A.  Frantic or hurried</a:t>
            </a:r>
          </a:p>
          <a:p>
            <a:pPr lvl="1"/>
            <a:r>
              <a:rPr lang="en-US" dirty="0"/>
              <a:t>B.  Relaxed and smooth</a:t>
            </a:r>
          </a:p>
          <a:p>
            <a:pPr lvl="1"/>
            <a:r>
              <a:rPr lang="en-US" dirty="0"/>
              <a:t>C.  Suspenseful and unusual</a:t>
            </a:r>
          </a:p>
          <a:p>
            <a:pPr lvl="1"/>
            <a:r>
              <a:rPr lang="en-US" dirty="0"/>
              <a:t>D.  Exhilarating, or exciting</a:t>
            </a:r>
          </a:p>
        </p:txBody>
      </p:sp>
      <p:pic>
        <p:nvPicPr>
          <p:cNvPr id="4" name="Recorded Sound">
            <a:hlinkClick r:id="" action="ppaction://media"/>
            <a:extLst>
              <a:ext uri="{FF2B5EF4-FFF2-40B4-BE49-F238E27FC236}">
                <a16:creationId xmlns:a16="http://schemas.microsoft.com/office/drawing/2014/main" id="{95A5F7A9-795E-4819-B259-78E6FF3F5E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76160" y="1090497"/>
            <a:ext cx="406400" cy="406400"/>
          </a:xfrm>
          <a:prstGeom prst="rect">
            <a:avLst/>
          </a:prstGeom>
        </p:spPr>
      </p:pic>
    </p:spTree>
    <p:extLst>
      <p:ext uri="{BB962C8B-B14F-4D97-AF65-F5344CB8AC3E}">
        <p14:creationId xmlns:p14="http://schemas.microsoft.com/office/powerpoint/2010/main" val="3453201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E9F03-18FA-464A-9126-EF25F9565B1F}"/>
              </a:ext>
            </a:extLst>
          </p:cNvPr>
          <p:cNvSpPr>
            <a:spLocks noGrp="1"/>
          </p:cNvSpPr>
          <p:nvPr>
            <p:ph type="title"/>
          </p:nvPr>
        </p:nvSpPr>
        <p:spPr/>
        <p:txBody>
          <a:bodyPr/>
          <a:lstStyle/>
          <a:p>
            <a:r>
              <a:rPr lang="en-US" dirty="0"/>
              <a:t>Questions Page 3</a:t>
            </a:r>
          </a:p>
        </p:txBody>
      </p:sp>
      <p:sp>
        <p:nvSpPr>
          <p:cNvPr id="3" name="Content Placeholder 2">
            <a:extLst>
              <a:ext uri="{FF2B5EF4-FFF2-40B4-BE49-F238E27FC236}">
                <a16:creationId xmlns:a16="http://schemas.microsoft.com/office/drawing/2014/main" id="{52A0CA10-F439-40B4-965F-CA25713E8448}"/>
              </a:ext>
            </a:extLst>
          </p:cNvPr>
          <p:cNvSpPr>
            <a:spLocks noGrp="1"/>
          </p:cNvSpPr>
          <p:nvPr>
            <p:ph idx="1"/>
          </p:nvPr>
        </p:nvSpPr>
        <p:spPr/>
        <p:txBody>
          <a:bodyPr>
            <a:normAutofit fontScale="92500" lnSpcReduction="20000"/>
          </a:bodyPr>
          <a:lstStyle/>
          <a:p>
            <a:r>
              <a:rPr lang="en-US" dirty="0"/>
              <a:t>7.  Choose the answer that best completes the sentence:  Joe and Sam decide not to take the highway _____ they could drive through back roads.</a:t>
            </a:r>
          </a:p>
          <a:p>
            <a:pPr lvl="1"/>
            <a:r>
              <a:rPr lang="en-US" dirty="0"/>
              <a:t>A.  Even though</a:t>
            </a:r>
          </a:p>
          <a:p>
            <a:pPr lvl="1"/>
            <a:r>
              <a:rPr lang="en-US" dirty="0"/>
              <a:t>B.  So</a:t>
            </a:r>
          </a:p>
          <a:p>
            <a:pPr lvl="1"/>
            <a:r>
              <a:rPr lang="en-US" dirty="0"/>
              <a:t>C.  Instead</a:t>
            </a:r>
          </a:p>
          <a:p>
            <a:pPr lvl="1"/>
            <a:r>
              <a:rPr lang="en-US" dirty="0"/>
              <a:t>D.  Next</a:t>
            </a:r>
          </a:p>
          <a:p>
            <a:r>
              <a:rPr lang="en-US" dirty="0"/>
              <a:t>8.  The presence and appreciation of nature is evident throughout the story.  Identify at least three phrases or sentences that support this claim.</a:t>
            </a:r>
          </a:p>
          <a:p>
            <a:pPr lvl="1"/>
            <a:r>
              <a:rPr lang="en-US" dirty="0"/>
              <a:t>1.  </a:t>
            </a:r>
          </a:p>
          <a:p>
            <a:pPr lvl="1"/>
            <a:r>
              <a:rPr lang="en-US" dirty="0"/>
              <a:t>2.  </a:t>
            </a:r>
          </a:p>
          <a:p>
            <a:pPr lvl="1"/>
            <a:r>
              <a:rPr lang="en-US" dirty="0"/>
              <a:t>3.</a:t>
            </a:r>
          </a:p>
        </p:txBody>
      </p:sp>
      <p:pic>
        <p:nvPicPr>
          <p:cNvPr id="4" name="Recorded Sound">
            <a:hlinkClick r:id="" action="ppaction://media"/>
            <a:extLst>
              <a:ext uri="{FF2B5EF4-FFF2-40B4-BE49-F238E27FC236}">
                <a16:creationId xmlns:a16="http://schemas.microsoft.com/office/drawing/2014/main" id="{A4E5ACE2-37CD-495A-B87E-97FC9B571F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498080" y="1090497"/>
            <a:ext cx="406400" cy="406400"/>
          </a:xfrm>
          <a:prstGeom prst="rect">
            <a:avLst/>
          </a:prstGeom>
        </p:spPr>
      </p:pic>
    </p:spTree>
    <p:extLst>
      <p:ext uri="{BB962C8B-B14F-4D97-AF65-F5344CB8AC3E}">
        <p14:creationId xmlns:p14="http://schemas.microsoft.com/office/powerpoint/2010/main" val="317238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0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ACACF-B361-4B3F-AE96-B300EA4FDDB4}"/>
              </a:ext>
            </a:extLst>
          </p:cNvPr>
          <p:cNvSpPr>
            <a:spLocks noGrp="1"/>
          </p:cNvSpPr>
          <p:nvPr>
            <p:ph type="title"/>
          </p:nvPr>
        </p:nvSpPr>
        <p:spPr/>
        <p:txBody>
          <a:bodyPr/>
          <a:lstStyle/>
          <a:p>
            <a:r>
              <a:rPr lang="en-US" dirty="0"/>
              <a:t>Questions Page 4</a:t>
            </a:r>
          </a:p>
        </p:txBody>
      </p:sp>
      <p:sp>
        <p:nvSpPr>
          <p:cNvPr id="3" name="Content Placeholder 2">
            <a:extLst>
              <a:ext uri="{FF2B5EF4-FFF2-40B4-BE49-F238E27FC236}">
                <a16:creationId xmlns:a16="http://schemas.microsoft.com/office/drawing/2014/main" id="{6D22BF7D-0219-49BF-A054-93242750FCC3}"/>
              </a:ext>
            </a:extLst>
          </p:cNvPr>
          <p:cNvSpPr>
            <a:spLocks noGrp="1"/>
          </p:cNvSpPr>
          <p:nvPr>
            <p:ph idx="1"/>
          </p:nvPr>
        </p:nvSpPr>
        <p:spPr/>
        <p:txBody>
          <a:bodyPr/>
          <a:lstStyle/>
          <a:p>
            <a:r>
              <a:rPr lang="en-US" dirty="0"/>
              <a:t>9.  What did Joe and Sam enjoy about their trip?</a:t>
            </a:r>
          </a:p>
          <a:p>
            <a:endParaRPr lang="en-US" dirty="0"/>
          </a:p>
          <a:p>
            <a:endParaRPr lang="en-US" dirty="0"/>
          </a:p>
          <a:p>
            <a:endParaRPr lang="en-US" dirty="0"/>
          </a:p>
          <a:p>
            <a:r>
              <a:rPr lang="en-US" dirty="0"/>
              <a:t>10.  Sam and Joe’s trip to Pittsburgh would have been quicker had they taken the highway.  Why was it more worthwhile that they drove through the back roads?</a:t>
            </a:r>
          </a:p>
        </p:txBody>
      </p:sp>
      <p:pic>
        <p:nvPicPr>
          <p:cNvPr id="4" name="Recorded Sound">
            <a:hlinkClick r:id="" action="ppaction://media"/>
            <a:extLst>
              <a:ext uri="{FF2B5EF4-FFF2-40B4-BE49-F238E27FC236}">
                <a16:creationId xmlns:a16="http://schemas.microsoft.com/office/drawing/2014/main" id="{0CBF1E20-720B-4EF3-A7FE-412AAC2A3B8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86880" y="1090497"/>
            <a:ext cx="406400" cy="406400"/>
          </a:xfrm>
          <a:prstGeom prst="rect">
            <a:avLst/>
          </a:prstGeom>
        </p:spPr>
      </p:pic>
    </p:spTree>
    <p:extLst>
      <p:ext uri="{BB962C8B-B14F-4D97-AF65-F5344CB8AC3E}">
        <p14:creationId xmlns:p14="http://schemas.microsoft.com/office/powerpoint/2010/main" val="2832152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B7291-DBDC-45BC-AAA8-3264130CC3C7}"/>
              </a:ext>
            </a:extLst>
          </p:cNvPr>
          <p:cNvSpPr>
            <a:spLocks noGrp="1"/>
          </p:cNvSpPr>
          <p:nvPr>
            <p:ph type="title"/>
          </p:nvPr>
        </p:nvSpPr>
        <p:spPr/>
        <p:txBody>
          <a:bodyPr/>
          <a:lstStyle/>
          <a:p>
            <a:r>
              <a:rPr lang="en-US" dirty="0"/>
              <a:t>Introduction – Click on the Audio Button</a:t>
            </a:r>
          </a:p>
        </p:txBody>
      </p:sp>
      <p:pic>
        <p:nvPicPr>
          <p:cNvPr id="5" name="Content Placeholder 4" descr="A view of a dry grass field&#10;&#10;Description automatically generated">
            <a:extLst>
              <a:ext uri="{FF2B5EF4-FFF2-40B4-BE49-F238E27FC236}">
                <a16:creationId xmlns:a16="http://schemas.microsoft.com/office/drawing/2014/main" id="{3679411F-664A-4FB4-8533-A70C6191CFCC}"/>
              </a:ext>
            </a:extLst>
          </p:cNvPr>
          <p:cNvPicPr>
            <a:picLocks noGrp="1" noChangeAspect="1"/>
          </p:cNvPicPr>
          <p:nvPr>
            <p:ph idx="1"/>
          </p:nvPr>
        </p:nvPicPr>
        <p:blipFill>
          <a:blip r:embed="rId4"/>
          <a:stretch>
            <a:fillRect/>
          </a:stretch>
        </p:blipFill>
        <p:spPr>
          <a:xfrm>
            <a:off x="1005841" y="2140107"/>
            <a:ext cx="5445760" cy="4563547"/>
          </a:xfrm>
        </p:spPr>
      </p:pic>
      <p:pic>
        <p:nvPicPr>
          <p:cNvPr id="6" name="Recorded Sound">
            <a:hlinkClick r:id="" action="ppaction://media"/>
            <a:extLst>
              <a:ext uri="{FF2B5EF4-FFF2-40B4-BE49-F238E27FC236}">
                <a16:creationId xmlns:a16="http://schemas.microsoft.com/office/drawing/2014/main" id="{00F8ED52-CBEA-4557-A72A-25B2CF60F8B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27382" y="3703320"/>
            <a:ext cx="406400" cy="406400"/>
          </a:xfrm>
          <a:prstGeom prst="rect">
            <a:avLst/>
          </a:prstGeom>
        </p:spPr>
      </p:pic>
    </p:spTree>
    <p:extLst>
      <p:ext uri="{BB962C8B-B14F-4D97-AF65-F5344CB8AC3E}">
        <p14:creationId xmlns:p14="http://schemas.microsoft.com/office/powerpoint/2010/main" val="327556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25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5C812-65EC-4600-8759-14DE573916F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9810BD5-1ECB-4AE8-A1FE-C21940B2563E}"/>
              </a:ext>
            </a:extLst>
          </p:cNvPr>
          <p:cNvSpPr>
            <a:spLocks noGrp="1"/>
          </p:cNvSpPr>
          <p:nvPr>
            <p:ph idx="1"/>
          </p:nvPr>
        </p:nvSpPr>
        <p:spPr/>
        <p:txBody>
          <a:bodyPr>
            <a:normAutofit fontScale="85000" lnSpcReduction="20000"/>
          </a:bodyPr>
          <a:lstStyle/>
          <a:p>
            <a:pPr marL="0" indent="0">
              <a:buNone/>
            </a:pPr>
            <a:r>
              <a:rPr lang="en-US" dirty="0"/>
              <a:t>Joe pulled up in a red Jeep Cherokee, put the car in park and let the engine idle. It was about 10:45 in the morning, a Friday. Sam arrived a few minutes later fresh off the subway, duffle bag slung over his back. The sun was clear white that day and shining down hard. It was almost spring. Joe honked the horn, and when Sam spotted the car, he pointed to the sky and started walking over.       </a:t>
            </a:r>
          </a:p>
          <a:p>
            <a:pPr marL="0" indent="0">
              <a:buNone/>
            </a:pPr>
            <a:r>
              <a:rPr lang="en-US" dirty="0"/>
              <a:t>Reaching into the backseat, Joe popped open the door opposite him so Sam could toss his stuff in, which he did, shutting the door and climbing into the front seat. Sam and Joe clasped palms in salutation. Sam was wearing jeans, a jean jacket and some boots. Joe was in grey sneakers and a blue hoodie. They were ready to roll.</a:t>
            </a:r>
          </a:p>
          <a:p>
            <a:pPr marL="0" indent="0">
              <a:buNone/>
            </a:pPr>
            <a:r>
              <a:rPr lang="en-US" dirty="0"/>
              <a:t>The two were on their way to Pittsburgh from New York City. Sam hated rushing things and insisted that they take back roads. Joe was in. After inching their way through the Holland Tunnel and creeping along an expanse of industrial wasteland in New Jersey, they rolled onto a tree-lined road running parallel to the highway, and cruised a cool 60 miles per hour with the windows down.</a:t>
            </a:r>
          </a:p>
          <a:p>
            <a:endParaRPr lang="en-US" dirty="0"/>
          </a:p>
        </p:txBody>
      </p:sp>
      <p:pic>
        <p:nvPicPr>
          <p:cNvPr id="4" name="Page One">
            <a:hlinkClick r:id="" action="ppaction://media"/>
            <a:extLst>
              <a:ext uri="{FF2B5EF4-FFF2-40B4-BE49-F238E27FC236}">
                <a16:creationId xmlns:a16="http://schemas.microsoft.com/office/drawing/2014/main" id="{B87F7DC2-5DD6-494E-8595-B1C45061117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080851" y="1090497"/>
            <a:ext cx="406400" cy="406400"/>
          </a:xfrm>
          <a:prstGeom prst="rect">
            <a:avLst/>
          </a:prstGeom>
        </p:spPr>
      </p:pic>
    </p:spTree>
    <p:extLst>
      <p:ext uri="{BB962C8B-B14F-4D97-AF65-F5344CB8AC3E}">
        <p14:creationId xmlns:p14="http://schemas.microsoft.com/office/powerpoint/2010/main" val="3979623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E1E8DB-0BFA-4D50-A8F2-76BDB84C5B0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7DDB77C-26C8-4CD4-B869-DFDD2A836315}"/>
              </a:ext>
            </a:extLst>
          </p:cNvPr>
          <p:cNvSpPr>
            <a:spLocks noGrp="1"/>
          </p:cNvSpPr>
          <p:nvPr>
            <p:ph idx="1"/>
          </p:nvPr>
        </p:nvSpPr>
        <p:spPr/>
        <p:txBody>
          <a:bodyPr>
            <a:normAutofit fontScale="70000" lnSpcReduction="20000"/>
          </a:bodyPr>
          <a:lstStyle/>
          <a:p>
            <a:pPr marL="0" indent="0">
              <a:buNone/>
            </a:pPr>
            <a:r>
              <a:rPr lang="en-US" dirty="0"/>
              <a:t>Eventually, they made their way into the country. Joe found the historical markers that dotted the sides of the roadway interesting—the ones next to old colonial stone houses and scenic graveyards, and the like—and every now and then—this was a decidedly relaxed ride—he would pull over to read them.</a:t>
            </a:r>
          </a:p>
          <a:p>
            <a:pPr marL="0" indent="0">
              <a:buNone/>
            </a:pPr>
            <a:r>
              <a:rPr lang="en-US" dirty="0"/>
              <a:t>Somewhere in the middle of Pennsylvania, he spotted one that was about an old bridge. The bridge itself could barely be seen—a thicket of barren trees obscured it. But a shining band of bright white light could be seen. It was a river, and the sun was all over it. </a:t>
            </a:r>
          </a:p>
          <a:p>
            <a:pPr marL="0" indent="0">
              <a:buNone/>
            </a:pPr>
            <a:r>
              <a:rPr lang="en-US" dirty="0"/>
              <a:t>Joe sidled the car up to the sign. He hugged the outside of his door and took off his black sunglasses. Squinting, he read:</a:t>
            </a:r>
          </a:p>
          <a:p>
            <a:pPr marL="0" indent="0">
              <a:buNone/>
            </a:pPr>
            <a:r>
              <a:rPr lang="en-US" i="1" dirty="0"/>
              <a:t>ROCKVILLE BRIDGE</a:t>
            </a:r>
            <a:endParaRPr lang="en-US" dirty="0"/>
          </a:p>
          <a:p>
            <a:pPr marL="0" indent="0">
              <a:buNone/>
            </a:pPr>
            <a:r>
              <a:rPr lang="en-US" i="1" dirty="0"/>
              <a:t>The longest stone masonry arch railroad bridge in the world, visible to the south, was built between 1900 and 1902. Named for the surrounding small settlement, it has forty-eight arches and a length of 3,820 feet. It is the third bridge constructed here by the Pennsylvania Railroad. A wooden structure has been built 1847-49, followed by an iron bridge in 1877.</a:t>
            </a:r>
            <a:endParaRPr lang="en-US" dirty="0"/>
          </a:p>
          <a:p>
            <a:endParaRPr lang="en-US" dirty="0"/>
          </a:p>
        </p:txBody>
      </p:sp>
      <p:pic>
        <p:nvPicPr>
          <p:cNvPr id="4" name="Recorded Sound">
            <a:hlinkClick r:id="" action="ppaction://media"/>
            <a:extLst>
              <a:ext uri="{FF2B5EF4-FFF2-40B4-BE49-F238E27FC236}">
                <a16:creationId xmlns:a16="http://schemas.microsoft.com/office/drawing/2014/main" id="{17D5D5F1-E456-4E3B-9921-79BC6E3DC7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84800" y="1090497"/>
            <a:ext cx="406400" cy="406400"/>
          </a:xfrm>
          <a:prstGeom prst="rect">
            <a:avLst/>
          </a:prstGeom>
        </p:spPr>
      </p:pic>
    </p:spTree>
    <p:extLst>
      <p:ext uri="{BB962C8B-B14F-4D97-AF65-F5344CB8AC3E}">
        <p14:creationId xmlns:p14="http://schemas.microsoft.com/office/powerpoint/2010/main" val="1368380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B357-BDE6-4F50-8B05-45501E0B238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7730156-E88D-4F91-82C2-B5424BC20828}"/>
              </a:ext>
            </a:extLst>
          </p:cNvPr>
          <p:cNvSpPr>
            <a:spLocks noGrp="1"/>
          </p:cNvSpPr>
          <p:nvPr>
            <p:ph idx="1"/>
          </p:nvPr>
        </p:nvSpPr>
        <p:spPr/>
        <p:txBody>
          <a:bodyPr>
            <a:normAutofit fontScale="77500" lnSpcReduction="20000"/>
          </a:bodyPr>
          <a:lstStyle/>
          <a:p>
            <a:pPr marL="0" indent="0">
              <a:buNone/>
            </a:pPr>
            <a:r>
              <a:rPr lang="en-US" dirty="0"/>
              <a:t>The two pulled back onto the road and drove up a bit further where they found an opening in the trees. A clear site of the river spilled into view. It was the Susquehanna River that was branching out before them, beautiful and mighty. They looked at the bridge. It laid low along the water and was made out of weathered stone. One arch after another crossed the water. Above the bridge and the water alike, a sloping wooded mountaintop sat in the sky.  </a:t>
            </a:r>
          </a:p>
          <a:p>
            <a:pPr marL="0" indent="0">
              <a:buNone/>
            </a:pPr>
            <a:r>
              <a:rPr lang="en-US" dirty="0"/>
              <a:t>The men drove on. A few miles down the road they ran into a town called Dauphin Borough. The town was located along a bend in the Susquehanna, just off its banks.</a:t>
            </a:r>
          </a:p>
          <a:p>
            <a:pPr marL="0" indent="0">
              <a:buNone/>
            </a:pPr>
            <a:r>
              <a:rPr lang="en-US" dirty="0"/>
              <a:t>Joe found a gas station and pulled in to fill up. They had a direct view of the river. Sunlight dappled the water, which rushed over rocks where shallow and flowed slowly where deep.</a:t>
            </a:r>
          </a:p>
          <a:p>
            <a:pPr marL="0" indent="0">
              <a:buNone/>
            </a:pPr>
            <a:r>
              <a:rPr lang="en-US" dirty="0"/>
              <a:t>Sam opened his door and stumbled out onto the pavement. He stretched out in the beauty that lay before him. He walked down to the river. After filling up the tank, Joe pulled into a parking spot and called down to him.</a:t>
            </a:r>
          </a:p>
          <a:p>
            <a:pPr marL="0" indent="0">
              <a:buNone/>
            </a:pPr>
            <a:endParaRPr lang="en-US" dirty="0"/>
          </a:p>
        </p:txBody>
      </p:sp>
      <p:pic>
        <p:nvPicPr>
          <p:cNvPr id="4" name="Recorded Sound">
            <a:hlinkClick r:id="" action="ppaction://media"/>
            <a:extLst>
              <a:ext uri="{FF2B5EF4-FFF2-40B4-BE49-F238E27FC236}">
                <a16:creationId xmlns:a16="http://schemas.microsoft.com/office/drawing/2014/main" id="{DB118240-FA2B-4219-BBB7-0332FF05B35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74640" y="1090497"/>
            <a:ext cx="406400" cy="406400"/>
          </a:xfrm>
          <a:prstGeom prst="rect">
            <a:avLst/>
          </a:prstGeom>
        </p:spPr>
      </p:pic>
    </p:spTree>
    <p:extLst>
      <p:ext uri="{BB962C8B-B14F-4D97-AF65-F5344CB8AC3E}">
        <p14:creationId xmlns:p14="http://schemas.microsoft.com/office/powerpoint/2010/main" val="5993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7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F8C9D-3154-4CC3-861D-8331ABF9AB7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0518FC-DC91-4B65-A433-8EFA729FC5D8}"/>
              </a:ext>
            </a:extLst>
          </p:cNvPr>
          <p:cNvSpPr>
            <a:spLocks noGrp="1"/>
          </p:cNvSpPr>
          <p:nvPr>
            <p:ph idx="1"/>
          </p:nvPr>
        </p:nvSpPr>
        <p:spPr/>
        <p:txBody>
          <a:bodyPr>
            <a:normAutofit fontScale="70000" lnSpcReduction="20000"/>
          </a:bodyPr>
          <a:lstStyle/>
          <a:p>
            <a:pPr marL="0" indent="0">
              <a:buNone/>
            </a:pPr>
            <a:r>
              <a:rPr lang="en-US" dirty="0"/>
              <a:t>“This place is incredible,” he hollered.</a:t>
            </a:r>
          </a:p>
          <a:p>
            <a:pPr marL="0" indent="0">
              <a:buNone/>
            </a:pPr>
            <a:r>
              <a:rPr lang="en-US" dirty="0"/>
              <a:t>Sam came jogging up.</a:t>
            </a:r>
          </a:p>
          <a:p>
            <a:pPr marL="0" indent="0">
              <a:buNone/>
            </a:pPr>
            <a:r>
              <a:rPr lang="en-US" dirty="0"/>
              <a:t>“It’s so great down there,” he said grinning. “Hey, I’m going to go into this diner and use the bathroom.”</a:t>
            </a:r>
          </a:p>
          <a:p>
            <a:pPr marL="0" indent="0">
              <a:buNone/>
            </a:pPr>
            <a:r>
              <a:rPr lang="en-US" dirty="0"/>
              <a:t>“Cool,” Joe said.</a:t>
            </a:r>
          </a:p>
          <a:p>
            <a:pPr marL="0" indent="0">
              <a:buNone/>
            </a:pPr>
            <a:r>
              <a:rPr lang="en-US" dirty="0"/>
              <a:t>Sam ran across a lawn of freshly cut green grass, pulled open the door and walked inside.</a:t>
            </a:r>
          </a:p>
          <a:p>
            <a:pPr marL="0" indent="0">
              <a:buNone/>
            </a:pPr>
            <a:r>
              <a:rPr lang="en-US" dirty="0"/>
              <a:t>Joe leaned against the jeep. Looking down at the water, he breathed in the deep cool air. About ten minutes later Sam came out of the door with a burger in his hand and a brown paper bag full of French fries.</a:t>
            </a:r>
          </a:p>
          <a:p>
            <a:pPr marL="0" indent="0">
              <a:buNone/>
            </a:pPr>
            <a:r>
              <a:rPr lang="en-US" dirty="0"/>
              <a:t>They hopped into the car. Sam stuck his hand out the window and slapped the top of the jeep. </a:t>
            </a:r>
            <a:r>
              <a:rPr lang="en-US" i="1" dirty="0"/>
              <a:t>Pop </a:t>
            </a:r>
            <a:r>
              <a:rPr lang="en-US" i="1" dirty="0" err="1"/>
              <a:t>Pop</a:t>
            </a:r>
            <a:r>
              <a:rPr lang="en-US" dirty="0"/>
              <a:t>! They hit the road. As they were on their way out of town, Sam called out, “What’s that?”</a:t>
            </a:r>
          </a:p>
          <a:p>
            <a:pPr marL="0" indent="0">
              <a:buNone/>
            </a:pPr>
            <a:r>
              <a:rPr lang="en-US" dirty="0"/>
              <a:t>“What is what?” said Joseph.</a:t>
            </a:r>
          </a:p>
          <a:p>
            <a:endParaRPr lang="en-US" dirty="0"/>
          </a:p>
        </p:txBody>
      </p:sp>
      <p:pic>
        <p:nvPicPr>
          <p:cNvPr id="4" name="Recorded Sound">
            <a:hlinkClick r:id="" action="ppaction://media"/>
            <a:extLst>
              <a:ext uri="{FF2B5EF4-FFF2-40B4-BE49-F238E27FC236}">
                <a16:creationId xmlns:a16="http://schemas.microsoft.com/office/drawing/2014/main" id="{0809E603-50FF-4C5B-B031-B5982F393E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84051" y="1090497"/>
            <a:ext cx="406400" cy="406400"/>
          </a:xfrm>
          <a:prstGeom prst="rect">
            <a:avLst/>
          </a:prstGeom>
        </p:spPr>
      </p:pic>
    </p:spTree>
    <p:extLst>
      <p:ext uri="{BB962C8B-B14F-4D97-AF65-F5344CB8AC3E}">
        <p14:creationId xmlns:p14="http://schemas.microsoft.com/office/powerpoint/2010/main" val="271896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835A6-294E-4982-BF55-48419B973EC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33C2B93-DC2F-4518-9216-47E562802899}"/>
              </a:ext>
            </a:extLst>
          </p:cNvPr>
          <p:cNvSpPr>
            <a:spLocks noGrp="1"/>
          </p:cNvSpPr>
          <p:nvPr>
            <p:ph idx="1"/>
          </p:nvPr>
        </p:nvSpPr>
        <p:spPr/>
        <p:txBody>
          <a:bodyPr>
            <a:normAutofit fontScale="77500" lnSpcReduction="20000"/>
          </a:bodyPr>
          <a:lstStyle/>
          <a:p>
            <a:pPr marL="0" indent="0">
              <a:buNone/>
            </a:pPr>
            <a:r>
              <a:rPr lang="en-US" dirty="0"/>
              <a:t>“That thing out there,” Sam said. “It’s like a white statue, or something.”</a:t>
            </a:r>
          </a:p>
          <a:p>
            <a:pPr marL="0" indent="0">
              <a:buNone/>
            </a:pPr>
            <a:r>
              <a:rPr lang="en-US" dirty="0"/>
              <a:t>Joseph craned his neck around and caught a glimpse of it. He shook his head in disbelief. Out there in the middle of the river on a hunk of grey stone, there it sat, glowing white in the sunlight.</a:t>
            </a:r>
          </a:p>
          <a:p>
            <a:pPr marL="0" indent="0">
              <a:buNone/>
            </a:pPr>
            <a:r>
              <a:rPr lang="en-US" dirty="0"/>
              <a:t>“It looks like a miniature Statue of Liberty,” said Sam. “See how the left hand is holding up a torch.”</a:t>
            </a:r>
          </a:p>
          <a:p>
            <a:pPr marL="0" indent="0">
              <a:buNone/>
            </a:pPr>
            <a:r>
              <a:rPr lang="en-US" dirty="0"/>
              <a:t>“Yeah I do,” said Joseph. “Look that thing up on your phone.”</a:t>
            </a:r>
          </a:p>
          <a:p>
            <a:pPr marL="0" indent="0">
              <a:buNone/>
            </a:pPr>
            <a:r>
              <a:rPr lang="en-US" dirty="0"/>
              <a:t>Sam entered “Dauphin Borough Statue of Liberty” into an Internet search on his smartphone.</a:t>
            </a:r>
          </a:p>
          <a:p>
            <a:pPr marL="0" indent="0">
              <a:buNone/>
            </a:pPr>
            <a:r>
              <a:rPr lang="en-US" dirty="0"/>
              <a:t>It was built by a local area resident, a lawyer, he learned, out of plywood and venetian blinds, and erected in secret late at night one night with the help of some friends. No one else in the town knew he was going to do this, so when everyone in Dauphin Borough woke up the next day and looked out over the river, it was as if the white statue had risen miraculously from the water.</a:t>
            </a:r>
          </a:p>
          <a:p>
            <a:endParaRPr lang="en-US" dirty="0"/>
          </a:p>
        </p:txBody>
      </p:sp>
      <p:pic>
        <p:nvPicPr>
          <p:cNvPr id="4" name="Recorded Sound">
            <a:hlinkClick r:id="" action="ppaction://media"/>
            <a:extLst>
              <a:ext uri="{FF2B5EF4-FFF2-40B4-BE49-F238E27FC236}">
                <a16:creationId xmlns:a16="http://schemas.microsoft.com/office/drawing/2014/main" id="{81824381-588B-44F6-8ABF-43B2DA3BED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84051" y="1090497"/>
            <a:ext cx="406400" cy="406400"/>
          </a:xfrm>
          <a:prstGeom prst="rect">
            <a:avLst/>
          </a:prstGeom>
        </p:spPr>
      </p:pic>
    </p:spTree>
    <p:extLst>
      <p:ext uri="{BB962C8B-B14F-4D97-AF65-F5344CB8AC3E}">
        <p14:creationId xmlns:p14="http://schemas.microsoft.com/office/powerpoint/2010/main" val="2674205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AAFC2-18EB-491C-8127-BCB4650CBAB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6C2D7FC-E0F0-4EDA-852C-2AE9BA1F85B2}"/>
              </a:ext>
            </a:extLst>
          </p:cNvPr>
          <p:cNvSpPr>
            <a:spLocks noGrp="1"/>
          </p:cNvSpPr>
          <p:nvPr>
            <p:ph idx="1"/>
          </p:nvPr>
        </p:nvSpPr>
        <p:spPr/>
        <p:txBody>
          <a:bodyPr>
            <a:normAutofit fontScale="92500" lnSpcReduction="10000"/>
          </a:bodyPr>
          <a:lstStyle/>
          <a:p>
            <a:pPr marL="0" indent="0">
              <a:buNone/>
            </a:pPr>
            <a:r>
              <a:rPr lang="en-US" dirty="0"/>
              <a:t>Over the years it had been blown over by wind, reconstructed and raised again. These days it’s just considered part of the town.</a:t>
            </a:r>
          </a:p>
          <a:p>
            <a:pPr marL="0" indent="0">
              <a:buNone/>
            </a:pPr>
            <a:r>
              <a:rPr lang="en-US" dirty="0"/>
              <a:t>“You know” Sam said, “America is amazing.”</a:t>
            </a:r>
          </a:p>
          <a:p>
            <a:pPr marL="0" indent="0">
              <a:buNone/>
            </a:pPr>
            <a:r>
              <a:rPr lang="en-US" dirty="0"/>
              <a:t>“Yes it is,” said Joe.</a:t>
            </a:r>
          </a:p>
          <a:p>
            <a:pPr marL="0" indent="0">
              <a:buNone/>
            </a:pPr>
            <a:r>
              <a:rPr lang="en-US" dirty="0"/>
              <a:t>“That’s why these back roads are so great,” Sam said. “You get to see all these things.”</a:t>
            </a:r>
          </a:p>
          <a:p>
            <a:pPr marL="0" indent="0">
              <a:buNone/>
            </a:pPr>
            <a:r>
              <a:rPr lang="en-US" dirty="0"/>
              <a:t>The two agreed it would be foolish to ever drive on a major highway. With the sun starting to set, they kept moving towards Pittsburgh where Dan was waiting. Dan was engaged to be married, and Sam and Joe were going to take him on a road trip to Texas before his wedding. This was how the trip began.</a:t>
            </a:r>
          </a:p>
          <a:p>
            <a:endParaRPr lang="en-US" dirty="0"/>
          </a:p>
        </p:txBody>
      </p:sp>
      <p:pic>
        <p:nvPicPr>
          <p:cNvPr id="4" name="Recorded Sound">
            <a:hlinkClick r:id="" action="ppaction://media"/>
            <a:extLst>
              <a:ext uri="{FF2B5EF4-FFF2-40B4-BE49-F238E27FC236}">
                <a16:creationId xmlns:a16="http://schemas.microsoft.com/office/drawing/2014/main" id="{A52E7C62-EBEC-4369-AC08-9B06E0B99F8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284051" y="1090497"/>
            <a:ext cx="406400" cy="406400"/>
          </a:xfrm>
          <a:prstGeom prst="rect">
            <a:avLst/>
          </a:prstGeom>
        </p:spPr>
      </p:pic>
    </p:spTree>
    <p:extLst>
      <p:ext uri="{BB962C8B-B14F-4D97-AF65-F5344CB8AC3E}">
        <p14:creationId xmlns:p14="http://schemas.microsoft.com/office/powerpoint/2010/main" val="33875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368B2-631F-49F9-972E-C4C4DB431EA2}"/>
              </a:ext>
            </a:extLst>
          </p:cNvPr>
          <p:cNvSpPr>
            <a:spLocks noGrp="1"/>
          </p:cNvSpPr>
          <p:nvPr>
            <p:ph type="title"/>
          </p:nvPr>
        </p:nvSpPr>
        <p:spPr/>
        <p:txBody>
          <a:bodyPr/>
          <a:lstStyle/>
          <a:p>
            <a:r>
              <a:rPr lang="en-US" dirty="0"/>
              <a:t>Questions Page 1</a:t>
            </a:r>
          </a:p>
        </p:txBody>
      </p:sp>
      <p:sp>
        <p:nvSpPr>
          <p:cNvPr id="3" name="Content Placeholder 2">
            <a:extLst>
              <a:ext uri="{FF2B5EF4-FFF2-40B4-BE49-F238E27FC236}">
                <a16:creationId xmlns:a16="http://schemas.microsoft.com/office/drawing/2014/main" id="{4A83D722-1F56-420F-BE8C-1EFBB8556F2A}"/>
              </a:ext>
            </a:extLst>
          </p:cNvPr>
          <p:cNvSpPr>
            <a:spLocks noGrp="1"/>
          </p:cNvSpPr>
          <p:nvPr>
            <p:ph idx="1"/>
          </p:nvPr>
        </p:nvSpPr>
        <p:spPr/>
        <p:txBody>
          <a:bodyPr>
            <a:normAutofit fontScale="62500" lnSpcReduction="20000"/>
          </a:bodyPr>
          <a:lstStyle/>
          <a:p>
            <a:r>
              <a:rPr lang="en-US" dirty="0"/>
              <a:t>1.  Joe and Sam are on their way to which location?</a:t>
            </a:r>
          </a:p>
          <a:p>
            <a:pPr lvl="1"/>
            <a:r>
              <a:rPr lang="en-US" dirty="0"/>
              <a:t>A  Dauphin Borough</a:t>
            </a:r>
          </a:p>
          <a:p>
            <a:pPr lvl="1"/>
            <a:r>
              <a:rPr lang="en-US" dirty="0"/>
              <a:t>B.  The back roads of Pennsylvania</a:t>
            </a:r>
          </a:p>
          <a:p>
            <a:pPr lvl="1"/>
            <a:r>
              <a:rPr lang="en-US" dirty="0"/>
              <a:t>C.  New York City</a:t>
            </a:r>
          </a:p>
          <a:p>
            <a:pPr lvl="1"/>
            <a:r>
              <a:rPr lang="en-US" dirty="0"/>
              <a:t>D.  Pittsburgh</a:t>
            </a:r>
          </a:p>
          <a:p>
            <a:r>
              <a:rPr lang="en-US" dirty="0"/>
              <a:t>2.  The main setting of this story is:</a:t>
            </a:r>
          </a:p>
          <a:p>
            <a:pPr lvl="1"/>
            <a:r>
              <a:rPr lang="en-US" dirty="0"/>
              <a:t>A.  Pittsburgh on a hot summer day</a:t>
            </a:r>
          </a:p>
          <a:p>
            <a:pPr lvl="1"/>
            <a:r>
              <a:rPr lang="en-US" dirty="0"/>
              <a:t>B.  Rockville Bridge on a lazy afternoon</a:t>
            </a:r>
          </a:p>
          <a:p>
            <a:pPr lvl="1"/>
            <a:r>
              <a:rPr lang="en-US" dirty="0"/>
              <a:t>C.  Along back roads over the course of a day</a:t>
            </a:r>
          </a:p>
          <a:p>
            <a:pPr lvl="1"/>
            <a:r>
              <a:rPr lang="en-US" dirty="0"/>
              <a:t>D.  An airplane flight to Texas</a:t>
            </a:r>
          </a:p>
          <a:p>
            <a:r>
              <a:rPr lang="en-US" dirty="0"/>
              <a:t>3.  Read the sentences: “Sam hated rushing things and insisted that they take back roads.  Joe was in.”  Based on this information it can be concluded that:</a:t>
            </a:r>
          </a:p>
          <a:p>
            <a:pPr lvl="1"/>
            <a:r>
              <a:rPr lang="en-US" dirty="0"/>
              <a:t>A.  Sam and Joe did not want to go to Pittsburgh</a:t>
            </a:r>
          </a:p>
          <a:p>
            <a:pPr lvl="1"/>
            <a:r>
              <a:rPr lang="en-US" dirty="0"/>
              <a:t>B.  Sam and Joe are generally relaxed on road trips</a:t>
            </a:r>
          </a:p>
          <a:p>
            <a:pPr lvl="1"/>
            <a:r>
              <a:rPr lang="en-US" dirty="0"/>
              <a:t>C.  Sam and Joe are generally very stressed on road trips</a:t>
            </a:r>
          </a:p>
          <a:p>
            <a:pPr lvl="1"/>
            <a:r>
              <a:rPr lang="en-US" dirty="0"/>
              <a:t>D.  Sam and Joe have known each other for a very long time</a:t>
            </a:r>
          </a:p>
        </p:txBody>
      </p:sp>
      <p:pic>
        <p:nvPicPr>
          <p:cNvPr id="4" name="Recorded Sound">
            <a:hlinkClick r:id="" action="ppaction://media"/>
            <a:extLst>
              <a:ext uri="{FF2B5EF4-FFF2-40B4-BE49-F238E27FC236}">
                <a16:creationId xmlns:a16="http://schemas.microsoft.com/office/drawing/2014/main" id="{A7AABAAF-D660-4F88-B08B-4AECD03983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07200" y="1090497"/>
            <a:ext cx="406400" cy="406400"/>
          </a:xfrm>
          <a:prstGeom prst="rect">
            <a:avLst/>
          </a:prstGeom>
        </p:spPr>
      </p:pic>
    </p:spTree>
    <p:extLst>
      <p:ext uri="{BB962C8B-B14F-4D97-AF65-F5344CB8AC3E}">
        <p14:creationId xmlns:p14="http://schemas.microsoft.com/office/powerpoint/2010/main" val="682213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0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TM04033917[[fn=Berlin]]</Template>
  <TotalTime>80</TotalTime>
  <Words>1608</Words>
  <Application>Microsoft Office PowerPoint</Application>
  <PresentationFormat>Widescreen</PresentationFormat>
  <Paragraphs>82</Paragraphs>
  <Slides>12</Slides>
  <Notes>0</Notes>
  <HiddenSlides>0</HiddenSlides>
  <MMClips>11</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Berlin</vt:lpstr>
      <vt:lpstr>Back Roads</vt:lpstr>
      <vt:lpstr>Introduction – Click on the Audio Button</vt:lpstr>
      <vt:lpstr>PowerPoint Presentation</vt:lpstr>
      <vt:lpstr>PowerPoint Presentation</vt:lpstr>
      <vt:lpstr>PowerPoint Presentation</vt:lpstr>
      <vt:lpstr>PowerPoint Presentation</vt:lpstr>
      <vt:lpstr>PowerPoint Presentation</vt:lpstr>
      <vt:lpstr>PowerPoint Presentation</vt:lpstr>
      <vt:lpstr>Questions Page 1</vt:lpstr>
      <vt:lpstr>Questions Page 2</vt:lpstr>
      <vt:lpstr>Questions Page 3</vt:lpstr>
      <vt:lpstr>Questions Page 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Back Roads</dc:title>
  <dc:creator>becca_martis@yahoo.com</dc:creator>
  <cp:lastModifiedBy>becca_martis@yahoo.com</cp:lastModifiedBy>
  <cp:revision>9</cp:revision>
  <dcterms:created xsi:type="dcterms:W3CDTF">2020-04-09T16:48:39Z</dcterms:created>
  <dcterms:modified xsi:type="dcterms:W3CDTF">2020-04-13T21:52:12Z</dcterms:modified>
</cp:coreProperties>
</file>