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sldIdLst>
    <p:sldId id="292" r:id="rId5"/>
    <p:sldId id="310" r:id="rId6"/>
    <p:sldId id="311" r:id="rId7"/>
    <p:sldId id="312" r:id="rId8"/>
    <p:sldId id="313" r:id="rId9"/>
    <p:sldId id="314" r:id="rId10"/>
    <p:sldId id="315" r:id="rId11"/>
    <p:sldId id="316" r:id="rId12"/>
    <p:sldId id="31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4/27/2020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95775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7031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4/27/2020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49905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9095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4514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381700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69161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4/27/2020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0753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4/27/2020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808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4/27/2020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1640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BA1780-A246-4C7F-9267-727EF2F4E785}"/>
              </a:ext>
              <a:ext uri="{C183D7F6-B498-43B3-948B-1728B52AA6E4}">
                <adec:decorative xmlns:adec="http://schemas.microsoft.com/office/drawing/2017/decorative" val="1"/>
              </a:ext>
            </a:extLst>
          </p:cNvPr>
          <p:cNvPicPr>
            <a:picLocks noChangeAspect="1"/>
          </p:cNvPicPr>
          <p:nvPr/>
        </p:nvPicPr>
        <p:blipFill rotWithShape="1">
          <a:blip r:embed="rId5"/>
          <a:srcRect t="3846"/>
          <a:stretch/>
        </p:blipFill>
        <p:spPr>
          <a:xfrm>
            <a:off x="20" y="10"/>
            <a:ext cx="12191979" cy="6857990"/>
          </a:xfrm>
          <a:prstGeom prst="rect">
            <a:avLst/>
          </a:prstGeom>
        </p:spPr>
      </p:pic>
      <p:sp>
        <p:nvSpPr>
          <p:cNvPr id="19" name="Rectangle 1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21" name="Rectangle 2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C0D7398C-75E5-4CB0-BA4F-D7D5CF2495D4}"/>
              </a:ext>
            </a:extLst>
          </p:cNvPr>
          <p:cNvSpPr>
            <a:spLocks noGrp="1"/>
          </p:cNvSpPr>
          <p:nvPr>
            <p:ph type="ctrTitle"/>
          </p:nvPr>
        </p:nvSpPr>
        <p:spPr>
          <a:xfrm>
            <a:off x="1276055" y="2350017"/>
            <a:ext cx="4775075" cy="1630906"/>
          </a:xfrm>
        </p:spPr>
        <p:txBody>
          <a:bodyPr>
            <a:normAutofit/>
          </a:bodyPr>
          <a:lstStyle/>
          <a:p>
            <a:r>
              <a:rPr lang="en-US" sz="4400" dirty="0">
                <a:solidFill>
                  <a:schemeClr val="tx1"/>
                </a:solidFill>
              </a:rPr>
              <a:t>Teen dating abuse</a:t>
            </a:r>
          </a:p>
        </p:txBody>
      </p:sp>
      <p:sp>
        <p:nvSpPr>
          <p:cNvPr id="3" name="Subtitle 2">
            <a:extLst>
              <a:ext uri="{FF2B5EF4-FFF2-40B4-BE49-F238E27FC236}">
                <a16:creationId xmlns:a16="http://schemas.microsoft.com/office/drawing/2014/main" id="{5C5BFB45-FC34-495C-9C68-F9641246C2EE}"/>
              </a:ext>
            </a:extLst>
          </p:cNvPr>
          <p:cNvSpPr>
            <a:spLocks noGrp="1"/>
          </p:cNvSpPr>
          <p:nvPr>
            <p:ph type="subTitle" idx="1"/>
          </p:nvPr>
        </p:nvSpPr>
        <p:spPr>
          <a:xfrm>
            <a:off x="1276055" y="3990546"/>
            <a:ext cx="4775075" cy="559656"/>
          </a:xfrm>
        </p:spPr>
        <p:txBody>
          <a:bodyPr>
            <a:normAutofit/>
          </a:bodyPr>
          <a:lstStyle/>
          <a:p>
            <a:r>
              <a:rPr lang="en-US" dirty="0">
                <a:solidFill>
                  <a:schemeClr val="tx1"/>
                </a:solidFill>
              </a:rPr>
              <a:t>Lesson 2, Week of 5/4/2020-5/8/2020</a:t>
            </a:r>
          </a:p>
        </p:txBody>
      </p:sp>
      <p:pic>
        <p:nvPicPr>
          <p:cNvPr id="5" name="Recorded Sound">
            <a:hlinkClick r:id="" action="ppaction://media"/>
            <a:extLst>
              <a:ext uri="{FF2B5EF4-FFF2-40B4-BE49-F238E27FC236}">
                <a16:creationId xmlns:a16="http://schemas.microsoft.com/office/drawing/2014/main" id="{C5984745-E94B-434C-8FDC-56AD51BA0A4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02750" y="1402132"/>
            <a:ext cx="406400" cy="406400"/>
          </a:xfrm>
          <a:prstGeom prst="rect">
            <a:avLst/>
          </a:prstGeom>
        </p:spPr>
      </p:pic>
    </p:spTree>
    <p:extLst>
      <p:ext uri="{BB962C8B-B14F-4D97-AF65-F5344CB8AC3E}">
        <p14:creationId xmlns:p14="http://schemas.microsoft.com/office/powerpoint/2010/main" val="21520829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0F8A1-F03C-4752-89F5-34F94213A87A}"/>
              </a:ext>
            </a:extLst>
          </p:cNvPr>
          <p:cNvSpPr>
            <a:spLocks noGrp="1"/>
          </p:cNvSpPr>
          <p:nvPr>
            <p:ph type="title"/>
          </p:nvPr>
        </p:nvSpPr>
        <p:spPr/>
        <p:txBody>
          <a:bodyPr/>
          <a:lstStyle/>
          <a:p>
            <a:r>
              <a:rPr lang="en-US" dirty="0"/>
              <a:t>Lesson Overview</a:t>
            </a:r>
          </a:p>
        </p:txBody>
      </p:sp>
      <p:sp>
        <p:nvSpPr>
          <p:cNvPr id="3" name="Content Placeholder 2">
            <a:extLst>
              <a:ext uri="{FF2B5EF4-FFF2-40B4-BE49-F238E27FC236}">
                <a16:creationId xmlns:a16="http://schemas.microsoft.com/office/drawing/2014/main" id="{8847E8FF-5F5A-441B-8784-9F73B7274057}"/>
              </a:ext>
            </a:extLst>
          </p:cNvPr>
          <p:cNvSpPr>
            <a:spLocks noGrp="1"/>
          </p:cNvSpPr>
          <p:nvPr>
            <p:ph idx="1"/>
          </p:nvPr>
        </p:nvSpPr>
        <p:spPr/>
        <p:txBody>
          <a:bodyPr>
            <a:normAutofit/>
          </a:bodyPr>
          <a:lstStyle/>
          <a:p>
            <a:r>
              <a:rPr lang="en-US" sz="2000" dirty="0"/>
              <a:t>Dating abuse is incredibly common.  In the United States, 12% of high school students reported being physically abused by a dating partner in the previous year.  In some parts of the country, this can be as high as 40%. </a:t>
            </a:r>
          </a:p>
          <a:p>
            <a:r>
              <a:rPr lang="en-US" sz="2000" dirty="0"/>
              <a:t>Psychological dating abuse is more common than physical abuse, with 1 out of every 4 high school students reporting it impacting them.</a:t>
            </a:r>
          </a:p>
          <a:p>
            <a:endParaRPr lang="en-US" sz="2000" dirty="0"/>
          </a:p>
        </p:txBody>
      </p:sp>
      <p:pic>
        <p:nvPicPr>
          <p:cNvPr id="4" name="Recorded Sound">
            <a:hlinkClick r:id="" action="ppaction://media"/>
            <a:extLst>
              <a:ext uri="{FF2B5EF4-FFF2-40B4-BE49-F238E27FC236}">
                <a16:creationId xmlns:a16="http://schemas.microsoft.com/office/drawing/2014/main" id="{1E0B446A-487E-41EC-9FA3-835FFF61C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7325" y="1196975"/>
            <a:ext cx="406400" cy="406400"/>
          </a:xfrm>
          <a:prstGeom prst="rect">
            <a:avLst/>
          </a:prstGeom>
        </p:spPr>
      </p:pic>
    </p:spTree>
    <p:extLst>
      <p:ext uri="{BB962C8B-B14F-4D97-AF65-F5344CB8AC3E}">
        <p14:creationId xmlns:p14="http://schemas.microsoft.com/office/powerpoint/2010/main" val="85800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20C3-9BB5-469C-AAEE-4FCFB45A3EFD}"/>
              </a:ext>
            </a:extLst>
          </p:cNvPr>
          <p:cNvSpPr>
            <a:spLocks noGrp="1"/>
          </p:cNvSpPr>
          <p:nvPr>
            <p:ph type="title"/>
          </p:nvPr>
        </p:nvSpPr>
        <p:spPr/>
        <p:txBody>
          <a:bodyPr/>
          <a:lstStyle/>
          <a:p>
            <a:r>
              <a:rPr lang="en-US" dirty="0"/>
              <a:t>Dating Abuse Definition</a:t>
            </a:r>
          </a:p>
        </p:txBody>
      </p:sp>
      <p:sp>
        <p:nvSpPr>
          <p:cNvPr id="3" name="Content Placeholder 2">
            <a:extLst>
              <a:ext uri="{FF2B5EF4-FFF2-40B4-BE49-F238E27FC236}">
                <a16:creationId xmlns:a16="http://schemas.microsoft.com/office/drawing/2014/main" id="{CB82FC62-EBE3-4445-B0E0-E3E991D9DAB5}"/>
              </a:ext>
            </a:extLst>
          </p:cNvPr>
          <p:cNvSpPr>
            <a:spLocks noGrp="1"/>
          </p:cNvSpPr>
          <p:nvPr>
            <p:ph idx="1"/>
          </p:nvPr>
        </p:nvSpPr>
        <p:spPr/>
        <p:txBody>
          <a:bodyPr>
            <a:normAutofit/>
          </a:bodyPr>
          <a:lstStyle/>
          <a:p>
            <a:r>
              <a:rPr lang="en-US" sz="2000" dirty="0"/>
              <a:t>Dating abuse – a pattern of abusive behaviors used to exert power and control over a dating partner.  These behaviors could be physical, sexual, emotional, and/or psychological and are used to manipulate, control, or gain power over someone; make someone feel bad about themselves or those they’re close to; or make a person feel afraid of their dating partner.</a:t>
            </a:r>
          </a:p>
        </p:txBody>
      </p:sp>
      <p:pic>
        <p:nvPicPr>
          <p:cNvPr id="4" name="Recorded Sound">
            <a:hlinkClick r:id="" action="ppaction://media"/>
            <a:extLst>
              <a:ext uri="{FF2B5EF4-FFF2-40B4-BE49-F238E27FC236}">
                <a16:creationId xmlns:a16="http://schemas.microsoft.com/office/drawing/2014/main" id="{24FF2C9F-820C-4549-A9DD-281EAA9FA1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83650" y="1125194"/>
            <a:ext cx="406400" cy="406400"/>
          </a:xfrm>
          <a:prstGeom prst="rect">
            <a:avLst/>
          </a:prstGeom>
        </p:spPr>
      </p:pic>
    </p:spTree>
    <p:extLst>
      <p:ext uri="{BB962C8B-B14F-4D97-AF65-F5344CB8AC3E}">
        <p14:creationId xmlns:p14="http://schemas.microsoft.com/office/powerpoint/2010/main" val="371032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1C87-B64B-46D5-893F-3FEB2D65283F}"/>
              </a:ext>
            </a:extLst>
          </p:cNvPr>
          <p:cNvSpPr>
            <a:spLocks noGrp="1"/>
          </p:cNvSpPr>
          <p:nvPr>
            <p:ph type="title"/>
          </p:nvPr>
        </p:nvSpPr>
        <p:spPr/>
        <p:txBody>
          <a:bodyPr/>
          <a:lstStyle/>
          <a:p>
            <a:r>
              <a:rPr lang="en-US" dirty="0"/>
              <a:t>Physical vs. Psychological</a:t>
            </a:r>
          </a:p>
        </p:txBody>
      </p:sp>
      <p:sp>
        <p:nvSpPr>
          <p:cNvPr id="3" name="Content Placeholder 2">
            <a:extLst>
              <a:ext uri="{FF2B5EF4-FFF2-40B4-BE49-F238E27FC236}">
                <a16:creationId xmlns:a16="http://schemas.microsoft.com/office/drawing/2014/main" id="{A364581A-8CCF-4B39-A080-AE346CC9F80E}"/>
              </a:ext>
            </a:extLst>
          </p:cNvPr>
          <p:cNvSpPr>
            <a:spLocks noGrp="1"/>
          </p:cNvSpPr>
          <p:nvPr>
            <p:ph idx="1"/>
          </p:nvPr>
        </p:nvSpPr>
        <p:spPr/>
        <p:txBody>
          <a:bodyPr>
            <a:normAutofit/>
          </a:bodyPr>
          <a:lstStyle/>
          <a:p>
            <a:r>
              <a:rPr lang="en-US" sz="2000" dirty="0"/>
              <a:t>Some examples of PHYSICAL abuse:  hitting, scratching, biting, choking, shaking, pushing, throwing things, damaging personal property</a:t>
            </a:r>
          </a:p>
          <a:p>
            <a:r>
              <a:rPr lang="en-US" sz="2000" dirty="0"/>
              <a:t>Some examples of EMOTIONALLY/PSYCHOLOGICALLY harmful behaviors:  name-calling, mocking, criticizing, isolating, lying, threatening, jealous behavior</a:t>
            </a:r>
          </a:p>
          <a:p>
            <a:r>
              <a:rPr lang="en-US" sz="2000" dirty="0"/>
              <a:t>Note how these are also types of behaviors that would be considered bullying.</a:t>
            </a:r>
          </a:p>
        </p:txBody>
      </p:sp>
      <p:pic>
        <p:nvPicPr>
          <p:cNvPr id="4" name="Recorded Sound">
            <a:hlinkClick r:id="" action="ppaction://media"/>
            <a:extLst>
              <a:ext uri="{FF2B5EF4-FFF2-40B4-BE49-F238E27FC236}">
                <a16:creationId xmlns:a16="http://schemas.microsoft.com/office/drawing/2014/main" id="{D51A0722-9692-4871-A397-9CEB69A4E1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1962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99DA3-FCEE-4C47-B97E-51135B7AA6B8}"/>
              </a:ext>
            </a:extLst>
          </p:cNvPr>
          <p:cNvSpPr>
            <a:spLocks noGrp="1"/>
          </p:cNvSpPr>
          <p:nvPr>
            <p:ph type="title"/>
          </p:nvPr>
        </p:nvSpPr>
        <p:spPr/>
        <p:txBody>
          <a:bodyPr/>
          <a:lstStyle/>
          <a:p>
            <a:r>
              <a:rPr lang="en-US" dirty="0"/>
              <a:t>Scenario 1</a:t>
            </a:r>
          </a:p>
        </p:txBody>
      </p:sp>
      <p:sp>
        <p:nvSpPr>
          <p:cNvPr id="3" name="Content Placeholder 2">
            <a:extLst>
              <a:ext uri="{FF2B5EF4-FFF2-40B4-BE49-F238E27FC236}">
                <a16:creationId xmlns:a16="http://schemas.microsoft.com/office/drawing/2014/main" id="{E3173AE7-A65D-406A-BC90-C3C2D0CCAE91}"/>
              </a:ext>
            </a:extLst>
          </p:cNvPr>
          <p:cNvSpPr>
            <a:spLocks noGrp="1"/>
          </p:cNvSpPr>
          <p:nvPr>
            <p:ph idx="1"/>
          </p:nvPr>
        </p:nvSpPr>
        <p:spPr/>
        <p:txBody>
          <a:bodyPr/>
          <a:lstStyle/>
          <a:p>
            <a:r>
              <a:rPr lang="en-US" dirty="0"/>
              <a:t>Daniel and Mollie started dating at the end of ninth grade.  They had a great summer and knew that fall would be difficult because they were going to different high schools.  Mollie was going back to the same school, and Daniel was going to a new school to be in an advanced math program.  Mollie became very worried that Daniel would meet new girls and forget about her.  He insisted that nothing would change between them.  Whenever he couldn’t get together with her, she accused him of backing away so he could dump her once school started.  Daniel denied this.  On the first day of school, Mollie sent him text messages all day asking what the girls were like at the new school.  Daniel wanted to talk with Mollie about the new program after school, but all she wanted to know was what the girls looked like and whether he talked to them.  She gave him a scarf she had made for him in his new school colors and made Daniel promise he wouldn’t talk to any of the girls at his new school.  At the end of the first week, Mollie noticed that Daniel had a new friend on Facebook – a girl she didn’t know.  She called Daniel and told him to unfriend her immediately.  Mollie was so upset she told Daniel that she might do something drastic.  Daniel was afraid that Mollie might hurt herself , but at the same time, he was angry that he felt like he couldn’t even talk to any girls at his new school.</a:t>
            </a:r>
          </a:p>
        </p:txBody>
      </p:sp>
      <p:pic>
        <p:nvPicPr>
          <p:cNvPr id="4" name="Recorded Sound">
            <a:hlinkClick r:id="" action="ppaction://media"/>
            <a:extLst>
              <a:ext uri="{FF2B5EF4-FFF2-40B4-BE49-F238E27FC236}">
                <a16:creationId xmlns:a16="http://schemas.microsoft.com/office/drawing/2014/main" id="{FF2E42C2-D144-4F6C-B636-65BD8D8C3C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837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E47D-639D-4737-959D-5EB9F5970840}"/>
              </a:ext>
            </a:extLst>
          </p:cNvPr>
          <p:cNvSpPr>
            <a:spLocks noGrp="1"/>
          </p:cNvSpPr>
          <p:nvPr>
            <p:ph type="title"/>
          </p:nvPr>
        </p:nvSpPr>
        <p:spPr/>
        <p:txBody>
          <a:bodyPr/>
          <a:lstStyle/>
          <a:p>
            <a:r>
              <a:rPr lang="en-US" dirty="0"/>
              <a:t>Scenario 1 Questions</a:t>
            </a:r>
          </a:p>
        </p:txBody>
      </p:sp>
      <p:sp>
        <p:nvSpPr>
          <p:cNvPr id="3" name="Content Placeholder 2">
            <a:extLst>
              <a:ext uri="{FF2B5EF4-FFF2-40B4-BE49-F238E27FC236}">
                <a16:creationId xmlns:a16="http://schemas.microsoft.com/office/drawing/2014/main" id="{990BE157-93AB-4AF7-AE7F-4459394761F5}"/>
              </a:ext>
            </a:extLst>
          </p:cNvPr>
          <p:cNvSpPr>
            <a:spLocks noGrp="1"/>
          </p:cNvSpPr>
          <p:nvPr>
            <p:ph idx="1"/>
          </p:nvPr>
        </p:nvSpPr>
        <p:spPr/>
        <p:txBody>
          <a:bodyPr>
            <a:normAutofit/>
          </a:bodyPr>
          <a:lstStyle/>
          <a:p>
            <a:r>
              <a:rPr lang="en-US" sz="2000" dirty="0"/>
              <a:t>1.  Is Mollie’s behavior abusive?  Why or why not?</a:t>
            </a:r>
          </a:p>
          <a:p>
            <a:r>
              <a:rPr lang="en-US" sz="2000" dirty="0"/>
              <a:t>2.  Why do you think Mollie might be acting this way?  What is she trying to accomplish?  Is her behavior likely to result in what she wants?</a:t>
            </a:r>
          </a:p>
          <a:p>
            <a:r>
              <a:rPr lang="en-US" sz="2000" dirty="0"/>
              <a:t>3.  What is this like for Daniel?  What options might he be considering at this point?</a:t>
            </a:r>
          </a:p>
          <a:p>
            <a:r>
              <a:rPr lang="en-US" sz="2000" dirty="0"/>
              <a:t>4.  Would Mollie be abusive if she just told Daniel she was worried he would meet someone else and left it at that?</a:t>
            </a:r>
          </a:p>
          <a:p>
            <a:r>
              <a:rPr lang="en-US" sz="2000" dirty="0"/>
              <a:t>5.  How might Mollie have handled this situation in a healthier way?</a:t>
            </a:r>
          </a:p>
        </p:txBody>
      </p:sp>
      <p:pic>
        <p:nvPicPr>
          <p:cNvPr id="4" name="Recorded Sound">
            <a:hlinkClick r:id="" action="ppaction://media"/>
            <a:extLst>
              <a:ext uri="{FF2B5EF4-FFF2-40B4-BE49-F238E27FC236}">
                <a16:creationId xmlns:a16="http://schemas.microsoft.com/office/drawing/2014/main" id="{EED88A00-64B9-4B52-98EA-9D5886A5E2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0250" y="1125194"/>
            <a:ext cx="406400" cy="406400"/>
          </a:xfrm>
          <a:prstGeom prst="rect">
            <a:avLst/>
          </a:prstGeom>
        </p:spPr>
      </p:pic>
    </p:spTree>
    <p:extLst>
      <p:ext uri="{BB962C8B-B14F-4D97-AF65-F5344CB8AC3E}">
        <p14:creationId xmlns:p14="http://schemas.microsoft.com/office/powerpoint/2010/main" val="267739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B430-C3F5-45FA-8BA3-3C92BBAB1220}"/>
              </a:ext>
            </a:extLst>
          </p:cNvPr>
          <p:cNvSpPr>
            <a:spLocks noGrp="1"/>
          </p:cNvSpPr>
          <p:nvPr>
            <p:ph type="title"/>
          </p:nvPr>
        </p:nvSpPr>
        <p:spPr/>
        <p:txBody>
          <a:bodyPr/>
          <a:lstStyle/>
          <a:p>
            <a:r>
              <a:rPr lang="en-US" dirty="0"/>
              <a:t>Scenario 2</a:t>
            </a:r>
          </a:p>
        </p:txBody>
      </p:sp>
      <p:sp>
        <p:nvSpPr>
          <p:cNvPr id="3" name="Content Placeholder 2">
            <a:extLst>
              <a:ext uri="{FF2B5EF4-FFF2-40B4-BE49-F238E27FC236}">
                <a16:creationId xmlns:a16="http://schemas.microsoft.com/office/drawing/2014/main" id="{BE2FD652-B7F8-49F6-9A28-2118879EAD31}"/>
              </a:ext>
            </a:extLst>
          </p:cNvPr>
          <p:cNvSpPr>
            <a:spLocks noGrp="1"/>
          </p:cNvSpPr>
          <p:nvPr>
            <p:ph idx="1"/>
          </p:nvPr>
        </p:nvSpPr>
        <p:spPr/>
        <p:txBody>
          <a:bodyPr>
            <a:normAutofit/>
          </a:bodyPr>
          <a:lstStyle/>
          <a:p>
            <a:r>
              <a:rPr lang="en-US" sz="1600" dirty="0"/>
              <a:t>Nick and Leticia had been dating for about four months.  He was very proud of her looks and knew other guys thought she was really attractive.  One night, Leticia was hanging out at Nick’s house and a few of his friends were there too.  His parents weren’t home.  Nick made a comment about Leticia saying that “her body is a ten, which is perfect because her brain is a two.”  The boys laughed but Leticia was hurt and insulted.  Nick could see she was upset and said, “It’s okay.  With a body like yours, you won’t need brains anyway.”  The boys laughed even louder.  Leticia was on the verge of tears and turned to leave.  Nick grabbed her arm hard and said, “You’re not leaving.”  The boys laughed again but seemed uncomfortable now.  Leticia tried to break free but Nick’s hold was strong.  He pulled her back down on the couch next to him.  The boys soon left.  Leticia told Nick that he had hurt her feelings by saying she wasn’t smart.  He said that he was sorry, that he didn’t mean it, and that he loved her and wanted to prove it, trying to kiss her.  She said she loved him, too, but that she wanted to leave after what happened.  He swore at her and told her she was acting like a baby.</a:t>
            </a:r>
          </a:p>
        </p:txBody>
      </p:sp>
      <p:pic>
        <p:nvPicPr>
          <p:cNvPr id="4" name="Recorded Sound">
            <a:hlinkClick r:id="" action="ppaction://media"/>
            <a:extLst>
              <a:ext uri="{FF2B5EF4-FFF2-40B4-BE49-F238E27FC236}">
                <a16:creationId xmlns:a16="http://schemas.microsoft.com/office/drawing/2014/main" id="{3A3ABB76-345C-4791-AEA5-7F0C386B1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7875" y="1196975"/>
            <a:ext cx="406400" cy="406400"/>
          </a:xfrm>
          <a:prstGeom prst="rect">
            <a:avLst/>
          </a:prstGeom>
        </p:spPr>
      </p:pic>
    </p:spTree>
    <p:extLst>
      <p:ext uri="{BB962C8B-B14F-4D97-AF65-F5344CB8AC3E}">
        <p14:creationId xmlns:p14="http://schemas.microsoft.com/office/powerpoint/2010/main" val="35842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D9B45-2512-451E-A477-8413F31FF40E}"/>
              </a:ext>
            </a:extLst>
          </p:cNvPr>
          <p:cNvSpPr>
            <a:spLocks noGrp="1"/>
          </p:cNvSpPr>
          <p:nvPr>
            <p:ph type="title"/>
          </p:nvPr>
        </p:nvSpPr>
        <p:spPr/>
        <p:txBody>
          <a:bodyPr/>
          <a:lstStyle/>
          <a:p>
            <a:r>
              <a:rPr lang="en-US" dirty="0"/>
              <a:t>Scenario 2 Questions</a:t>
            </a:r>
          </a:p>
        </p:txBody>
      </p:sp>
      <p:sp>
        <p:nvSpPr>
          <p:cNvPr id="3" name="Content Placeholder 2">
            <a:extLst>
              <a:ext uri="{FF2B5EF4-FFF2-40B4-BE49-F238E27FC236}">
                <a16:creationId xmlns:a16="http://schemas.microsoft.com/office/drawing/2014/main" id="{26372A7A-9402-4776-97F5-BD4194C44DE5}"/>
              </a:ext>
            </a:extLst>
          </p:cNvPr>
          <p:cNvSpPr>
            <a:spLocks noGrp="1"/>
          </p:cNvSpPr>
          <p:nvPr>
            <p:ph idx="1"/>
          </p:nvPr>
        </p:nvSpPr>
        <p:spPr/>
        <p:txBody>
          <a:bodyPr>
            <a:normAutofit/>
          </a:bodyPr>
          <a:lstStyle/>
          <a:p>
            <a:r>
              <a:rPr lang="en-US" sz="2000" dirty="0"/>
              <a:t>1.  Is Nick’s behavior abusive?  Why or why not?</a:t>
            </a:r>
          </a:p>
          <a:p>
            <a:r>
              <a:rPr lang="en-US" sz="2000" dirty="0"/>
              <a:t>2.  When did Nick’s behavior first “cross the line” or become worrisome, in your opinion?</a:t>
            </a:r>
          </a:p>
          <a:p>
            <a:r>
              <a:rPr lang="en-US" sz="2000" dirty="0"/>
              <a:t>3.  Why might Nick have acted this way?</a:t>
            </a:r>
          </a:p>
          <a:p>
            <a:r>
              <a:rPr lang="en-US" sz="2000" dirty="0"/>
              <a:t>4.  Is it abusive if this was the first time that Nick had grabbed her or refused to let her leave?</a:t>
            </a:r>
          </a:p>
        </p:txBody>
      </p:sp>
      <p:pic>
        <p:nvPicPr>
          <p:cNvPr id="4" name="Recorded Sound">
            <a:hlinkClick r:id="" action="ppaction://media"/>
            <a:extLst>
              <a:ext uri="{FF2B5EF4-FFF2-40B4-BE49-F238E27FC236}">
                <a16:creationId xmlns:a16="http://schemas.microsoft.com/office/drawing/2014/main" id="{F018FA10-D63C-495C-AD68-0156E62381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5050" y="1125194"/>
            <a:ext cx="406400" cy="406400"/>
          </a:xfrm>
          <a:prstGeom prst="rect">
            <a:avLst/>
          </a:prstGeom>
        </p:spPr>
      </p:pic>
    </p:spTree>
    <p:extLst>
      <p:ext uri="{BB962C8B-B14F-4D97-AF65-F5344CB8AC3E}">
        <p14:creationId xmlns:p14="http://schemas.microsoft.com/office/powerpoint/2010/main" val="413660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95DD-E037-4417-99C4-2D705ADADE7E}"/>
              </a:ext>
            </a:extLst>
          </p:cNvPr>
          <p:cNvSpPr>
            <a:spLocks noGrp="1"/>
          </p:cNvSpPr>
          <p:nvPr>
            <p:ph type="title"/>
          </p:nvPr>
        </p:nvSpPr>
        <p:spPr/>
        <p:txBody>
          <a:bodyPr/>
          <a:lstStyle/>
          <a:p>
            <a:r>
              <a:rPr lang="en-US" dirty="0"/>
              <a:t>Wrap Up</a:t>
            </a:r>
          </a:p>
        </p:txBody>
      </p:sp>
      <p:sp>
        <p:nvSpPr>
          <p:cNvPr id="3" name="Content Placeholder 2">
            <a:extLst>
              <a:ext uri="{FF2B5EF4-FFF2-40B4-BE49-F238E27FC236}">
                <a16:creationId xmlns:a16="http://schemas.microsoft.com/office/drawing/2014/main" id="{EA34E44B-3B2F-4F72-9113-DA1585CE191B}"/>
              </a:ext>
            </a:extLst>
          </p:cNvPr>
          <p:cNvSpPr>
            <a:spLocks noGrp="1"/>
          </p:cNvSpPr>
          <p:nvPr>
            <p:ph idx="1"/>
          </p:nvPr>
        </p:nvSpPr>
        <p:spPr/>
        <p:txBody>
          <a:bodyPr>
            <a:normAutofit fontScale="92500" lnSpcReduction="20000"/>
          </a:bodyPr>
          <a:lstStyle/>
          <a:p>
            <a:r>
              <a:rPr lang="en-US" sz="2000" dirty="0"/>
              <a:t>Dating relationships can be complicated, especially when they involve abuse.  We have talked about what abusive behaviors look like, and how they relate to bullying.  When abuse is part of a relationship, it is an unhealthy, unsafe relationship.</a:t>
            </a:r>
          </a:p>
          <a:p>
            <a:r>
              <a:rPr lang="en-US" sz="2000" dirty="0"/>
              <a:t>Abuse can be physical, sexual, emotional, or psychological and can sometimes become violent.  It’s often hard for people to realize they are in an abusive relationship and hard to leave for many reasons.</a:t>
            </a:r>
          </a:p>
          <a:p>
            <a:r>
              <a:rPr lang="en-US" sz="2000" dirty="0"/>
              <a:t>You can help a friend who is being abused in a relationship by affirming their feelings, reminding them that no one deserves to be abused, respecting their choices, and assisting them in finding help.</a:t>
            </a:r>
          </a:p>
          <a:p>
            <a:r>
              <a:rPr lang="en-US" sz="2000" dirty="0"/>
              <a:t>If you recognize these abusive behaviors in yourself, your dating partner, or a friend, it’s important to get help.</a:t>
            </a:r>
          </a:p>
        </p:txBody>
      </p:sp>
      <p:pic>
        <p:nvPicPr>
          <p:cNvPr id="4" name="Recorded Sound">
            <a:hlinkClick r:id="" action="ppaction://media"/>
            <a:extLst>
              <a:ext uri="{FF2B5EF4-FFF2-40B4-BE49-F238E27FC236}">
                <a16:creationId xmlns:a16="http://schemas.microsoft.com/office/drawing/2014/main" id="{8BB66008-13B8-4FC4-9F18-B914A25BFA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64575" y="1125194"/>
            <a:ext cx="406400" cy="406400"/>
          </a:xfrm>
          <a:prstGeom prst="rect">
            <a:avLst/>
          </a:prstGeom>
        </p:spPr>
      </p:pic>
    </p:spTree>
    <p:extLst>
      <p:ext uri="{BB962C8B-B14F-4D97-AF65-F5344CB8AC3E}">
        <p14:creationId xmlns:p14="http://schemas.microsoft.com/office/powerpoint/2010/main" val="54075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Sagona Extra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agona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F3B215-496E-4790-A364-7C1C46DEC77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E2713E1-6312-427E-BFCB-C5A5DA301373}">
  <ds:schemaRefs>
    <ds:schemaRef ds:uri="http://schemas.microsoft.com/sharepoint/v3/contenttype/forms"/>
  </ds:schemaRefs>
</ds:datastoreItem>
</file>

<file path=customXml/itemProps3.xml><?xml version="1.0" encoding="utf-8"?>
<ds:datastoreItem xmlns:ds="http://schemas.openxmlformats.org/officeDocument/2006/customXml" ds:itemID="{50DB95DD-0319-4EE5-8C5C-9CEDF75E0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{174B86C1-8CD1-49A9-A11F-58D52B83885A}tf78829772</Template>
  <TotalTime>0</TotalTime>
  <Words>1079</Words>
  <Application>Microsoft Office PowerPoint</Application>
  <PresentationFormat>Widescreen</PresentationFormat>
  <Paragraphs>31</Paragraphs>
  <Slides>9</Slides>
  <Notes>0</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SavonVTI</vt:lpstr>
      <vt:lpstr>Teen dating abuse</vt:lpstr>
      <vt:lpstr>Lesson Overview</vt:lpstr>
      <vt:lpstr>Dating Abuse Definition</vt:lpstr>
      <vt:lpstr>Physical vs. Psychological</vt:lpstr>
      <vt:lpstr>Scenario 1</vt:lpstr>
      <vt:lpstr>Scenario 1 Questions</vt:lpstr>
      <vt:lpstr>Scenario 2</vt:lpstr>
      <vt:lpstr>Scenario 2 Questions</vt:lpstr>
      <vt:lpstr>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Teen dating abuse</dc:title>
  <dc:creator/>
  <cp:lastModifiedBy/>
  <cp:revision>2</cp:revision>
  <dcterms:created xsi:type="dcterms:W3CDTF">2020-04-24T15:35:27Z</dcterms:created>
  <dcterms:modified xsi:type="dcterms:W3CDTF">2020-04-27T13:22:55Z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