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12" r:id="rId4"/>
  </p:sldMasterIdLst>
  <p:sldIdLst>
    <p:sldId id="257" r:id="rId5"/>
    <p:sldId id="258" r:id="rId6"/>
    <p:sldId id="259" r:id="rId7"/>
    <p:sldId id="260" r:id="rId8"/>
    <p:sldId id="26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19" autoAdjust="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4/13/2020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4/13/2020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8359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4/13/2020</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8849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4/13/2020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244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4/13/2020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668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4/13/2020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8332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4/13/2020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804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4/13/2020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3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4/13/2020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49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4/13/2020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17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4/13/2020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328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4/13/2020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11" r:id="rId5"/>
    <p:sldLayoutId id="2147483760" r:id="rId6"/>
    <p:sldLayoutId id="2147483762" r:id="rId7"/>
    <p:sldLayoutId id="2147483706" r:id="rId8"/>
    <p:sldLayoutId id="2147483709" r:id="rId9"/>
    <p:sldLayoutId id="2147483707" r:id="rId10"/>
    <p:sldLayoutId id="2147483708"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6D7A0BC-0046-4CAA-8E7F-DCAFE511E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581191" y="1020431"/>
            <a:ext cx="10993549" cy="1475013"/>
          </a:xfrm>
        </p:spPr>
        <p:txBody>
          <a:bodyPr>
            <a:normAutofit/>
          </a:bodyPr>
          <a:lstStyle/>
          <a:p>
            <a:r>
              <a:rPr lang="en-US" dirty="0"/>
              <a:t>Becoming a hero (part two)</a:t>
            </a:r>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581194" y="2495445"/>
            <a:ext cx="10993546" cy="468233"/>
          </a:xfrm>
        </p:spPr>
        <p:txBody>
          <a:bodyPr>
            <a:normAutofit/>
          </a:bodyPr>
          <a:lstStyle/>
          <a:p>
            <a:r>
              <a:rPr lang="en-US" dirty="0"/>
              <a:t>Lc3 anti-bullying lesson 2 4/13-4/17</a:t>
            </a:r>
          </a:p>
        </p:txBody>
      </p:sp>
      <p:sp>
        <p:nvSpPr>
          <p:cNvPr id="20" name="Rectangle 19">
            <a:extLst>
              <a:ext uri="{FF2B5EF4-FFF2-40B4-BE49-F238E27FC236}">
                <a16:creationId xmlns:a16="http://schemas.microsoft.com/office/drawing/2014/main" id="{E7C6334F-6411-41EC-AD7D-179EDD8B5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E6B02CEE-3AF8-4349-9B3E-8970E6DF6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AAA01CF0-3FB5-44EB-B7DE-F2E86374C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descr="abstract image">
            <a:extLst>
              <a:ext uri="{FF2B5EF4-FFF2-40B4-BE49-F238E27FC236}">
                <a16:creationId xmlns:a16="http://schemas.microsoft.com/office/drawing/2014/main" id="{F1A8C364-94D4-4630-BAD0-78722F34705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48733" y="3081867"/>
            <a:ext cx="11260667" cy="3310466"/>
          </a:xfrm>
          <a:prstGeom prst="rect">
            <a:avLst/>
          </a:prstGeom>
        </p:spPr>
      </p:pic>
      <p:pic>
        <p:nvPicPr>
          <p:cNvPr id="4" name="Recorded Sound">
            <a:hlinkClick r:id="" action="ppaction://media"/>
            <a:extLst>
              <a:ext uri="{FF2B5EF4-FFF2-40B4-BE49-F238E27FC236}">
                <a16:creationId xmlns:a16="http://schemas.microsoft.com/office/drawing/2014/main" id="{F7322DB2-798F-4084-9CFE-43953C180E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36050" y="1999034"/>
            <a:ext cx="406400" cy="406400"/>
          </a:xfrm>
          <a:prstGeom prst="rect">
            <a:avLst/>
          </a:prstGeom>
        </p:spPr>
      </p:pic>
    </p:spTree>
    <p:extLst>
      <p:ext uri="{BB962C8B-B14F-4D97-AF65-F5344CB8AC3E}">
        <p14:creationId xmlns:p14="http://schemas.microsoft.com/office/powerpoint/2010/main" val="247580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2972-3449-42D1-8185-B4BEFD52AB44}"/>
              </a:ext>
            </a:extLst>
          </p:cNvPr>
          <p:cNvSpPr>
            <a:spLocks noGrp="1"/>
          </p:cNvSpPr>
          <p:nvPr>
            <p:ph type="title"/>
          </p:nvPr>
        </p:nvSpPr>
        <p:spPr/>
        <p:txBody>
          <a:bodyPr/>
          <a:lstStyle/>
          <a:p>
            <a:r>
              <a:rPr lang="en-US" dirty="0"/>
              <a:t>Hero activity</a:t>
            </a:r>
          </a:p>
        </p:txBody>
      </p:sp>
      <p:sp>
        <p:nvSpPr>
          <p:cNvPr id="3" name="Content Placeholder 2">
            <a:extLst>
              <a:ext uri="{FF2B5EF4-FFF2-40B4-BE49-F238E27FC236}">
                <a16:creationId xmlns:a16="http://schemas.microsoft.com/office/drawing/2014/main" id="{CDD833DB-5C7D-4F69-88D5-6D64B84AC426}"/>
              </a:ext>
            </a:extLst>
          </p:cNvPr>
          <p:cNvSpPr>
            <a:spLocks noGrp="1"/>
          </p:cNvSpPr>
          <p:nvPr>
            <p:ph idx="1"/>
          </p:nvPr>
        </p:nvSpPr>
        <p:spPr/>
        <p:txBody>
          <a:bodyPr/>
          <a:lstStyle/>
          <a:p>
            <a:r>
              <a:rPr lang="en-US" dirty="0"/>
              <a:t>Consider the following scenario:</a:t>
            </a:r>
          </a:p>
          <a:p>
            <a:r>
              <a:rPr lang="en-US" dirty="0"/>
              <a:t>A student who is considered to be very unpopular is being cruelly made fun of in the cafeteria during lunch.  Several people have joined in the bullying and even more are laughing.  You feel bad for this person, but are worried about stepping in and helping or defending him or her.</a:t>
            </a:r>
          </a:p>
          <a:p>
            <a:r>
              <a:rPr lang="en-US" dirty="0"/>
              <a:t>Three options you have in this scenario:</a:t>
            </a:r>
          </a:p>
          <a:p>
            <a:pPr lvl="1"/>
            <a:r>
              <a:rPr lang="en-US" dirty="0"/>
              <a:t>Step in and ask the others to stop bullying</a:t>
            </a:r>
          </a:p>
          <a:p>
            <a:pPr lvl="1"/>
            <a:r>
              <a:rPr lang="en-US" dirty="0"/>
              <a:t>Take the peer aside and get to know them</a:t>
            </a:r>
          </a:p>
          <a:p>
            <a:pPr lvl="1"/>
            <a:r>
              <a:rPr lang="en-US" dirty="0"/>
              <a:t>Walk away/do nothing</a:t>
            </a:r>
          </a:p>
          <a:p>
            <a:pPr lvl="1"/>
            <a:endParaRPr lang="en-US" dirty="0"/>
          </a:p>
        </p:txBody>
      </p:sp>
      <p:pic>
        <p:nvPicPr>
          <p:cNvPr id="5" name="Recorded Sound">
            <a:hlinkClick r:id="" action="ppaction://media"/>
            <a:extLst>
              <a:ext uri="{FF2B5EF4-FFF2-40B4-BE49-F238E27FC236}">
                <a16:creationId xmlns:a16="http://schemas.microsoft.com/office/drawing/2014/main" id="{0565D66B-2812-431C-A769-B7041F77E2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12025" y="1484476"/>
            <a:ext cx="406400" cy="406400"/>
          </a:xfrm>
          <a:prstGeom prst="rect">
            <a:avLst/>
          </a:prstGeom>
        </p:spPr>
      </p:pic>
    </p:spTree>
    <p:extLst>
      <p:ext uri="{BB962C8B-B14F-4D97-AF65-F5344CB8AC3E}">
        <p14:creationId xmlns:p14="http://schemas.microsoft.com/office/powerpoint/2010/main" val="26378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8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40864-F583-447C-8C00-51AAF0348A32}"/>
              </a:ext>
            </a:extLst>
          </p:cNvPr>
          <p:cNvSpPr>
            <a:spLocks noGrp="1"/>
          </p:cNvSpPr>
          <p:nvPr>
            <p:ph type="title"/>
          </p:nvPr>
        </p:nvSpPr>
        <p:spPr/>
        <p:txBody>
          <a:bodyPr/>
          <a:lstStyle/>
          <a:p>
            <a:r>
              <a:rPr lang="en-US" dirty="0"/>
              <a:t>Hero activity continued</a:t>
            </a:r>
          </a:p>
        </p:txBody>
      </p:sp>
      <p:sp>
        <p:nvSpPr>
          <p:cNvPr id="3" name="Content Placeholder 2">
            <a:extLst>
              <a:ext uri="{FF2B5EF4-FFF2-40B4-BE49-F238E27FC236}">
                <a16:creationId xmlns:a16="http://schemas.microsoft.com/office/drawing/2014/main" id="{CADBC5AF-CFE5-4E99-B1F0-7E1D5D1331E6}"/>
              </a:ext>
            </a:extLst>
          </p:cNvPr>
          <p:cNvSpPr>
            <a:spLocks noGrp="1"/>
          </p:cNvSpPr>
          <p:nvPr>
            <p:ph idx="1"/>
          </p:nvPr>
        </p:nvSpPr>
        <p:spPr/>
        <p:txBody>
          <a:bodyPr/>
          <a:lstStyle/>
          <a:p>
            <a:r>
              <a:rPr lang="en-US" dirty="0"/>
              <a:t>1.  What obstacles might you face when deciding whether to get involved in this situation?</a:t>
            </a:r>
          </a:p>
          <a:p>
            <a:r>
              <a:rPr lang="en-US" dirty="0"/>
              <a:t>2.  What real or perceived obstacles do high school students face when confronted with an injustice such as a bullying situation?</a:t>
            </a:r>
          </a:p>
          <a:p>
            <a:r>
              <a:rPr lang="en-US" dirty="0"/>
              <a:t>3.  If you decide to step in and stand up for the student in the cafeteria, what positive and negative consequences might you face?</a:t>
            </a:r>
          </a:p>
          <a:p>
            <a:r>
              <a:rPr lang="en-US" dirty="0"/>
              <a:t>4.  Even when there are potential negative consequence, heroes act to help others when those persons are unable to help themselves.  What steps would be needed to take action to become a hero or a defender in a bullying situation?</a:t>
            </a:r>
          </a:p>
          <a:p>
            <a:r>
              <a:rPr lang="en-US" dirty="0"/>
              <a:t>5.  How might stepping in – even after the fact – be considered heroic or courageous?</a:t>
            </a:r>
          </a:p>
        </p:txBody>
      </p:sp>
      <p:pic>
        <p:nvPicPr>
          <p:cNvPr id="4" name="Recorded Sound">
            <a:hlinkClick r:id="" action="ppaction://media"/>
            <a:extLst>
              <a:ext uri="{FF2B5EF4-FFF2-40B4-BE49-F238E27FC236}">
                <a16:creationId xmlns:a16="http://schemas.microsoft.com/office/drawing/2014/main" id="{48887DD1-032D-4F4A-B467-72217D9596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55000" y="1484476"/>
            <a:ext cx="406400" cy="406400"/>
          </a:xfrm>
          <a:prstGeom prst="rect">
            <a:avLst/>
          </a:prstGeom>
        </p:spPr>
      </p:pic>
    </p:spTree>
    <p:extLst>
      <p:ext uri="{BB962C8B-B14F-4D97-AF65-F5344CB8AC3E}">
        <p14:creationId xmlns:p14="http://schemas.microsoft.com/office/powerpoint/2010/main" val="426561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2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A760-95A6-4FDC-ACB3-9AC441636CEC}"/>
              </a:ext>
            </a:extLst>
          </p:cNvPr>
          <p:cNvSpPr>
            <a:spLocks noGrp="1"/>
          </p:cNvSpPr>
          <p:nvPr>
            <p:ph type="title"/>
          </p:nvPr>
        </p:nvSpPr>
        <p:spPr/>
        <p:txBody>
          <a:bodyPr/>
          <a:lstStyle/>
          <a:p>
            <a:r>
              <a:rPr lang="en-US" dirty="0"/>
              <a:t>Hero activity continued</a:t>
            </a:r>
          </a:p>
        </p:txBody>
      </p:sp>
      <p:sp>
        <p:nvSpPr>
          <p:cNvPr id="3" name="Content Placeholder 2">
            <a:extLst>
              <a:ext uri="{FF2B5EF4-FFF2-40B4-BE49-F238E27FC236}">
                <a16:creationId xmlns:a16="http://schemas.microsoft.com/office/drawing/2014/main" id="{F7572115-63C2-4550-9AAC-D41EEDF16ACC}"/>
              </a:ext>
            </a:extLst>
          </p:cNvPr>
          <p:cNvSpPr>
            <a:spLocks noGrp="1"/>
          </p:cNvSpPr>
          <p:nvPr>
            <p:ph idx="1"/>
          </p:nvPr>
        </p:nvSpPr>
        <p:spPr/>
        <p:txBody>
          <a:bodyPr/>
          <a:lstStyle/>
          <a:p>
            <a:r>
              <a:rPr lang="en-US" dirty="0"/>
              <a:t>6.  If you decide to do nothing in a situation like this, what consequences might you face?  How would you feel about your decision?</a:t>
            </a:r>
          </a:p>
          <a:p>
            <a:r>
              <a:rPr lang="en-US" dirty="0"/>
              <a:t>7.  How are students who are defenders or supporters viewed by other students?  Why do you think so?  How are defenders viewed by the person being bullied?</a:t>
            </a:r>
          </a:p>
          <a:p>
            <a:r>
              <a:rPr lang="en-US" dirty="0"/>
              <a:t>8.  What could you do to encourage yourself, your friends, or other students to step in or offer support to someone who is being bullied?</a:t>
            </a:r>
          </a:p>
          <a:p>
            <a:r>
              <a:rPr lang="en-US" dirty="0"/>
              <a:t>9.  How does action by one person affect the decision by others to act or not when someone needs help?  If one person stands up to bullying or helps out afterward, how might his or her actions affect others?</a:t>
            </a:r>
          </a:p>
        </p:txBody>
      </p:sp>
      <p:pic>
        <p:nvPicPr>
          <p:cNvPr id="4" name="Recorded Sound">
            <a:hlinkClick r:id="" action="ppaction://media"/>
            <a:extLst>
              <a:ext uri="{FF2B5EF4-FFF2-40B4-BE49-F238E27FC236}">
                <a16:creationId xmlns:a16="http://schemas.microsoft.com/office/drawing/2014/main" id="{811C701F-A3E2-4970-9673-2843749143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8375" y="1484476"/>
            <a:ext cx="406400" cy="406400"/>
          </a:xfrm>
          <a:prstGeom prst="rect">
            <a:avLst/>
          </a:prstGeom>
        </p:spPr>
      </p:pic>
    </p:spTree>
    <p:extLst>
      <p:ext uri="{BB962C8B-B14F-4D97-AF65-F5344CB8AC3E}">
        <p14:creationId xmlns:p14="http://schemas.microsoft.com/office/powerpoint/2010/main" val="277389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9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C777E-62CD-4892-BBB8-C262C7634796}"/>
              </a:ext>
            </a:extLst>
          </p:cNvPr>
          <p:cNvSpPr>
            <a:spLocks noGrp="1"/>
          </p:cNvSpPr>
          <p:nvPr>
            <p:ph type="title"/>
          </p:nvPr>
        </p:nvSpPr>
        <p:spPr/>
        <p:txBody>
          <a:bodyPr/>
          <a:lstStyle/>
          <a:p>
            <a:r>
              <a:rPr lang="en-US" dirty="0"/>
              <a:t>remember</a:t>
            </a:r>
          </a:p>
        </p:txBody>
      </p:sp>
      <p:sp>
        <p:nvSpPr>
          <p:cNvPr id="3" name="Content Placeholder 2">
            <a:extLst>
              <a:ext uri="{FF2B5EF4-FFF2-40B4-BE49-F238E27FC236}">
                <a16:creationId xmlns:a16="http://schemas.microsoft.com/office/drawing/2014/main" id="{9463B000-EB3D-4AA4-8498-F332BD266465}"/>
              </a:ext>
            </a:extLst>
          </p:cNvPr>
          <p:cNvSpPr>
            <a:spLocks noGrp="1"/>
          </p:cNvSpPr>
          <p:nvPr>
            <p:ph idx="1"/>
          </p:nvPr>
        </p:nvSpPr>
        <p:spPr/>
        <p:txBody>
          <a:bodyPr/>
          <a:lstStyle/>
          <a:p>
            <a:r>
              <a:rPr lang="en-US" dirty="0"/>
              <a:t>One of the hardest things about stepping in when someone needs help is to act even when it doesn’t seem like the “popular” thing to do.  This is when being a hero takes the most courage.</a:t>
            </a:r>
          </a:p>
          <a:p>
            <a:r>
              <a:rPr lang="en-US" dirty="0"/>
              <a:t>We can make our school a better place by encouraging each other to be heroic every day and stand up together against injustices as we observe them.  We can “be the change we want to see.” (Mahatma Gandhi)</a:t>
            </a:r>
          </a:p>
        </p:txBody>
      </p:sp>
      <p:pic>
        <p:nvPicPr>
          <p:cNvPr id="4" name="Recorded Sound">
            <a:hlinkClick r:id="" action="ppaction://media"/>
            <a:extLst>
              <a:ext uri="{FF2B5EF4-FFF2-40B4-BE49-F238E27FC236}">
                <a16:creationId xmlns:a16="http://schemas.microsoft.com/office/drawing/2014/main" id="{7B0BDA04-8325-4351-BD0A-AE597B32EA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45400" y="1687676"/>
            <a:ext cx="406400" cy="406400"/>
          </a:xfrm>
          <a:prstGeom prst="rect">
            <a:avLst/>
          </a:prstGeom>
        </p:spPr>
      </p:pic>
    </p:spTree>
    <p:extLst>
      <p:ext uri="{BB962C8B-B14F-4D97-AF65-F5344CB8AC3E}">
        <p14:creationId xmlns:p14="http://schemas.microsoft.com/office/powerpoint/2010/main" val="135795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1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41E7CA09-9778-4414-AE97-8064B12DA3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27BD4C1-B6B1-4715-ABF9-E660A51A4EA0}">
  <ds:schemaRefs>
    <ds:schemaRef ds:uri="http://schemas.microsoft.com/sharepoint/v3/contenttype/forms"/>
  </ds:schemaRefs>
</ds:datastoreItem>
</file>

<file path=customXml/itemProps3.xml><?xml version="1.0" encoding="utf-8"?>
<ds:datastoreItem xmlns:ds="http://schemas.openxmlformats.org/officeDocument/2006/customXml" ds:itemID="{8D289AE2-D2AE-49D1-AFAC-3A79F6794255}">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{F2EBB805-3D94-48CD-B98F-B37A85BF5282}tf33552983</Template>
  <TotalTime>0</TotalTime>
  <Words>455</Words>
  <Application>Microsoft Office PowerPoint</Application>
  <PresentationFormat>Widescreen</PresentationFormat>
  <Paragraphs>23</Paragraphs>
  <Slides>5</Slides>
  <Notes>0</Notes>
  <HiddenSlides>0</HiddenSlides>
  <MMClips>5</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DividendVTI</vt:lpstr>
      <vt:lpstr>Becoming a hero (part two)</vt:lpstr>
      <vt:lpstr>Hero activity</vt:lpstr>
      <vt:lpstr>Hero activity continued</vt:lpstr>
      <vt:lpstr>Hero activity continued</vt:lpstr>
      <vt:lpstr>remember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Becoming a hero (part two)</dc:title>
  <dc:creator/>
  <cp:lastModifiedBy/>
  <cp:revision>2</cp:revision>
  <dcterms:created xsi:type="dcterms:W3CDTF">2020-04-09T23:50:30Z</dcterms:created>
  <dcterms:modified xsi:type="dcterms:W3CDTF">2020-04-13T18:35:47Z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