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4/20/2020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4/20/2020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4/20/2020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4/20/2020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4/20/2020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4/20/2020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4/20/2020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4/20/2020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4/20/2020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4/20/2020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4/20/2020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4/20/2020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rmAutofit/>
          </a:bodyPr>
          <a:lstStyle/>
          <a:p>
            <a:r>
              <a:rPr lang="en-US" sz="8000" dirty="0"/>
              <a:t>Workplace Bullying</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lnSpcReduction="10000"/>
          </a:bodyPr>
          <a:lstStyle/>
          <a:p>
            <a:r>
              <a:rPr lang="en-US" sz="2400" dirty="0">
                <a:solidFill>
                  <a:schemeClr val="tx1">
                    <a:lumMod val="85000"/>
                    <a:lumOff val="15000"/>
                  </a:schemeClr>
                </a:solidFill>
              </a:rPr>
              <a:t>LC3 Anti-Bullying Lesson 1</a:t>
            </a:r>
          </a:p>
          <a:p>
            <a:r>
              <a:rPr lang="en-US" dirty="0">
                <a:solidFill>
                  <a:schemeClr val="tx1">
                    <a:lumMod val="85000"/>
                    <a:lumOff val="15000"/>
                  </a:schemeClr>
                </a:solidFill>
              </a:rPr>
              <a:t>4/20/2020-4/24/2020</a:t>
            </a:r>
            <a:endParaRPr lang="en-US" sz="2400"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5B985877-0245-4618-9831-0D7577946A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3907" y="785938"/>
            <a:ext cx="406400" cy="406400"/>
          </a:xfrm>
          <a:prstGeom prst="rect">
            <a:avLst/>
          </a:prstGeom>
        </p:spPr>
      </p:pic>
    </p:spTree>
    <p:extLst>
      <p:ext uri="{BB962C8B-B14F-4D97-AF65-F5344CB8AC3E}">
        <p14:creationId xmlns:p14="http://schemas.microsoft.com/office/powerpoint/2010/main" val="40437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1826-5B5A-49BC-B4E2-CB20F0B11857}"/>
              </a:ext>
            </a:extLst>
          </p:cNvPr>
          <p:cNvSpPr>
            <a:spLocks noGrp="1"/>
          </p:cNvSpPr>
          <p:nvPr>
            <p:ph type="title"/>
          </p:nvPr>
        </p:nvSpPr>
        <p:spPr/>
        <p:txBody>
          <a:bodyPr/>
          <a:lstStyle/>
          <a:p>
            <a:r>
              <a:rPr lang="en-US" dirty="0"/>
              <a:t>Scenario 4 Questions</a:t>
            </a:r>
          </a:p>
        </p:txBody>
      </p:sp>
      <p:sp>
        <p:nvSpPr>
          <p:cNvPr id="3" name="Content Placeholder 2">
            <a:extLst>
              <a:ext uri="{FF2B5EF4-FFF2-40B4-BE49-F238E27FC236}">
                <a16:creationId xmlns:a16="http://schemas.microsoft.com/office/drawing/2014/main" id="{668BBE25-D26E-4E85-A172-0BECB37A9BBD}"/>
              </a:ext>
            </a:extLst>
          </p:cNvPr>
          <p:cNvSpPr>
            <a:spLocks noGrp="1"/>
          </p:cNvSpPr>
          <p:nvPr>
            <p:ph idx="1"/>
          </p:nvPr>
        </p:nvSpPr>
        <p:spPr/>
        <p:txBody>
          <a:bodyPr/>
          <a:lstStyle/>
          <a:p>
            <a:r>
              <a:rPr lang="en-US" dirty="0"/>
              <a:t>1.  What do you think about the way the supervisor treated Carlos?</a:t>
            </a:r>
          </a:p>
          <a:p>
            <a:r>
              <a:rPr lang="en-US" dirty="0"/>
              <a:t>2.  What would you do if you were Carlos and wanted to keep your job?</a:t>
            </a:r>
          </a:p>
          <a:p>
            <a:r>
              <a:rPr lang="en-US" dirty="0"/>
              <a:t>3.  What do you think Carlos could do about this situation?</a:t>
            </a:r>
          </a:p>
          <a:p>
            <a:endParaRPr lang="en-US" dirty="0"/>
          </a:p>
        </p:txBody>
      </p:sp>
      <p:pic>
        <p:nvPicPr>
          <p:cNvPr id="4" name="Recorded Sound">
            <a:hlinkClick r:id="" action="ppaction://media"/>
            <a:extLst>
              <a:ext uri="{FF2B5EF4-FFF2-40B4-BE49-F238E27FC236}">
                <a16:creationId xmlns:a16="http://schemas.microsoft.com/office/drawing/2014/main" id="{058A027B-7135-468C-AAFE-0A8C806207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1678" y="1011981"/>
            <a:ext cx="406400" cy="406400"/>
          </a:xfrm>
          <a:prstGeom prst="rect">
            <a:avLst/>
          </a:prstGeom>
        </p:spPr>
      </p:pic>
    </p:spTree>
    <p:extLst>
      <p:ext uri="{BB962C8B-B14F-4D97-AF65-F5344CB8AC3E}">
        <p14:creationId xmlns:p14="http://schemas.microsoft.com/office/powerpoint/2010/main" val="14700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193C-7B63-45D0-873C-DFC43935ED91}"/>
              </a:ext>
            </a:extLst>
          </p:cNvPr>
          <p:cNvSpPr>
            <a:spLocks noGrp="1"/>
          </p:cNvSpPr>
          <p:nvPr>
            <p:ph type="title"/>
          </p:nvPr>
        </p:nvSpPr>
        <p:spPr/>
        <p:txBody>
          <a:bodyPr/>
          <a:lstStyle/>
          <a:p>
            <a:r>
              <a:rPr lang="en-US" dirty="0"/>
              <a:t>Scenario 5:  </a:t>
            </a:r>
            <a:r>
              <a:rPr lang="en-US" dirty="0" err="1"/>
              <a:t>Tenzen</a:t>
            </a:r>
            <a:endParaRPr lang="en-US" dirty="0"/>
          </a:p>
        </p:txBody>
      </p:sp>
      <p:sp>
        <p:nvSpPr>
          <p:cNvPr id="3" name="Content Placeholder 2">
            <a:extLst>
              <a:ext uri="{FF2B5EF4-FFF2-40B4-BE49-F238E27FC236}">
                <a16:creationId xmlns:a16="http://schemas.microsoft.com/office/drawing/2014/main" id="{4828AD9F-7061-4109-A1D8-8E2322D4F03F}"/>
              </a:ext>
            </a:extLst>
          </p:cNvPr>
          <p:cNvSpPr>
            <a:spLocks noGrp="1"/>
          </p:cNvSpPr>
          <p:nvPr>
            <p:ph idx="1"/>
          </p:nvPr>
        </p:nvSpPr>
        <p:spPr/>
        <p:txBody>
          <a:bodyPr/>
          <a:lstStyle/>
          <a:p>
            <a:r>
              <a:rPr lang="en-US" dirty="0" err="1"/>
              <a:t>Tenzen</a:t>
            </a:r>
            <a:r>
              <a:rPr lang="en-US" dirty="0"/>
              <a:t> has a job at a fast-food restaurant.  She likes working after school because she really likes the manager.  She doesn’t like working on the weekends because she feels intimidated by the weekend manager.  He is a large man and he orders her around sternly but also seems flirtatious at times.  He hovers over her, standing very close to her while she gets orders together, which makes her nervous and uncomfortable.  He told her to work faster or she would lose her job.  Once, he took out a watch to time how long it took her to pack hamburgers while he stood close to her.  When it was time for her break, he blocked her way and asked where she thought she was going.  He told her he would time her to make sure she only took 10 minutes and that he fired someone last week for taking an 11-minute break.  </a:t>
            </a:r>
            <a:r>
              <a:rPr lang="en-US" dirty="0" err="1"/>
              <a:t>Tenzen</a:t>
            </a:r>
            <a:r>
              <a:rPr lang="en-US" dirty="0"/>
              <a:t> is nervous and anxious when she has to work on the weekends and often gets a headache while she is there.</a:t>
            </a:r>
          </a:p>
        </p:txBody>
      </p:sp>
      <p:pic>
        <p:nvPicPr>
          <p:cNvPr id="4" name="Recorded Sound">
            <a:hlinkClick r:id="" action="ppaction://media"/>
            <a:extLst>
              <a:ext uri="{FF2B5EF4-FFF2-40B4-BE49-F238E27FC236}">
                <a16:creationId xmlns:a16="http://schemas.microsoft.com/office/drawing/2014/main" id="{D2FB2AFD-2034-47BC-A0F9-6D363E8F2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61557" y="1011981"/>
            <a:ext cx="406400" cy="406400"/>
          </a:xfrm>
          <a:prstGeom prst="rect">
            <a:avLst/>
          </a:prstGeom>
        </p:spPr>
      </p:pic>
    </p:spTree>
    <p:extLst>
      <p:ext uri="{BB962C8B-B14F-4D97-AF65-F5344CB8AC3E}">
        <p14:creationId xmlns:p14="http://schemas.microsoft.com/office/powerpoint/2010/main" val="175498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32A6-C2F7-48A6-84F5-5308588DF8AD}"/>
              </a:ext>
            </a:extLst>
          </p:cNvPr>
          <p:cNvSpPr>
            <a:spLocks noGrp="1"/>
          </p:cNvSpPr>
          <p:nvPr>
            <p:ph type="title"/>
          </p:nvPr>
        </p:nvSpPr>
        <p:spPr/>
        <p:txBody>
          <a:bodyPr/>
          <a:lstStyle/>
          <a:p>
            <a:r>
              <a:rPr lang="en-US" dirty="0"/>
              <a:t>Scenario 5 Questions</a:t>
            </a:r>
          </a:p>
        </p:txBody>
      </p:sp>
      <p:sp>
        <p:nvSpPr>
          <p:cNvPr id="3" name="Content Placeholder 2">
            <a:extLst>
              <a:ext uri="{FF2B5EF4-FFF2-40B4-BE49-F238E27FC236}">
                <a16:creationId xmlns:a16="http://schemas.microsoft.com/office/drawing/2014/main" id="{3ED7A8D4-FE55-459C-9391-E31018A58937}"/>
              </a:ext>
            </a:extLst>
          </p:cNvPr>
          <p:cNvSpPr>
            <a:spLocks noGrp="1"/>
          </p:cNvSpPr>
          <p:nvPr>
            <p:ph idx="1"/>
          </p:nvPr>
        </p:nvSpPr>
        <p:spPr/>
        <p:txBody>
          <a:bodyPr/>
          <a:lstStyle/>
          <a:p>
            <a:r>
              <a:rPr lang="en-US" dirty="0"/>
              <a:t>1.  What do you think about the supervisor’s behavior? </a:t>
            </a:r>
          </a:p>
          <a:p>
            <a:r>
              <a:rPr lang="en-US" dirty="0"/>
              <a:t>2.  What are some signs that the supervisor is being abusive toward </a:t>
            </a:r>
            <a:r>
              <a:rPr lang="en-US" dirty="0" err="1"/>
              <a:t>Tenzen</a:t>
            </a:r>
            <a:r>
              <a:rPr lang="en-US" dirty="0"/>
              <a:t>?</a:t>
            </a:r>
          </a:p>
          <a:p>
            <a:r>
              <a:rPr lang="en-US" dirty="0"/>
              <a:t>3.  What could you do or say at work if you were </a:t>
            </a:r>
            <a:r>
              <a:rPr lang="en-US" dirty="0" err="1"/>
              <a:t>Tenzen</a:t>
            </a:r>
            <a:r>
              <a:rPr lang="en-US" dirty="0"/>
              <a:t>?  What else could you do?</a:t>
            </a:r>
          </a:p>
        </p:txBody>
      </p:sp>
      <p:pic>
        <p:nvPicPr>
          <p:cNvPr id="4" name="Recorded Sound">
            <a:hlinkClick r:id="" action="ppaction://media"/>
            <a:extLst>
              <a:ext uri="{FF2B5EF4-FFF2-40B4-BE49-F238E27FC236}">
                <a16:creationId xmlns:a16="http://schemas.microsoft.com/office/drawing/2014/main" id="{B6FC9080-9107-454D-9DE3-458991454E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9900" y="1011981"/>
            <a:ext cx="406400" cy="406400"/>
          </a:xfrm>
          <a:prstGeom prst="rect">
            <a:avLst/>
          </a:prstGeom>
        </p:spPr>
      </p:pic>
    </p:spTree>
    <p:extLst>
      <p:ext uri="{BB962C8B-B14F-4D97-AF65-F5344CB8AC3E}">
        <p14:creationId xmlns:p14="http://schemas.microsoft.com/office/powerpoint/2010/main" val="23493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anchor="ctr">
            <a:normAutofit fontScale="90000"/>
          </a:bodyPr>
          <a:lstStyle/>
          <a:p>
            <a:pPr lvl="0"/>
            <a:r>
              <a:rPr lang="en-US" sz="4800" i="1" dirty="0">
                <a:solidFill>
                  <a:srgbClr val="FFFFFF"/>
                </a:solidFill>
              </a:rPr>
              <a:t>1.  What is workplace bullying?</a:t>
            </a:r>
            <a:br>
              <a:rPr lang="en-US" sz="4800" i="1" dirty="0">
                <a:solidFill>
                  <a:srgbClr val="FFFFFF"/>
                </a:solidFill>
              </a:rPr>
            </a:br>
            <a:r>
              <a:rPr lang="en-US" sz="4800" i="1" dirty="0">
                <a:solidFill>
                  <a:srgbClr val="FFFFFF"/>
                </a:solidFill>
              </a:rPr>
              <a:t>2.  Choose two scenarios (choose from 2, 3, 4, or 5).  Read the scenario</a:t>
            </a:r>
            <a:br>
              <a:rPr lang="en-US" sz="4800" i="1" dirty="0">
                <a:solidFill>
                  <a:srgbClr val="FFFFFF"/>
                </a:solidFill>
              </a:rPr>
            </a:br>
            <a:r>
              <a:rPr lang="en-US" sz="4800" i="1" dirty="0">
                <a:solidFill>
                  <a:srgbClr val="FFFFFF"/>
                </a:solidFill>
              </a:rPr>
              <a:t>3.  Complete the Discussion Questions</a:t>
            </a:r>
            <a:br>
              <a:rPr lang="en-US" sz="4800" i="1" dirty="0">
                <a:solidFill>
                  <a:srgbClr val="FFFFFF"/>
                </a:solidFill>
              </a:rPr>
            </a:br>
            <a:endParaRPr lang="en-US" sz="48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pPr marL="342900" indent="-342900">
              <a:buFontTx/>
              <a:buChar char="-"/>
            </a:pPr>
            <a:r>
              <a:rPr lang="en-US" dirty="0">
                <a:solidFill>
                  <a:srgbClr val="FFFFFF"/>
                </a:solidFill>
              </a:rPr>
              <a:t>Directions</a:t>
            </a:r>
          </a:p>
          <a:p>
            <a:pPr marL="342900" indent="-342900">
              <a:buFontTx/>
              <a:buChar char="-"/>
            </a:pPr>
            <a:r>
              <a:rPr lang="en-US" sz="1200" dirty="0">
                <a:solidFill>
                  <a:srgbClr val="FFFFFF"/>
                </a:solidFill>
              </a:rPr>
              <a:t>Lesson from Olweus “Class meetings that matter” 2012</a:t>
            </a:r>
          </a:p>
        </p:txBody>
      </p:sp>
      <p:pic>
        <p:nvPicPr>
          <p:cNvPr id="4" name="Recorded Sound">
            <a:hlinkClick r:id="" action="ppaction://media"/>
            <a:extLst>
              <a:ext uri="{FF2B5EF4-FFF2-40B4-BE49-F238E27FC236}">
                <a16:creationId xmlns:a16="http://schemas.microsoft.com/office/drawing/2014/main" id="{8072771B-78C9-4D33-AA86-F78D809143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8861" y="4056840"/>
            <a:ext cx="406400" cy="406400"/>
          </a:xfrm>
          <a:prstGeom prst="rect">
            <a:avLst/>
          </a:prstGeom>
        </p:spPr>
      </p:pic>
    </p:spTree>
    <p:extLst>
      <p:ext uri="{BB962C8B-B14F-4D97-AF65-F5344CB8AC3E}">
        <p14:creationId xmlns:p14="http://schemas.microsoft.com/office/powerpoint/2010/main" val="1917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2ADE-CF16-4D5D-B00A-FD7E8B82278F}"/>
              </a:ext>
            </a:extLst>
          </p:cNvPr>
          <p:cNvSpPr>
            <a:spLocks noGrp="1"/>
          </p:cNvSpPr>
          <p:nvPr>
            <p:ph type="title"/>
          </p:nvPr>
        </p:nvSpPr>
        <p:spPr/>
        <p:txBody>
          <a:bodyPr/>
          <a:lstStyle/>
          <a:p>
            <a:r>
              <a:rPr lang="en-US" dirty="0"/>
              <a:t>Scenario 1:  Yvonne</a:t>
            </a:r>
          </a:p>
        </p:txBody>
      </p:sp>
      <p:sp>
        <p:nvSpPr>
          <p:cNvPr id="3" name="Content Placeholder 2">
            <a:extLst>
              <a:ext uri="{FF2B5EF4-FFF2-40B4-BE49-F238E27FC236}">
                <a16:creationId xmlns:a16="http://schemas.microsoft.com/office/drawing/2014/main" id="{C48DB774-D089-43AE-8CC6-14424AE5CD65}"/>
              </a:ext>
            </a:extLst>
          </p:cNvPr>
          <p:cNvSpPr>
            <a:spLocks noGrp="1"/>
          </p:cNvSpPr>
          <p:nvPr>
            <p:ph idx="1"/>
          </p:nvPr>
        </p:nvSpPr>
        <p:spPr/>
        <p:txBody>
          <a:bodyPr/>
          <a:lstStyle/>
          <a:p>
            <a:r>
              <a:rPr lang="en-US" dirty="0"/>
              <a:t>Yvonne has a job as a waitress in a restaurant  She usually gets there right as her shift starts without a moment to spare.  After she changes into her uniform, she often gets started a couple of minutes late.  Other servers do the same thing, but it seems like the manager always yells at Yvonne about it and not anyone else.  Today, three of the employees, including Yvonne, were a couple of minutes late.  The manager pulled her aside and said she would be fired if she came in late again.  The other servers were not reprimanded.  Yvonne thinks she is being treated unfairly and that the manager is bullying her. </a:t>
            </a:r>
          </a:p>
        </p:txBody>
      </p:sp>
      <p:pic>
        <p:nvPicPr>
          <p:cNvPr id="4" name="Recorded Sound">
            <a:hlinkClick r:id="" action="ppaction://media"/>
            <a:extLst>
              <a:ext uri="{FF2B5EF4-FFF2-40B4-BE49-F238E27FC236}">
                <a16:creationId xmlns:a16="http://schemas.microsoft.com/office/drawing/2014/main" id="{2370395F-5E29-495F-B409-5DB55DBB1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69400" y="808781"/>
            <a:ext cx="406400" cy="406400"/>
          </a:xfrm>
          <a:prstGeom prst="rect">
            <a:avLst/>
          </a:prstGeom>
        </p:spPr>
      </p:pic>
    </p:spTree>
    <p:extLst>
      <p:ext uri="{BB962C8B-B14F-4D97-AF65-F5344CB8AC3E}">
        <p14:creationId xmlns:p14="http://schemas.microsoft.com/office/powerpoint/2010/main" val="1638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E27A-5FF4-48A8-923F-8BD40EC6BB6A}"/>
              </a:ext>
            </a:extLst>
          </p:cNvPr>
          <p:cNvSpPr>
            <a:spLocks noGrp="1"/>
          </p:cNvSpPr>
          <p:nvPr>
            <p:ph type="title"/>
          </p:nvPr>
        </p:nvSpPr>
        <p:spPr/>
        <p:txBody>
          <a:bodyPr/>
          <a:lstStyle/>
          <a:p>
            <a:r>
              <a:rPr lang="en-US" dirty="0"/>
              <a:t>Scenario 1 Questions</a:t>
            </a:r>
          </a:p>
        </p:txBody>
      </p:sp>
      <p:sp>
        <p:nvSpPr>
          <p:cNvPr id="3" name="Content Placeholder 2">
            <a:extLst>
              <a:ext uri="{FF2B5EF4-FFF2-40B4-BE49-F238E27FC236}">
                <a16:creationId xmlns:a16="http://schemas.microsoft.com/office/drawing/2014/main" id="{49DD3323-C5DC-45BE-B092-163DCD0661EA}"/>
              </a:ext>
            </a:extLst>
          </p:cNvPr>
          <p:cNvSpPr>
            <a:spLocks noGrp="1"/>
          </p:cNvSpPr>
          <p:nvPr>
            <p:ph idx="1"/>
          </p:nvPr>
        </p:nvSpPr>
        <p:spPr/>
        <p:txBody>
          <a:bodyPr/>
          <a:lstStyle/>
          <a:p>
            <a:r>
              <a:rPr lang="en-US" dirty="0"/>
              <a:t>1.  Do you think that Yvonne is being treated unfairly?  Why or why not?</a:t>
            </a:r>
          </a:p>
          <a:p>
            <a:r>
              <a:rPr lang="en-US" dirty="0"/>
              <a:t>2.  Do you think that Yvonne is being bullied?  Why or why not?</a:t>
            </a:r>
          </a:p>
          <a:p>
            <a:r>
              <a:rPr lang="en-US" dirty="0"/>
              <a:t>3.  Do you think the boss is justified in telling Yvonne that she will be fired if she comes in late again?</a:t>
            </a:r>
          </a:p>
          <a:p>
            <a:r>
              <a:rPr lang="en-US" dirty="0"/>
              <a:t>4.  Could Yvonne do something to make this situation better?</a:t>
            </a:r>
          </a:p>
        </p:txBody>
      </p:sp>
      <p:pic>
        <p:nvPicPr>
          <p:cNvPr id="4" name="Recorded Sound">
            <a:hlinkClick r:id="" action="ppaction://media"/>
            <a:extLst>
              <a:ext uri="{FF2B5EF4-FFF2-40B4-BE49-F238E27FC236}">
                <a16:creationId xmlns:a16="http://schemas.microsoft.com/office/drawing/2014/main" id="{35E2229E-7C22-4F20-8777-4BEAA4BAB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53443" y="1051738"/>
            <a:ext cx="406400" cy="406400"/>
          </a:xfrm>
          <a:prstGeom prst="rect">
            <a:avLst/>
          </a:prstGeom>
        </p:spPr>
      </p:pic>
    </p:spTree>
    <p:extLst>
      <p:ext uri="{BB962C8B-B14F-4D97-AF65-F5344CB8AC3E}">
        <p14:creationId xmlns:p14="http://schemas.microsoft.com/office/powerpoint/2010/main" val="41515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FCE8-C44A-4BA3-BBF8-67D7D07E53C0}"/>
              </a:ext>
            </a:extLst>
          </p:cNvPr>
          <p:cNvSpPr>
            <a:spLocks noGrp="1"/>
          </p:cNvSpPr>
          <p:nvPr>
            <p:ph type="title"/>
          </p:nvPr>
        </p:nvSpPr>
        <p:spPr/>
        <p:txBody>
          <a:bodyPr/>
          <a:lstStyle/>
          <a:p>
            <a:r>
              <a:rPr lang="en-US" dirty="0"/>
              <a:t>Scenario 2:  Lauren</a:t>
            </a:r>
          </a:p>
        </p:txBody>
      </p:sp>
      <p:sp>
        <p:nvSpPr>
          <p:cNvPr id="3" name="Content Placeholder 2">
            <a:extLst>
              <a:ext uri="{FF2B5EF4-FFF2-40B4-BE49-F238E27FC236}">
                <a16:creationId xmlns:a16="http://schemas.microsoft.com/office/drawing/2014/main" id="{C03737AF-DF82-4BFD-BAAC-ACA22EE77649}"/>
              </a:ext>
            </a:extLst>
          </p:cNvPr>
          <p:cNvSpPr>
            <a:spLocks noGrp="1"/>
          </p:cNvSpPr>
          <p:nvPr>
            <p:ph idx="1"/>
          </p:nvPr>
        </p:nvSpPr>
        <p:spPr/>
        <p:txBody>
          <a:bodyPr/>
          <a:lstStyle/>
          <a:p>
            <a:r>
              <a:rPr lang="en-US" dirty="0"/>
              <a:t>Lauren has a babysitting job for the summer watching six-year—old twins.  She was so excited to get the job because the hours are great and, since she’s only fifteen, it’s hard to find other jobs.  Every day the mother of the twins comes home from work and finds fault with something that Lauren does.  She tells Lauren she is stupid.  For example, yesterday the mother told Lauren to move the clothes that were in the washing machine into the dryer, which she did.  When the mother came home, she opened the dryer and found that the twins’ clothing was still damp.  She yelled at Lauren and told her that she can’t even do simple tasks and that she is irresponsible.  Lauren enjoys the twins and takes very good care of them.  The twins are always happy to see her.  Lauren doesn’t want to lose the job, but she feels like she can’t do anything right.  She comes home feeling bad about herself because of the way the twins’ mother treats her.  She is worried that if she says anything it will affect her other babysitting jobs.</a:t>
            </a:r>
          </a:p>
        </p:txBody>
      </p:sp>
      <p:pic>
        <p:nvPicPr>
          <p:cNvPr id="4" name="Recorded Sound">
            <a:hlinkClick r:id="" action="ppaction://media"/>
            <a:extLst>
              <a:ext uri="{FF2B5EF4-FFF2-40B4-BE49-F238E27FC236}">
                <a16:creationId xmlns:a16="http://schemas.microsoft.com/office/drawing/2014/main" id="{913C525A-426E-4BD0-A44B-700830F38F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9350" y="1011981"/>
            <a:ext cx="406400" cy="406400"/>
          </a:xfrm>
          <a:prstGeom prst="rect">
            <a:avLst/>
          </a:prstGeom>
        </p:spPr>
      </p:pic>
    </p:spTree>
    <p:extLst>
      <p:ext uri="{BB962C8B-B14F-4D97-AF65-F5344CB8AC3E}">
        <p14:creationId xmlns:p14="http://schemas.microsoft.com/office/powerpoint/2010/main" val="29189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ABC5-6A46-4755-BD04-D064D68B3425}"/>
              </a:ext>
            </a:extLst>
          </p:cNvPr>
          <p:cNvSpPr>
            <a:spLocks noGrp="1"/>
          </p:cNvSpPr>
          <p:nvPr>
            <p:ph type="title"/>
          </p:nvPr>
        </p:nvSpPr>
        <p:spPr/>
        <p:txBody>
          <a:bodyPr/>
          <a:lstStyle/>
          <a:p>
            <a:r>
              <a:rPr lang="en-US" dirty="0"/>
              <a:t>Scenario 2 Questions</a:t>
            </a:r>
          </a:p>
        </p:txBody>
      </p:sp>
      <p:sp>
        <p:nvSpPr>
          <p:cNvPr id="3" name="Content Placeholder 2">
            <a:extLst>
              <a:ext uri="{FF2B5EF4-FFF2-40B4-BE49-F238E27FC236}">
                <a16:creationId xmlns:a16="http://schemas.microsoft.com/office/drawing/2014/main" id="{47A67CDC-4519-44D8-8F2F-7EF282AD4FF6}"/>
              </a:ext>
            </a:extLst>
          </p:cNvPr>
          <p:cNvSpPr>
            <a:spLocks noGrp="1"/>
          </p:cNvSpPr>
          <p:nvPr>
            <p:ph idx="1"/>
          </p:nvPr>
        </p:nvSpPr>
        <p:spPr/>
        <p:txBody>
          <a:bodyPr/>
          <a:lstStyle/>
          <a:p>
            <a:r>
              <a:rPr lang="en-US" dirty="0"/>
              <a:t>1.  Do you think that Lauren is being bullied?  Why or why not?</a:t>
            </a:r>
          </a:p>
          <a:p>
            <a:r>
              <a:rPr lang="en-US" dirty="0"/>
              <a:t>2.  What do you think Lauren could do to make this situation better?</a:t>
            </a:r>
          </a:p>
          <a:p>
            <a:r>
              <a:rPr lang="en-US" dirty="0"/>
              <a:t>3.  Is there someone Lauren could talk to about this situation?</a:t>
            </a:r>
          </a:p>
          <a:p>
            <a:r>
              <a:rPr lang="en-US" dirty="0"/>
              <a:t>4.  What would you do or say in this situation?  If you were concerned that your actions might keep other families from hiring you, what could you do?</a:t>
            </a:r>
          </a:p>
        </p:txBody>
      </p:sp>
      <p:pic>
        <p:nvPicPr>
          <p:cNvPr id="4" name="Recorded Sound">
            <a:hlinkClick r:id="" action="ppaction://media"/>
            <a:extLst>
              <a:ext uri="{FF2B5EF4-FFF2-40B4-BE49-F238E27FC236}">
                <a16:creationId xmlns:a16="http://schemas.microsoft.com/office/drawing/2014/main" id="{9DBC00E5-C903-455A-A298-9734E5DE3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6075" y="1011981"/>
            <a:ext cx="406400" cy="406400"/>
          </a:xfrm>
          <a:prstGeom prst="rect">
            <a:avLst/>
          </a:prstGeom>
        </p:spPr>
      </p:pic>
    </p:spTree>
    <p:extLst>
      <p:ext uri="{BB962C8B-B14F-4D97-AF65-F5344CB8AC3E}">
        <p14:creationId xmlns:p14="http://schemas.microsoft.com/office/powerpoint/2010/main" val="34827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4716-F1CA-4037-B436-63EB9023B3D2}"/>
              </a:ext>
            </a:extLst>
          </p:cNvPr>
          <p:cNvSpPr>
            <a:spLocks noGrp="1"/>
          </p:cNvSpPr>
          <p:nvPr>
            <p:ph type="title"/>
          </p:nvPr>
        </p:nvSpPr>
        <p:spPr/>
        <p:txBody>
          <a:bodyPr/>
          <a:lstStyle/>
          <a:p>
            <a:r>
              <a:rPr lang="en-US" dirty="0"/>
              <a:t>Scenario 3:  Cameron</a:t>
            </a:r>
          </a:p>
        </p:txBody>
      </p:sp>
      <p:sp>
        <p:nvSpPr>
          <p:cNvPr id="3" name="Content Placeholder 2">
            <a:extLst>
              <a:ext uri="{FF2B5EF4-FFF2-40B4-BE49-F238E27FC236}">
                <a16:creationId xmlns:a16="http://schemas.microsoft.com/office/drawing/2014/main" id="{A42FD615-850A-4FD4-B373-F056F2C293EB}"/>
              </a:ext>
            </a:extLst>
          </p:cNvPr>
          <p:cNvSpPr>
            <a:spLocks noGrp="1"/>
          </p:cNvSpPr>
          <p:nvPr>
            <p:ph idx="1"/>
          </p:nvPr>
        </p:nvSpPr>
        <p:spPr/>
        <p:txBody>
          <a:bodyPr/>
          <a:lstStyle/>
          <a:p>
            <a:r>
              <a:rPr lang="en-US" dirty="0"/>
              <a:t>Cameron has an after-school job at a gas station convenience store.  The assistant manager is in charge of scheduling.  Cameron has been asking her to switch his hours so he doesn’t have to work every weekend.  The assistant manager keeps telling him that she won’t switch his hours because the other employees have been there longer than he has and they don’t want to switch.  Cameron thinks it’s really because she doesn’t like him.  She doesn’t chat with him the way she does with some of the other workers.  She has told him several times not to use his cell phone while on the job, not even to send text messages.  Today Cameron was using his phone to text a friend, and she fired him.</a:t>
            </a:r>
          </a:p>
        </p:txBody>
      </p:sp>
      <p:pic>
        <p:nvPicPr>
          <p:cNvPr id="4" name="Recorded Sound">
            <a:hlinkClick r:id="" action="ppaction://media"/>
            <a:extLst>
              <a:ext uri="{FF2B5EF4-FFF2-40B4-BE49-F238E27FC236}">
                <a16:creationId xmlns:a16="http://schemas.microsoft.com/office/drawing/2014/main" id="{6A034A18-0DD7-4CE0-9F24-00F3DA0F4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30522" y="1071616"/>
            <a:ext cx="406400" cy="406400"/>
          </a:xfrm>
          <a:prstGeom prst="rect">
            <a:avLst/>
          </a:prstGeom>
        </p:spPr>
      </p:pic>
    </p:spTree>
    <p:extLst>
      <p:ext uri="{BB962C8B-B14F-4D97-AF65-F5344CB8AC3E}">
        <p14:creationId xmlns:p14="http://schemas.microsoft.com/office/powerpoint/2010/main" val="8995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1292-4E03-4879-BDCF-7703E744CED4}"/>
              </a:ext>
            </a:extLst>
          </p:cNvPr>
          <p:cNvSpPr>
            <a:spLocks noGrp="1"/>
          </p:cNvSpPr>
          <p:nvPr>
            <p:ph type="title"/>
          </p:nvPr>
        </p:nvSpPr>
        <p:spPr/>
        <p:txBody>
          <a:bodyPr/>
          <a:lstStyle/>
          <a:p>
            <a:r>
              <a:rPr lang="en-US" dirty="0"/>
              <a:t>Scenario 3 Questions</a:t>
            </a:r>
          </a:p>
        </p:txBody>
      </p:sp>
      <p:sp>
        <p:nvSpPr>
          <p:cNvPr id="3" name="Content Placeholder 2">
            <a:extLst>
              <a:ext uri="{FF2B5EF4-FFF2-40B4-BE49-F238E27FC236}">
                <a16:creationId xmlns:a16="http://schemas.microsoft.com/office/drawing/2014/main" id="{603A0776-59E0-4369-B65C-956E2A848E2B}"/>
              </a:ext>
            </a:extLst>
          </p:cNvPr>
          <p:cNvSpPr>
            <a:spLocks noGrp="1"/>
          </p:cNvSpPr>
          <p:nvPr>
            <p:ph idx="1"/>
          </p:nvPr>
        </p:nvSpPr>
        <p:spPr/>
        <p:txBody>
          <a:bodyPr/>
          <a:lstStyle/>
          <a:p>
            <a:r>
              <a:rPr lang="en-US" dirty="0"/>
              <a:t>1.  What expectations do you think Cameron had about his job?</a:t>
            </a:r>
          </a:p>
          <a:p>
            <a:r>
              <a:rPr lang="en-US" dirty="0"/>
              <a:t>2.  How is the job atmosphere different from the school atmosphere in this case?</a:t>
            </a:r>
          </a:p>
          <a:p>
            <a:r>
              <a:rPr lang="en-US" dirty="0"/>
              <a:t>3.  Do you think the assistant manager was being unfair to Cameron?</a:t>
            </a:r>
          </a:p>
          <a:p>
            <a:r>
              <a:rPr lang="en-US" dirty="0"/>
              <a:t>4.  Do you think the assistant manager was bullying Cameron?  Why or why not?</a:t>
            </a:r>
          </a:p>
          <a:p>
            <a:r>
              <a:rPr lang="en-US" dirty="0"/>
              <a:t>5.  What could Cameron have done differently to show the manager he is a responsible employee?</a:t>
            </a:r>
          </a:p>
        </p:txBody>
      </p:sp>
      <p:pic>
        <p:nvPicPr>
          <p:cNvPr id="4" name="Recorded Sound">
            <a:hlinkClick r:id="" action="ppaction://media"/>
            <a:extLst>
              <a:ext uri="{FF2B5EF4-FFF2-40B4-BE49-F238E27FC236}">
                <a16:creationId xmlns:a16="http://schemas.microsoft.com/office/drawing/2014/main" id="{0ACF4EED-8FB4-466A-888D-F720391A75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1921" y="808781"/>
            <a:ext cx="406400" cy="406400"/>
          </a:xfrm>
          <a:prstGeom prst="rect">
            <a:avLst/>
          </a:prstGeom>
        </p:spPr>
      </p:pic>
    </p:spTree>
    <p:extLst>
      <p:ext uri="{BB962C8B-B14F-4D97-AF65-F5344CB8AC3E}">
        <p14:creationId xmlns:p14="http://schemas.microsoft.com/office/powerpoint/2010/main" val="33175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05D3-BD03-40E1-B191-4513A61CC5F5}"/>
              </a:ext>
            </a:extLst>
          </p:cNvPr>
          <p:cNvSpPr>
            <a:spLocks noGrp="1"/>
          </p:cNvSpPr>
          <p:nvPr>
            <p:ph type="title"/>
          </p:nvPr>
        </p:nvSpPr>
        <p:spPr/>
        <p:txBody>
          <a:bodyPr/>
          <a:lstStyle/>
          <a:p>
            <a:r>
              <a:rPr lang="en-US" dirty="0"/>
              <a:t>Scenario 4:  Carlos</a:t>
            </a:r>
          </a:p>
        </p:txBody>
      </p:sp>
      <p:sp>
        <p:nvSpPr>
          <p:cNvPr id="3" name="Content Placeholder 2">
            <a:extLst>
              <a:ext uri="{FF2B5EF4-FFF2-40B4-BE49-F238E27FC236}">
                <a16:creationId xmlns:a16="http://schemas.microsoft.com/office/drawing/2014/main" id="{D77F1AC4-FBCC-4697-9704-6327957C2CFB}"/>
              </a:ext>
            </a:extLst>
          </p:cNvPr>
          <p:cNvSpPr>
            <a:spLocks noGrp="1"/>
          </p:cNvSpPr>
          <p:nvPr>
            <p:ph idx="1"/>
          </p:nvPr>
        </p:nvSpPr>
        <p:spPr/>
        <p:txBody>
          <a:bodyPr/>
          <a:lstStyle/>
          <a:p>
            <a:r>
              <a:rPr lang="en-US" dirty="0"/>
              <a:t>Carlos works at a grocery store after school and on weekends.  First, he carried out groceries, and then he got promoted to stocking shelves and working in the produce department.  His new supervisor trained him and kept a close eye on what he was doing.  Each day, the supervisor found something he had done wrong.  The supervisor made comments like “I’ve told you over and over…” or “Why can’t you do this?  Don’t you understand English?”  often he said these things in front of other employees and even in front of customers.  Carlos felt embarrassed and humiliated.  Today the supervisor criticized Carlos for the way he stacked the cans on the shelf.  When Carlos had only 10 minutes left on his shift, the supervisor told him to take all the cans off the self and stack them over again.  Then Carlos heard him say, “You people can’t do anything right.”</a:t>
            </a:r>
          </a:p>
        </p:txBody>
      </p:sp>
      <p:pic>
        <p:nvPicPr>
          <p:cNvPr id="4" name="Recorded Sound">
            <a:hlinkClick r:id="" action="ppaction://media"/>
            <a:extLst>
              <a:ext uri="{FF2B5EF4-FFF2-40B4-BE49-F238E27FC236}">
                <a16:creationId xmlns:a16="http://schemas.microsoft.com/office/drawing/2014/main" id="{82B1D027-15BE-4EE6-ABFE-F883F6C5C1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13078" y="808781"/>
            <a:ext cx="406400" cy="406400"/>
          </a:xfrm>
          <a:prstGeom prst="rect">
            <a:avLst/>
          </a:prstGeom>
        </p:spPr>
      </p:pic>
    </p:spTree>
    <p:extLst>
      <p:ext uri="{BB962C8B-B14F-4D97-AF65-F5344CB8AC3E}">
        <p14:creationId xmlns:p14="http://schemas.microsoft.com/office/powerpoint/2010/main" val="22332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emplate>{414432A7-8CCF-46A6-BE09-531947F2DA53}tf56160789</Template>
  <TotalTime>0</TotalTime>
  <Words>1226</Words>
  <Application>Microsoft Office PowerPoint</Application>
  <PresentationFormat>Widescreen</PresentationFormat>
  <Paragraphs>40</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Bookman Old Style</vt:lpstr>
      <vt:lpstr>Calibri</vt:lpstr>
      <vt:lpstr>Franklin Gothic Book</vt:lpstr>
      <vt:lpstr>1_RetrospectVTI</vt:lpstr>
      <vt:lpstr>Workplace Bullying</vt:lpstr>
      <vt:lpstr>1.  What is workplace bullying? 2.  Choose two scenarios (choose from 2, 3, 4, or 5).  Read the scenario 3.  Complete the Discussion Questions </vt:lpstr>
      <vt:lpstr>Scenario 1:  Yvonne</vt:lpstr>
      <vt:lpstr>Scenario 1 Questions</vt:lpstr>
      <vt:lpstr>Scenario 2:  Lauren</vt:lpstr>
      <vt:lpstr>Scenario 2 Questions</vt:lpstr>
      <vt:lpstr>Scenario 3:  Cameron</vt:lpstr>
      <vt:lpstr>Scenario 3 Questions</vt:lpstr>
      <vt:lpstr>Scenario 4:  Carlos</vt:lpstr>
      <vt:lpstr>Scenario 4 Questions</vt:lpstr>
      <vt:lpstr>Scenario 5:  Tenzen</vt:lpstr>
      <vt:lpstr>Scenario 5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2020-04-14T20:43:53Z</dcterms:created>
  <dcterms:modified xsi:type="dcterms:W3CDTF">2020-04-20T12:31:25Z</dcterms:modified>
</cp:coreProperties>
</file>