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1pPr>
    <a:lvl2pPr marL="0" marR="0" indent="2286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2pPr>
    <a:lvl3pPr marL="0" marR="0" indent="4572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3pPr>
    <a:lvl4pPr marL="0" marR="0" indent="6858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4pPr>
    <a:lvl5pPr marL="0" marR="0" indent="9144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5pPr>
    <a:lvl6pPr marL="0" marR="0" indent="11430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6pPr>
    <a:lvl7pPr marL="0" marR="0" indent="13716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7pPr>
    <a:lvl8pPr marL="0" marR="0" indent="16002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8pPr>
    <a:lvl9pPr marL="0" marR="0" indent="182880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aj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lnSpc>
                <a:spcPct val="100000"/>
              </a:lnSpc>
              <a:buSzTx/>
              <a:buNone/>
              <a:defRPr sz="7600" b="0"/>
            </a:lvl1pPr>
            <a:lvl2pPr marL="0" indent="0" algn="ctr">
              <a:lnSpc>
                <a:spcPct val="100000"/>
              </a:lnSpc>
              <a:buSzTx/>
              <a:buNone/>
              <a:defRPr sz="7600" b="0"/>
            </a:lvl2pPr>
            <a:lvl3pPr marL="0" indent="0" algn="ctr">
              <a:lnSpc>
                <a:spcPct val="100000"/>
              </a:lnSpc>
              <a:buSzTx/>
              <a:buNone/>
              <a:defRPr sz="7600" b="0"/>
            </a:lvl3pPr>
            <a:lvl4pPr marL="0" indent="0" algn="ctr">
              <a:lnSpc>
                <a:spcPct val="100000"/>
              </a:lnSpc>
              <a:buSzTx/>
              <a:buNone/>
              <a:defRPr sz="7600" b="0"/>
            </a:lvl4pPr>
            <a:lvl5pPr marL="0" indent="0" algn="ctr">
              <a:lnSpc>
                <a:spcPct val="100000"/>
              </a:lnSpc>
              <a:buSzTx/>
              <a:buNone/>
              <a:defRPr sz="7600" b="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lnSpc>
                <a:spcPct val="100000"/>
              </a:lnSpc>
              <a:buSzTx/>
              <a:buNone/>
              <a:defRPr b="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lnSpc>
                <a:spcPct val="100000"/>
              </a:lnSpc>
              <a:buSzTx/>
              <a:buNone/>
              <a:defRPr sz="3400" b="0">
                <a:latin typeface="+mj-lt"/>
                <a:ea typeface="+mj-ea"/>
                <a:cs typeface="+mj-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Image"/>
          <p:cNvSpPr>
            <a:spLocks noGrp="1"/>
          </p:cNvSpPr>
          <p:nvPr>
            <p:ph type="pic" sz="quarter" idx="13"/>
          </p:nvPr>
        </p:nvSpPr>
        <p:spPr>
          <a:xfrm>
            <a:off x="-56158" y="-33140"/>
            <a:ext cx="4921888" cy="2768563"/>
          </a:xfrm>
          <a:prstGeom prst="rect">
            <a:avLst/>
          </a:prstGeom>
        </p:spPr>
        <p:txBody>
          <a:bodyPr lIns="91439" tIns="45719" rIns="91439" bIns="45719" anchor="t">
            <a:noAutofit/>
          </a:bodyPr>
          <a:lstStyle/>
          <a:p>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lnSpc>
                <a:spcPct val="100000"/>
              </a:lnSpc>
              <a:buSzTx/>
              <a:buNone/>
              <a:defRPr sz="7600" b="0"/>
            </a:lvl1pPr>
            <a:lvl2pPr marL="0" indent="0" algn="ctr">
              <a:lnSpc>
                <a:spcPct val="100000"/>
              </a:lnSpc>
              <a:buSzTx/>
              <a:buNone/>
              <a:defRPr sz="7600" b="0"/>
            </a:lvl2pPr>
            <a:lvl3pPr marL="0" indent="0" algn="ctr">
              <a:lnSpc>
                <a:spcPct val="100000"/>
              </a:lnSpc>
              <a:buSzTx/>
              <a:buNone/>
              <a:defRPr sz="7600" b="0"/>
            </a:lvl3pPr>
            <a:lvl4pPr marL="0" indent="0" algn="ctr">
              <a:lnSpc>
                <a:spcPct val="100000"/>
              </a:lnSpc>
              <a:buSzTx/>
              <a:buNone/>
              <a:defRPr sz="7600" b="0"/>
            </a:lvl4pPr>
            <a:lvl5pPr marL="0" indent="0" algn="ctr">
              <a:lnSpc>
                <a:spcPct val="100000"/>
              </a:lnSpc>
              <a:buSzTx/>
              <a:buNone/>
              <a:defRPr sz="7600" b="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lgn="ctr">
              <a:spcBef>
                <a:spcPts val="2500"/>
              </a:spcBef>
              <a:defRPr sz="4400" b="1">
                <a:latin typeface="+mn-lt"/>
                <a:ea typeface="+mn-ea"/>
                <a:cs typeface="+mn-cs"/>
                <a:sym typeface="Helvetica Neue"/>
              </a:defRPr>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lnSpc>
                <a:spcPct val="100000"/>
              </a:lnSpc>
              <a:buSzTx/>
              <a:buNone/>
              <a:defRPr sz="7600" b="0"/>
            </a:lvl1pPr>
            <a:lvl2pPr marL="0" indent="0" algn="ctr">
              <a:lnSpc>
                <a:spcPct val="100000"/>
              </a:lnSpc>
              <a:buSzTx/>
              <a:buNone/>
              <a:defRPr sz="7600" b="0"/>
            </a:lvl2pPr>
            <a:lvl3pPr marL="0" indent="0" algn="ctr">
              <a:lnSpc>
                <a:spcPct val="100000"/>
              </a:lnSpc>
              <a:buSzTx/>
              <a:buNone/>
              <a:defRPr sz="7600" b="0"/>
            </a:lvl3pPr>
            <a:lvl4pPr marL="0" indent="0" algn="ctr">
              <a:lnSpc>
                <a:spcPct val="100000"/>
              </a:lnSpc>
              <a:buSzTx/>
              <a:buNone/>
              <a:defRPr sz="7600" b="0"/>
            </a:lvl4pPr>
            <a:lvl5pPr marL="0" indent="0" algn="ctr">
              <a:lnSpc>
                <a:spcPct val="100000"/>
              </a:lnSpc>
              <a:buSzTx/>
              <a:buNone/>
              <a:defRPr sz="7600" b="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lnSpc>
                <a:spcPct val="100000"/>
              </a:lnSpc>
              <a:spcBef>
                <a:spcPts val="3200"/>
              </a:spcBef>
              <a:defRPr sz="2800" b="0"/>
            </a:lvl1pPr>
            <a:lvl2pPr marL="685800" indent="-342900">
              <a:lnSpc>
                <a:spcPct val="100000"/>
              </a:lnSpc>
              <a:spcBef>
                <a:spcPts val="3200"/>
              </a:spcBef>
              <a:defRPr sz="2800" b="0"/>
            </a:lvl2pPr>
            <a:lvl3pPr marL="1028700" indent="-342900">
              <a:lnSpc>
                <a:spcPct val="100000"/>
              </a:lnSpc>
              <a:spcBef>
                <a:spcPts val="3200"/>
              </a:spcBef>
              <a:defRPr sz="2800" b="0"/>
            </a:lvl3pPr>
            <a:lvl4pPr marL="1371600" indent="-342900">
              <a:lnSpc>
                <a:spcPct val="100000"/>
              </a:lnSpc>
              <a:spcBef>
                <a:spcPts val="3200"/>
              </a:spcBef>
              <a:defRPr sz="2800" b="0"/>
            </a:lvl4pPr>
            <a:lvl5pPr marL="1714500" indent="-342900">
              <a:lnSpc>
                <a:spcPct val="100000"/>
              </a:lnSpc>
              <a:spcBef>
                <a:spcPts val="3200"/>
              </a:spcBef>
              <a:defRPr sz="2800" b="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lgn="ctr">
              <a:lnSpc>
                <a:spcPct val="100000"/>
              </a:lnSpc>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1pPr>
      <a:lvl2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2pPr>
      <a:lvl3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3pPr>
      <a:lvl4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4pPr>
      <a:lvl5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5pPr>
      <a:lvl6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6pPr>
      <a:lvl7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7pPr>
      <a:lvl8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8pPr>
      <a:lvl9pPr marL="0" marR="0" indent="0" algn="l" defTabSz="584200" rtl="0" latinLnBrk="0">
        <a:lnSpc>
          <a:spcPct val="100000"/>
        </a:lnSpc>
        <a:spcBef>
          <a:spcPts val="2400"/>
        </a:spcBef>
        <a:spcAft>
          <a:spcPts val="0"/>
        </a:spcAft>
        <a:buClrTx/>
        <a:buSzTx/>
        <a:buFontTx/>
        <a:buNone/>
        <a:tabLst/>
        <a:defRPr sz="3000" b="0" i="0" u="none" strike="noStrike" cap="none" spc="0" baseline="0">
          <a:solidFill>
            <a:srgbClr val="000000"/>
          </a:solidFill>
          <a:uFillTx/>
          <a:latin typeface="+mj-lt"/>
          <a:ea typeface="+mj-ea"/>
          <a:cs typeface="+mj-cs"/>
          <a:sym typeface="Helvetica Neue Medium"/>
        </a:defRPr>
      </a:lvl9pPr>
    </p:titleStyle>
    <p:bodyStyle>
      <a:lvl1pPr marL="508000" marR="0" indent="-508000"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1pPr>
      <a:lvl2pPr marL="7778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2pPr>
      <a:lvl3pPr marL="12223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3pPr>
      <a:lvl4pPr marL="16668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4pPr>
      <a:lvl5pPr marL="21113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5pPr>
      <a:lvl6pPr marL="25558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6pPr>
      <a:lvl7pPr marL="30003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7pPr>
      <a:lvl8pPr marL="34448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8pPr>
      <a:lvl9pPr marL="3889375" marR="0" indent="-333375" algn="l" defTabSz="584200" rtl="0" latinLnBrk="0">
        <a:lnSpc>
          <a:spcPct val="150000"/>
        </a:lnSpc>
        <a:spcBef>
          <a:spcPts val="0"/>
        </a:spcBef>
        <a:spcAft>
          <a:spcPts val="0"/>
        </a:spcAft>
        <a:buClrTx/>
        <a:buSzPct val="145000"/>
        <a:buFontTx/>
        <a:buChar char="•"/>
        <a:tabLst/>
        <a:defRPr sz="2400" b="1" i="0" u="none" strike="noStrike" cap="none" spc="0" baseline="0">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maxresdefault.jpg" descr="maxresdefault.jpg"/>
          <p:cNvPicPr>
            <a:picLocks noChangeAspect="1"/>
          </p:cNvPicPr>
          <p:nvPr/>
        </p:nvPicPr>
        <p:blipFill>
          <a:blip r:embed="rId2"/>
          <a:srcRect b="5566"/>
          <a:stretch>
            <a:fillRect/>
          </a:stretch>
        </p:blipFill>
        <p:spPr>
          <a:xfrm>
            <a:off x="-1197372" y="-573154"/>
            <a:ext cx="14290207" cy="7590831"/>
          </a:xfrm>
          <a:prstGeom prst="rect">
            <a:avLst/>
          </a:prstGeom>
          <a:ln w="12700">
            <a:miter lim="400000"/>
          </a:ln>
        </p:spPr>
      </p:pic>
      <p:sp>
        <p:nvSpPr>
          <p:cNvPr id="121" name="The Honey Badger"/>
          <p:cNvSpPr txBox="1">
            <a:spLocks noGrp="1"/>
          </p:cNvSpPr>
          <p:nvPr>
            <p:ph type="ctrTitle"/>
          </p:nvPr>
        </p:nvSpPr>
        <p:spPr>
          <a:xfrm>
            <a:off x="1270000" y="6978584"/>
            <a:ext cx="10464800" cy="1382250"/>
          </a:xfrm>
          <a:prstGeom prst="rect">
            <a:avLst/>
          </a:prstGeom>
        </p:spPr>
        <p:txBody>
          <a:bodyPr/>
          <a:lstStyle>
            <a:lvl1pPr algn="ctr">
              <a:spcBef>
                <a:spcPts val="0"/>
              </a:spcBef>
              <a:defRPr sz="7600">
                <a:latin typeface="+mn-lt"/>
                <a:ea typeface="+mn-ea"/>
                <a:cs typeface="+mn-cs"/>
                <a:sym typeface="Helvetica Neue"/>
              </a:defRPr>
            </a:lvl1pPr>
          </a:lstStyle>
          <a:p>
            <a:r>
              <a:t>The Honey Badger</a:t>
            </a:r>
          </a:p>
        </p:txBody>
      </p:sp>
      <p:sp>
        <p:nvSpPr>
          <p:cNvPr id="122" name="Finding The Main Idea…"/>
          <p:cNvSpPr txBox="1">
            <a:spLocks noGrp="1"/>
          </p:cNvSpPr>
          <p:nvPr>
            <p:ph type="subTitle" sz="quarter" idx="1"/>
          </p:nvPr>
        </p:nvSpPr>
        <p:spPr>
          <a:xfrm>
            <a:off x="1270000" y="8343900"/>
            <a:ext cx="10464800" cy="1130300"/>
          </a:xfrm>
          <a:prstGeom prst="rect">
            <a:avLst/>
          </a:prstGeom>
        </p:spPr>
        <p:txBody>
          <a:bodyPr/>
          <a:lstStyle/>
          <a:p>
            <a:pPr defTabSz="257047">
              <a:defRPr sz="3343"/>
            </a:pPr>
            <a:r>
              <a:t>Finding The Main Idea</a:t>
            </a:r>
          </a:p>
          <a:p>
            <a:pPr defTabSz="257047">
              <a:defRPr sz="3343"/>
            </a:pPr>
            <a:r>
              <a:t>April 20th-April 24th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s-3.jpeg" descr="images-3.jpeg"/>
          <p:cNvPicPr>
            <a:picLocks noGrp="1" noChangeAspect="1"/>
          </p:cNvPicPr>
          <p:nvPr>
            <p:ph type="pic" idx="13"/>
          </p:nvPr>
        </p:nvPicPr>
        <p:blipFill>
          <a:blip r:embed="rId2"/>
          <a:srcRect t="6802" b="6802"/>
          <a:stretch>
            <a:fillRect/>
          </a:stretch>
        </p:blipFill>
        <p:spPr>
          <a:xfrm>
            <a:off x="-56158" y="-33140"/>
            <a:ext cx="4921888" cy="2768563"/>
          </a:xfrm>
          <a:prstGeom prst="rect">
            <a:avLst/>
          </a:prstGeom>
        </p:spPr>
      </p:pic>
      <p:sp>
        <p:nvSpPr>
          <p:cNvPr id="148" name="1.  Which best expresses the main idea of the third paragraph?…"/>
          <p:cNvSpPr txBox="1"/>
          <p:nvPr/>
        </p:nvSpPr>
        <p:spPr>
          <a:xfrm>
            <a:off x="601612" y="3436876"/>
            <a:ext cx="11801576" cy="2879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1.  Which best expresses the main idea of the third paragraph? </a:t>
            </a:r>
          </a:p>
          <a:p>
            <a:pPr marL="825500" indent="-508000" algn="l">
              <a:lnSpc>
                <a:spcPct val="150000"/>
              </a:lnSpc>
              <a:buSzPct val="100000"/>
              <a:buAutoNum type="alphaLcPeriod"/>
              <a:defRPr sz="2400" b="1">
                <a:latin typeface="+mn-lt"/>
                <a:ea typeface="+mn-ea"/>
                <a:cs typeface="+mn-cs"/>
                <a:sym typeface="Helvetica Neue"/>
              </a:defRPr>
            </a:pPr>
            <a:r>
              <a:t>Honey badgers have sharp claws that they use for fighting.</a:t>
            </a:r>
          </a:p>
          <a:p>
            <a:pPr marL="825500" indent="-508000" algn="l">
              <a:lnSpc>
                <a:spcPct val="150000"/>
              </a:lnSpc>
              <a:buSzPct val="100000"/>
              <a:buAutoNum type="alphaLcPeriod"/>
              <a:defRPr sz="2400" b="1">
                <a:latin typeface="+mn-lt"/>
                <a:ea typeface="+mn-ea"/>
                <a:cs typeface="+mn-cs"/>
                <a:sym typeface="Helvetica Neue"/>
              </a:defRPr>
            </a:pPr>
            <a:r>
              <a:t>Honey badgers digging skills assist them in many ways.</a:t>
            </a:r>
          </a:p>
          <a:p>
            <a:pPr marL="825500" indent="-508000" algn="l">
              <a:lnSpc>
                <a:spcPct val="150000"/>
              </a:lnSpc>
              <a:buSzPct val="100000"/>
              <a:buAutoNum type="alphaLcPeriod"/>
              <a:defRPr sz="2400" b="1">
                <a:latin typeface="+mn-lt"/>
                <a:ea typeface="+mn-ea"/>
                <a:cs typeface="+mn-cs"/>
                <a:sym typeface="Helvetica Neue"/>
              </a:defRPr>
            </a:pPr>
            <a:r>
              <a:t>Honey badgers use their claws to defend their homes.</a:t>
            </a:r>
          </a:p>
          <a:p>
            <a:pPr marL="825500" indent="-508000" algn="l">
              <a:lnSpc>
                <a:spcPct val="150000"/>
              </a:lnSpc>
              <a:buSzPct val="100000"/>
              <a:buAutoNum type="alphaLcPeriod"/>
              <a:defRPr sz="2400" b="1">
                <a:latin typeface="+mn-lt"/>
                <a:ea typeface="+mn-ea"/>
                <a:cs typeface="+mn-cs"/>
                <a:sym typeface="Helvetica Neue"/>
              </a:defRPr>
            </a:pPr>
            <a:r>
              <a:t>Honey badgers will defend their homes to the death against any animal.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badger-superJumbo.jpg" descr="badger-superJumbo.jpg"/>
          <p:cNvPicPr>
            <a:picLocks noGrp="1" noChangeAspect="1"/>
          </p:cNvPicPr>
          <p:nvPr>
            <p:ph type="pic" idx="13"/>
          </p:nvPr>
        </p:nvPicPr>
        <p:blipFill>
          <a:blip r:embed="rId2"/>
          <a:srcRect t="7802" b="7802"/>
          <a:stretch>
            <a:fillRect/>
          </a:stretch>
        </p:blipFill>
        <p:spPr>
          <a:xfrm>
            <a:off x="-56158" y="-33140"/>
            <a:ext cx="4921888" cy="2768563"/>
          </a:xfrm>
          <a:prstGeom prst="rect">
            <a:avLst/>
          </a:prstGeom>
        </p:spPr>
      </p:pic>
      <p:sp>
        <p:nvSpPr>
          <p:cNvPr id="151" name="2. Which statement would the author most likely agree with?…"/>
          <p:cNvSpPr txBox="1"/>
          <p:nvPr/>
        </p:nvSpPr>
        <p:spPr>
          <a:xfrm>
            <a:off x="887261" y="3436876"/>
            <a:ext cx="11230277" cy="2879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2. Which statement would the author most likely agree with?</a:t>
            </a:r>
          </a:p>
          <a:p>
            <a:pPr marL="825500" indent="-508000" algn="l">
              <a:lnSpc>
                <a:spcPct val="150000"/>
              </a:lnSpc>
              <a:buSzPct val="100000"/>
              <a:buAutoNum type="alphaLcPeriod"/>
              <a:defRPr sz="2400" b="1">
                <a:latin typeface="+mn-lt"/>
                <a:ea typeface="+mn-ea"/>
                <a:cs typeface="+mn-cs"/>
                <a:sym typeface="Helvetica Neue"/>
              </a:defRPr>
            </a:pPr>
            <a:r>
              <a:t>What makes the honey badger so tough is their speed and strength. </a:t>
            </a:r>
          </a:p>
          <a:p>
            <a:pPr marL="825500" indent="-508000" algn="l">
              <a:lnSpc>
                <a:spcPct val="150000"/>
              </a:lnSpc>
              <a:buSzPct val="100000"/>
              <a:buAutoNum type="alphaLcPeriod"/>
              <a:defRPr sz="2400" b="1">
                <a:latin typeface="+mn-lt"/>
                <a:ea typeface="+mn-ea"/>
                <a:cs typeface="+mn-cs"/>
                <a:sym typeface="Helvetica Neue"/>
              </a:defRPr>
            </a:pPr>
            <a:r>
              <a:t>Honey badgers are large in size and tireless in fighting spirit.</a:t>
            </a:r>
          </a:p>
          <a:p>
            <a:pPr marL="825500" indent="-508000" algn="l">
              <a:lnSpc>
                <a:spcPct val="150000"/>
              </a:lnSpc>
              <a:buSzPct val="100000"/>
              <a:buAutoNum type="alphaLcPeriod"/>
              <a:defRPr sz="2400" b="1">
                <a:latin typeface="+mn-lt"/>
                <a:ea typeface="+mn-ea"/>
                <a:cs typeface="+mn-cs"/>
                <a:sym typeface="Helvetica Neue"/>
              </a:defRPr>
            </a:pPr>
            <a:r>
              <a:t>What makes honey badgers so tough is their thick, loose skin.</a:t>
            </a:r>
          </a:p>
          <a:p>
            <a:pPr marL="825500" indent="-508000" algn="l">
              <a:lnSpc>
                <a:spcPct val="150000"/>
              </a:lnSpc>
              <a:buSzPct val="100000"/>
              <a:buAutoNum type="alphaLcPeriod"/>
              <a:defRPr sz="2400" b="1">
                <a:latin typeface="+mn-lt"/>
                <a:ea typeface="+mn-ea"/>
                <a:cs typeface="+mn-cs"/>
                <a:sym typeface="Helvetica Neue"/>
              </a:defRPr>
            </a:pPr>
            <a:r>
              <a:t>Honey badgers got their name from the sweet taste of their meat.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s-2.jpeg" descr="images-2.jpeg"/>
          <p:cNvPicPr>
            <a:picLocks noGrp="1" noChangeAspect="1"/>
          </p:cNvPicPr>
          <p:nvPr>
            <p:ph type="pic" idx="13"/>
          </p:nvPr>
        </p:nvPicPr>
        <p:blipFill>
          <a:blip r:embed="rId2"/>
          <a:srcRect/>
          <a:stretch>
            <a:fillRect/>
          </a:stretch>
        </p:blipFill>
        <p:spPr>
          <a:xfrm>
            <a:off x="-24475" y="-33140"/>
            <a:ext cx="2768562" cy="2768563"/>
          </a:xfrm>
          <a:prstGeom prst="rect">
            <a:avLst/>
          </a:prstGeom>
        </p:spPr>
      </p:pic>
      <p:sp>
        <p:nvSpPr>
          <p:cNvPr id="154" name="3. Which best defines the meaning of the word burrows as it is used in the third paragraph?…"/>
          <p:cNvSpPr txBox="1"/>
          <p:nvPr/>
        </p:nvSpPr>
        <p:spPr>
          <a:xfrm>
            <a:off x="874597" y="3201926"/>
            <a:ext cx="11255605" cy="3349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3. Which best defines the meaning of the word burrows as it is used in the third paragraph? </a:t>
            </a:r>
          </a:p>
          <a:p>
            <a:pPr marL="825500" indent="-508000" algn="l">
              <a:lnSpc>
                <a:spcPct val="150000"/>
              </a:lnSpc>
              <a:buSzPct val="100000"/>
              <a:buAutoNum type="alphaLcPeriod"/>
              <a:defRPr sz="2400" b="1">
                <a:latin typeface="+mn-lt"/>
                <a:ea typeface="+mn-ea"/>
                <a:cs typeface="+mn-cs"/>
                <a:sym typeface="Helvetica Neue"/>
              </a:defRPr>
            </a:pPr>
            <a:r>
              <a:t>Lily pads or other seaweeds in which animals hide</a:t>
            </a:r>
          </a:p>
          <a:p>
            <a:pPr marL="825500" indent="-508000" algn="l">
              <a:lnSpc>
                <a:spcPct val="150000"/>
              </a:lnSpc>
              <a:buSzPct val="100000"/>
              <a:buAutoNum type="alphaLcPeriod"/>
              <a:defRPr sz="2400" b="1">
                <a:latin typeface="+mn-lt"/>
                <a:ea typeface="+mn-ea"/>
                <a:cs typeface="+mn-cs"/>
                <a:sym typeface="Helvetica Neue"/>
              </a:defRPr>
            </a:pPr>
            <a:r>
              <a:t>Holes or tunnels in which animals live</a:t>
            </a:r>
          </a:p>
          <a:p>
            <a:pPr marL="825500" indent="-508000" algn="l">
              <a:lnSpc>
                <a:spcPct val="150000"/>
              </a:lnSpc>
              <a:buSzPct val="100000"/>
              <a:buAutoNum type="alphaLcPeriod"/>
              <a:defRPr sz="2400" b="1">
                <a:latin typeface="+mn-lt"/>
                <a:ea typeface="+mn-ea"/>
                <a:cs typeface="+mn-cs"/>
                <a:sym typeface="Helvetica Neue"/>
              </a:defRPr>
            </a:pPr>
            <a:r>
              <a:t>A nest or animal dwelling in a tree or bush</a:t>
            </a:r>
          </a:p>
          <a:p>
            <a:pPr marL="825500" indent="-508000" algn="l">
              <a:lnSpc>
                <a:spcPct val="150000"/>
              </a:lnSpc>
              <a:buSzPct val="100000"/>
              <a:buAutoNum type="alphaLcPeriod"/>
              <a:defRPr sz="2400" b="1">
                <a:latin typeface="+mn-lt"/>
                <a:ea typeface="+mn-ea"/>
                <a:cs typeface="+mn-cs"/>
                <a:sym typeface="Helvetica Neue"/>
              </a:defRPr>
            </a:pPr>
            <a:r>
              <a:t>A water supply where small animals come to drink</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why_are_honey_badgers_so_hard_to_kill-1280x720.jpg" descr="why_are_honey_badgers_so_hard_to_kill-1280x720.jpg"/>
          <p:cNvPicPr>
            <a:picLocks noGrp="1" noChangeAspect="1"/>
          </p:cNvPicPr>
          <p:nvPr>
            <p:ph type="pic" idx="13"/>
          </p:nvPr>
        </p:nvPicPr>
        <p:blipFill>
          <a:blip r:embed="rId2"/>
          <a:srcRect/>
          <a:stretch>
            <a:fillRect/>
          </a:stretch>
        </p:blipFill>
        <p:spPr>
          <a:prstGeom prst="rect">
            <a:avLst/>
          </a:prstGeom>
        </p:spPr>
      </p:pic>
      <p:sp>
        <p:nvSpPr>
          <p:cNvPr id="157" name="4. Which best expresses the main idea of the last paragraph?…"/>
          <p:cNvSpPr txBox="1"/>
          <p:nvPr/>
        </p:nvSpPr>
        <p:spPr>
          <a:xfrm>
            <a:off x="933696" y="3436876"/>
            <a:ext cx="11137408" cy="2879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4. Which best expresses the main idea of the last paragraph? </a:t>
            </a:r>
          </a:p>
          <a:p>
            <a:pPr marL="825500" indent="-508000" algn="l">
              <a:lnSpc>
                <a:spcPct val="150000"/>
              </a:lnSpc>
              <a:buSzPct val="100000"/>
              <a:buAutoNum type="alphaLcPeriod"/>
              <a:defRPr sz="2400" b="1">
                <a:latin typeface="+mn-lt"/>
                <a:ea typeface="+mn-ea"/>
                <a:cs typeface="+mn-cs"/>
                <a:sym typeface="Helvetica Neue"/>
              </a:defRPr>
            </a:pPr>
            <a:r>
              <a:t>Honey badgers are a nuisance to the neighborhood.</a:t>
            </a:r>
          </a:p>
          <a:p>
            <a:pPr marL="825500" indent="-508000" algn="l">
              <a:lnSpc>
                <a:spcPct val="150000"/>
              </a:lnSpc>
              <a:buSzPct val="100000"/>
              <a:buAutoNum type="alphaLcPeriod"/>
              <a:defRPr sz="2400" b="1">
                <a:latin typeface="+mn-lt"/>
                <a:ea typeface="+mn-ea"/>
                <a:cs typeface="+mn-cs"/>
                <a:sym typeface="Helvetica Neue"/>
              </a:defRPr>
            </a:pPr>
            <a:r>
              <a:t>Beekeepers and honey badgers do not get along well.</a:t>
            </a:r>
          </a:p>
          <a:p>
            <a:pPr marL="825500" indent="-508000" algn="l">
              <a:lnSpc>
                <a:spcPct val="150000"/>
              </a:lnSpc>
              <a:buSzPct val="100000"/>
              <a:buAutoNum type="alphaLcPeriod"/>
              <a:defRPr sz="2400" b="1">
                <a:latin typeface="+mn-lt"/>
                <a:ea typeface="+mn-ea"/>
                <a:cs typeface="+mn-cs"/>
                <a:sym typeface="Helvetica Neue"/>
              </a:defRPr>
            </a:pPr>
            <a:r>
              <a:t>Honey badgers have very strong jaws and teeth.</a:t>
            </a:r>
          </a:p>
          <a:p>
            <a:pPr marL="825500" indent="-508000" algn="l">
              <a:lnSpc>
                <a:spcPct val="150000"/>
              </a:lnSpc>
              <a:buSzPct val="100000"/>
              <a:buAutoNum type="alphaLcPeriod"/>
              <a:defRPr sz="2400" b="1">
                <a:latin typeface="+mn-lt"/>
                <a:ea typeface="+mn-ea"/>
                <a:cs typeface="+mn-cs"/>
                <a:sym typeface="Helvetica Neue"/>
              </a:defRPr>
            </a:pPr>
            <a:r>
              <a:t>Honey badgers eat chicken and livestock.</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maxresdefault-6.jpg" descr="maxresdefault-6.jpg"/>
          <p:cNvPicPr>
            <a:picLocks noGrp="1" noChangeAspect="1"/>
          </p:cNvPicPr>
          <p:nvPr>
            <p:ph type="pic" idx="13"/>
          </p:nvPr>
        </p:nvPicPr>
        <p:blipFill>
          <a:blip r:embed="rId2"/>
          <a:srcRect/>
          <a:stretch>
            <a:fillRect/>
          </a:stretch>
        </p:blipFill>
        <p:spPr>
          <a:prstGeom prst="rect">
            <a:avLst/>
          </a:prstGeom>
        </p:spPr>
      </p:pic>
      <p:sp>
        <p:nvSpPr>
          <p:cNvPr id="160" name="5. Which best describes one of the author's main purposes in writing this text?…"/>
          <p:cNvSpPr txBox="1"/>
          <p:nvPr/>
        </p:nvSpPr>
        <p:spPr>
          <a:xfrm>
            <a:off x="805358" y="3201926"/>
            <a:ext cx="11394084" cy="3349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5. Which best describes one of the author's main purposes in writing this text?</a:t>
            </a:r>
          </a:p>
          <a:p>
            <a:pPr marL="825500" indent="-508000" algn="l">
              <a:lnSpc>
                <a:spcPct val="150000"/>
              </a:lnSpc>
              <a:buSzPct val="100000"/>
              <a:buAutoNum type="alphaLcPeriod"/>
              <a:defRPr sz="2400" b="1">
                <a:latin typeface="+mn-lt"/>
                <a:ea typeface="+mn-ea"/>
                <a:cs typeface="+mn-cs"/>
                <a:sym typeface="Helvetica Neue"/>
              </a:defRPr>
            </a:pPr>
            <a:r>
              <a:t>To persuade readers to join the efforts to protect honey badgers</a:t>
            </a:r>
          </a:p>
          <a:p>
            <a:pPr marL="825500" indent="-508000" algn="l">
              <a:lnSpc>
                <a:spcPct val="150000"/>
              </a:lnSpc>
              <a:buSzPct val="100000"/>
              <a:buAutoNum type="alphaLcPeriod"/>
              <a:defRPr sz="2400" b="1">
                <a:latin typeface="+mn-lt"/>
                <a:ea typeface="+mn-ea"/>
                <a:cs typeface="+mn-cs"/>
                <a:sym typeface="Helvetica Neue"/>
              </a:defRPr>
            </a:pPr>
            <a:r>
              <a:t>To compare and contrast honey badgers with beagles and lions</a:t>
            </a:r>
          </a:p>
          <a:p>
            <a:pPr marL="825500" indent="-508000" algn="l">
              <a:lnSpc>
                <a:spcPct val="150000"/>
              </a:lnSpc>
              <a:buSzPct val="100000"/>
              <a:buAutoNum type="alphaLcPeriod"/>
              <a:defRPr sz="2400" b="1">
                <a:latin typeface="+mn-lt"/>
                <a:ea typeface="+mn-ea"/>
                <a:cs typeface="+mn-cs"/>
                <a:sym typeface="Helvetica Neue"/>
              </a:defRPr>
            </a:pPr>
            <a:r>
              <a:t>To describe how honey badgers select their partners</a:t>
            </a:r>
          </a:p>
          <a:p>
            <a:pPr marL="825500" indent="-508000" algn="l">
              <a:lnSpc>
                <a:spcPct val="150000"/>
              </a:lnSpc>
              <a:buSzPct val="100000"/>
              <a:buAutoNum type="alphaLcPeriod"/>
              <a:defRPr sz="2400" b="1">
                <a:latin typeface="+mn-lt"/>
                <a:ea typeface="+mn-ea"/>
                <a:cs typeface="+mn-cs"/>
                <a:sym typeface="Helvetica Neue"/>
              </a:defRPr>
            </a:pPr>
            <a:r>
              <a:t>To explain why honey badgers are so tough</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6a010535647bf3970b0148c78a9.jpg" descr="6a010535647bf3970b0148c78a9.jpg"/>
          <p:cNvPicPr>
            <a:picLocks noGrp="1" noChangeAspect="1"/>
          </p:cNvPicPr>
          <p:nvPr>
            <p:ph type="pic" idx="13"/>
          </p:nvPr>
        </p:nvPicPr>
        <p:blipFill>
          <a:blip r:embed="rId2"/>
          <a:srcRect t="10664" b="10664"/>
          <a:stretch>
            <a:fillRect/>
          </a:stretch>
        </p:blipFill>
        <p:spPr>
          <a:xfrm>
            <a:off x="-56158" y="-33140"/>
            <a:ext cx="4921888" cy="2768563"/>
          </a:xfrm>
          <a:prstGeom prst="rect">
            <a:avLst/>
          </a:prstGeom>
        </p:spPr>
      </p:pic>
      <p:sp>
        <p:nvSpPr>
          <p:cNvPr id="163" name="6. Which statement would the author most likely disagree with?…"/>
          <p:cNvSpPr txBox="1"/>
          <p:nvPr/>
        </p:nvSpPr>
        <p:spPr>
          <a:xfrm>
            <a:off x="746394" y="3162861"/>
            <a:ext cx="11512012" cy="3427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6. Which statement would the author most likely disagree with?</a:t>
            </a:r>
          </a:p>
          <a:p>
            <a:pPr marL="825500" indent="-508000" algn="l">
              <a:lnSpc>
                <a:spcPct val="150000"/>
              </a:lnSpc>
              <a:buSzPct val="100000"/>
              <a:buAutoNum type="alphaLcPeriod"/>
              <a:defRPr sz="2400" b="1">
                <a:latin typeface="+mn-lt"/>
                <a:ea typeface="+mn-ea"/>
                <a:cs typeface="+mn-cs"/>
                <a:sym typeface="Helvetica Neue"/>
              </a:defRPr>
            </a:pPr>
            <a:r>
              <a:t>Honey badgers like to raid beehives to eat honey.</a:t>
            </a:r>
          </a:p>
          <a:p>
            <a:pPr marL="825500" indent="-508000" algn="l">
              <a:lnSpc>
                <a:spcPct val="150000"/>
              </a:lnSpc>
              <a:buSzPct val="100000"/>
              <a:buAutoNum type="alphaLcPeriod"/>
              <a:defRPr sz="2400" b="1">
                <a:latin typeface="+mn-lt"/>
                <a:ea typeface="+mn-ea"/>
                <a:cs typeface="+mn-cs"/>
                <a:sym typeface="Helvetica Neue"/>
              </a:defRPr>
            </a:pPr>
            <a:r>
              <a:t>Honey badgers are not the biggest animals, but they may be the toughest. </a:t>
            </a:r>
          </a:p>
          <a:p>
            <a:pPr marL="825500" indent="-508000" algn="l">
              <a:lnSpc>
                <a:spcPct val="150000"/>
              </a:lnSpc>
              <a:buSzPct val="100000"/>
              <a:buAutoNum type="alphaLcPeriod"/>
              <a:defRPr sz="2400" b="1">
                <a:latin typeface="+mn-lt"/>
                <a:ea typeface="+mn-ea"/>
                <a:cs typeface="+mn-cs"/>
                <a:sym typeface="Helvetica Neue"/>
              </a:defRPr>
            </a:pPr>
            <a:r>
              <a:t>Honey badgers disguise their young to look like cheetah kittens.</a:t>
            </a:r>
          </a:p>
          <a:p>
            <a:pPr marL="825500" indent="-508000" algn="l">
              <a:lnSpc>
                <a:spcPct val="150000"/>
              </a:lnSpc>
              <a:buSzPct val="100000"/>
              <a:buAutoNum type="alphaLcPeriod"/>
              <a:defRPr sz="2400" b="1">
                <a:latin typeface="+mn-lt"/>
                <a:ea typeface="+mn-ea"/>
                <a:cs typeface="+mn-cs"/>
                <a:sym typeface="Helvetica Neue"/>
              </a:defRPr>
            </a:pPr>
            <a:r>
              <a:t>Honey badgers are not afraid to fight with humans.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s-4.jpeg" descr="images-4.jpeg"/>
          <p:cNvPicPr>
            <a:picLocks noGrp="1" noChangeAspect="1"/>
          </p:cNvPicPr>
          <p:nvPr>
            <p:ph type="pic" idx="13"/>
          </p:nvPr>
        </p:nvPicPr>
        <p:blipFill>
          <a:blip r:embed="rId2"/>
          <a:srcRect l="3261" r="3261"/>
          <a:stretch>
            <a:fillRect/>
          </a:stretch>
        </p:blipFill>
        <p:spPr>
          <a:xfrm>
            <a:off x="-56158" y="-33140"/>
            <a:ext cx="4921888" cy="2768563"/>
          </a:xfrm>
          <a:prstGeom prst="rect">
            <a:avLst/>
          </a:prstGeom>
        </p:spPr>
      </p:pic>
      <p:sp>
        <p:nvSpPr>
          <p:cNvPr id="166" name="7. Which person is most likely to be disturbed by a honey badger moving in next door?…"/>
          <p:cNvSpPr txBox="1"/>
          <p:nvPr/>
        </p:nvSpPr>
        <p:spPr>
          <a:xfrm>
            <a:off x="1612702" y="3276642"/>
            <a:ext cx="9779396" cy="3200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7. Which person is most likely to be disturbed by a honey badger moving in next door? </a:t>
            </a:r>
          </a:p>
          <a:p>
            <a:pPr marL="867833" indent="-550333">
              <a:buSzPct val="100000"/>
              <a:buAutoNum type="alphaLcPeriod"/>
            </a:pPr>
            <a:r>
              <a:t>A beekeeper </a:t>
            </a:r>
          </a:p>
          <a:p>
            <a:pPr marL="867833" indent="-550333">
              <a:buSzPct val="100000"/>
              <a:buAutoNum type="alphaLcPeriod"/>
            </a:pPr>
            <a:r>
              <a:t>A biologist</a:t>
            </a:r>
          </a:p>
          <a:p>
            <a:pPr marL="867833" indent="-550333">
              <a:buSzPct val="100000"/>
              <a:buAutoNum type="alphaLcPeriod"/>
            </a:pPr>
            <a:r>
              <a:t>A bus driver </a:t>
            </a:r>
          </a:p>
          <a:p>
            <a:pPr marL="867833" indent="-550333">
              <a:buSzPct val="100000"/>
              <a:buAutoNum type="alphaLcPeriod"/>
            </a:pPr>
            <a:r>
              <a:t>A salesman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5f1.jpg" descr="5f1.jpg"/>
          <p:cNvPicPr>
            <a:picLocks noGrp="1" noChangeAspect="1"/>
          </p:cNvPicPr>
          <p:nvPr>
            <p:ph type="pic" idx="13"/>
          </p:nvPr>
        </p:nvPicPr>
        <p:blipFill>
          <a:blip r:embed="rId2"/>
          <a:srcRect l="12798" t="23842" r="12798" b="23842"/>
          <a:stretch>
            <a:fillRect/>
          </a:stretch>
        </p:blipFill>
        <p:spPr>
          <a:prstGeom prst="rect">
            <a:avLst/>
          </a:prstGeom>
        </p:spPr>
      </p:pic>
      <p:sp>
        <p:nvSpPr>
          <p:cNvPr id="169" name="8. Which animal is the honey badger afraid to attack?…"/>
          <p:cNvSpPr txBox="1"/>
          <p:nvPr/>
        </p:nvSpPr>
        <p:spPr>
          <a:xfrm>
            <a:off x="1712658" y="3436876"/>
            <a:ext cx="9579484" cy="2879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100000"/>
              </a:lnSpc>
              <a:spcBef>
                <a:spcPts val="2400"/>
              </a:spcBef>
              <a:defRPr sz="3000"/>
            </a:pPr>
            <a:r>
              <a:t>8. Which animal is the honey badger afraid to attack?</a:t>
            </a:r>
          </a:p>
          <a:p>
            <a:pPr marL="825500" indent="-508000" algn="l">
              <a:lnSpc>
                <a:spcPct val="150000"/>
              </a:lnSpc>
              <a:buSzPct val="100000"/>
              <a:buAutoNum type="alphaLcPeriod"/>
              <a:defRPr sz="2400" b="1">
                <a:latin typeface="+mn-lt"/>
                <a:ea typeface="+mn-ea"/>
                <a:cs typeface="+mn-cs"/>
                <a:sym typeface="Helvetica Neue"/>
              </a:defRPr>
            </a:pPr>
            <a:r>
              <a:t>Lion</a:t>
            </a:r>
          </a:p>
          <a:p>
            <a:pPr marL="825500" indent="-508000" algn="l">
              <a:lnSpc>
                <a:spcPct val="150000"/>
              </a:lnSpc>
              <a:buSzPct val="100000"/>
              <a:buAutoNum type="alphaLcPeriod"/>
              <a:defRPr sz="2400" b="1">
                <a:latin typeface="+mn-lt"/>
                <a:ea typeface="+mn-ea"/>
                <a:cs typeface="+mn-cs"/>
                <a:sym typeface="Helvetica Neue"/>
              </a:defRPr>
            </a:pPr>
            <a:r>
              <a:t>Water buffalo</a:t>
            </a:r>
          </a:p>
          <a:p>
            <a:pPr marL="825500" indent="-508000" algn="l">
              <a:lnSpc>
                <a:spcPct val="150000"/>
              </a:lnSpc>
              <a:buSzPct val="100000"/>
              <a:buAutoNum type="alphaLcPeriod"/>
              <a:defRPr sz="2400" b="1">
                <a:latin typeface="+mn-lt"/>
                <a:ea typeface="+mn-ea"/>
                <a:cs typeface="+mn-cs"/>
                <a:sym typeface="Helvetica Neue"/>
              </a:defRPr>
            </a:pPr>
            <a:r>
              <a:t>Poisonous snake</a:t>
            </a:r>
          </a:p>
          <a:p>
            <a:pPr marL="825500" indent="-508000" algn="l">
              <a:lnSpc>
                <a:spcPct val="150000"/>
              </a:lnSpc>
              <a:buSzPct val="100000"/>
              <a:buAutoNum type="alphaLcPeriod"/>
              <a:defRPr sz="2400" b="1">
                <a:latin typeface="+mn-lt"/>
                <a:ea typeface="+mn-ea"/>
                <a:cs typeface="+mn-cs"/>
                <a:sym typeface="Helvetica Neue"/>
              </a:defRPr>
            </a:pPr>
            <a:r>
              <a:t>None of these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maxresdefault-5.jpg" descr="maxresdefault-5.jpg"/>
          <p:cNvPicPr>
            <a:picLocks noGrp="1" noChangeAspect="1"/>
          </p:cNvPicPr>
          <p:nvPr>
            <p:ph type="pic" idx="13"/>
          </p:nvPr>
        </p:nvPicPr>
        <p:blipFill>
          <a:blip r:embed="rId2"/>
          <a:srcRect/>
          <a:stretch>
            <a:fillRect/>
          </a:stretch>
        </p:blipFill>
        <p:spPr>
          <a:prstGeom prst="rect">
            <a:avLst/>
          </a:prstGeom>
        </p:spPr>
      </p:pic>
      <p:sp>
        <p:nvSpPr>
          <p:cNvPr id="172" name="9. Which is not one of the honey badger's strengths?…"/>
          <p:cNvSpPr txBox="1"/>
          <p:nvPr/>
        </p:nvSpPr>
        <p:spPr>
          <a:xfrm>
            <a:off x="1751330" y="3436876"/>
            <a:ext cx="9502141" cy="2879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100000"/>
              </a:lnSpc>
              <a:spcBef>
                <a:spcPts val="2400"/>
              </a:spcBef>
              <a:defRPr sz="3000"/>
            </a:pPr>
            <a:r>
              <a:t>9. Which is not one of the honey badger's strengths?</a:t>
            </a:r>
          </a:p>
          <a:p>
            <a:pPr marL="825500" indent="-508000" algn="l">
              <a:lnSpc>
                <a:spcPct val="150000"/>
              </a:lnSpc>
              <a:buSzPct val="100000"/>
              <a:buAutoNum type="alphaLcPeriod"/>
              <a:defRPr sz="2400" b="1">
                <a:latin typeface="+mn-lt"/>
                <a:ea typeface="+mn-ea"/>
                <a:cs typeface="+mn-cs"/>
                <a:sym typeface="Helvetica Neue"/>
              </a:defRPr>
            </a:pPr>
            <a:r>
              <a:t>Thick skin</a:t>
            </a:r>
          </a:p>
          <a:p>
            <a:pPr marL="825500" indent="-508000" algn="l">
              <a:lnSpc>
                <a:spcPct val="150000"/>
              </a:lnSpc>
              <a:buSzPct val="100000"/>
              <a:buAutoNum type="alphaLcPeriod"/>
              <a:defRPr sz="2400" b="1">
                <a:latin typeface="+mn-lt"/>
                <a:ea typeface="+mn-ea"/>
                <a:cs typeface="+mn-cs"/>
                <a:sym typeface="Helvetica Neue"/>
              </a:defRPr>
            </a:pPr>
            <a:r>
              <a:t>Powerful jaws and strong teeth</a:t>
            </a:r>
          </a:p>
          <a:p>
            <a:pPr marL="825500" indent="-508000" algn="l">
              <a:lnSpc>
                <a:spcPct val="150000"/>
              </a:lnSpc>
              <a:buSzPct val="100000"/>
              <a:buAutoNum type="alphaLcPeriod"/>
              <a:defRPr sz="2400" b="1">
                <a:latin typeface="+mn-lt"/>
                <a:ea typeface="+mn-ea"/>
                <a:cs typeface="+mn-cs"/>
                <a:sym typeface="Helvetica Neue"/>
              </a:defRPr>
            </a:pPr>
            <a:r>
              <a:t>Poisonous claws</a:t>
            </a:r>
          </a:p>
          <a:p>
            <a:pPr marL="825500" indent="-508000" algn="l">
              <a:lnSpc>
                <a:spcPct val="150000"/>
              </a:lnSpc>
              <a:buSzPct val="100000"/>
              <a:buAutoNum type="alphaLcPeriod"/>
              <a:defRPr sz="2400" b="1">
                <a:latin typeface="+mn-lt"/>
                <a:ea typeface="+mn-ea"/>
                <a:cs typeface="+mn-cs"/>
                <a:sym typeface="Helvetica Neue"/>
              </a:defRPr>
            </a:pPr>
            <a:r>
              <a:t>Tireless fighting spirit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176cfe25376a82b244f5d60ff12ce81a--loft-honey-badger.jpg" descr="176cfe25376a82b244f5d60ff12ce81a--loft-honey-badger.jpg"/>
          <p:cNvPicPr>
            <a:picLocks noGrp="1" noChangeAspect="1"/>
          </p:cNvPicPr>
          <p:nvPr>
            <p:ph type="pic" idx="13"/>
          </p:nvPr>
        </p:nvPicPr>
        <p:blipFill>
          <a:blip r:embed="rId2"/>
          <a:srcRect t="8570" b="53899"/>
          <a:stretch>
            <a:fillRect/>
          </a:stretch>
        </p:blipFill>
        <p:spPr>
          <a:xfrm>
            <a:off x="-56158" y="-33140"/>
            <a:ext cx="4921888" cy="2768563"/>
          </a:xfrm>
          <a:prstGeom prst="rect">
            <a:avLst/>
          </a:prstGeom>
        </p:spPr>
      </p:pic>
      <p:sp>
        <p:nvSpPr>
          <p:cNvPr id="175" name="10. Which title best expresses the main idea of this text?…"/>
          <p:cNvSpPr txBox="1"/>
          <p:nvPr/>
        </p:nvSpPr>
        <p:spPr>
          <a:xfrm>
            <a:off x="1006347" y="3436876"/>
            <a:ext cx="10992105" cy="2879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100000"/>
              </a:lnSpc>
              <a:spcBef>
                <a:spcPts val="2400"/>
              </a:spcBef>
              <a:defRPr sz="3000"/>
            </a:pPr>
            <a:r>
              <a:t>10. Which title best expresses the main idea of this text?</a:t>
            </a:r>
          </a:p>
          <a:p>
            <a:pPr marL="825500" indent="-508000" algn="l">
              <a:lnSpc>
                <a:spcPct val="150000"/>
              </a:lnSpc>
              <a:buSzPct val="100000"/>
              <a:buAutoNum type="alphaLcPeriod"/>
              <a:defRPr sz="2400" b="1">
                <a:latin typeface="+mn-lt"/>
                <a:ea typeface="+mn-ea"/>
                <a:cs typeface="+mn-cs"/>
                <a:sym typeface="Helvetica Neue"/>
              </a:defRPr>
            </a:pPr>
            <a:r>
              <a:t>Battle on the Savannah: Honey Badgers Vs. Lions</a:t>
            </a:r>
          </a:p>
          <a:p>
            <a:pPr marL="825500" indent="-508000" algn="l">
              <a:lnSpc>
                <a:spcPct val="150000"/>
              </a:lnSpc>
              <a:buSzPct val="100000"/>
              <a:buAutoNum type="alphaLcPeriod"/>
              <a:defRPr sz="2400" b="1">
                <a:latin typeface="+mn-lt"/>
                <a:ea typeface="+mn-ea"/>
                <a:cs typeface="+mn-cs"/>
                <a:sym typeface="Helvetica Neue"/>
              </a:defRPr>
            </a:pPr>
            <a:r>
              <a:t>Little Badger, Big Fight: One of Nature's Toughest Scrappers</a:t>
            </a:r>
          </a:p>
          <a:p>
            <a:pPr marL="825500" indent="-508000" algn="l">
              <a:lnSpc>
                <a:spcPct val="150000"/>
              </a:lnSpc>
              <a:buSzPct val="100000"/>
              <a:buAutoNum type="alphaLcPeriod"/>
              <a:defRPr sz="2400" b="1">
                <a:latin typeface="+mn-lt"/>
                <a:ea typeface="+mn-ea"/>
                <a:cs typeface="+mn-cs"/>
                <a:sym typeface="Helvetica Neue"/>
              </a:defRPr>
            </a:pPr>
            <a:r>
              <a:t>Ace in the Hole: How Honey Badgers Build and Protect Their Homes </a:t>
            </a:r>
          </a:p>
          <a:p>
            <a:pPr marL="825500" indent="-508000" algn="l">
              <a:lnSpc>
                <a:spcPct val="150000"/>
              </a:lnSpc>
              <a:buSzPct val="100000"/>
              <a:buAutoNum type="alphaLcPeriod"/>
              <a:defRPr sz="2400" b="1">
                <a:latin typeface="+mn-lt"/>
                <a:ea typeface="+mn-ea"/>
                <a:cs typeface="+mn-cs"/>
                <a:sym typeface="Helvetica Neue"/>
              </a:defRPr>
            </a:pPr>
            <a:r>
              <a:t>Little Game: Interesting Animals That Live in Africa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maxresdefault-3.jpg" descr="maxresdefault-3.jpg"/>
          <p:cNvPicPr>
            <a:picLocks noGrp="1" noChangeAspect="1"/>
          </p:cNvPicPr>
          <p:nvPr>
            <p:ph type="pic" idx="13"/>
          </p:nvPr>
        </p:nvPicPr>
        <p:blipFill>
          <a:blip r:embed="rId2"/>
          <a:srcRect/>
          <a:stretch>
            <a:fillRect/>
          </a:stretch>
        </p:blipFill>
        <p:spPr>
          <a:prstGeom prst="rect">
            <a:avLst/>
          </a:prstGeom>
        </p:spPr>
      </p:pic>
      <p:sp>
        <p:nvSpPr>
          <p:cNvPr id="125" name="Paragraph 1…"/>
          <p:cNvSpPr txBox="1"/>
          <p:nvPr/>
        </p:nvSpPr>
        <p:spPr>
          <a:xfrm>
            <a:off x="1327388" y="3703008"/>
            <a:ext cx="10350023" cy="49020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spcBef>
                <a:spcPts val="2500"/>
              </a:spcBef>
              <a:defRPr sz="4400" b="1">
                <a:latin typeface="+mn-lt"/>
                <a:ea typeface="+mn-ea"/>
                <a:cs typeface="+mn-cs"/>
                <a:sym typeface="Helvetica Neue"/>
              </a:defRPr>
            </a:pPr>
            <a:r>
              <a:t>Paragraph 1</a:t>
            </a:r>
          </a:p>
          <a:p>
            <a:r>
              <a:t>What's fiercer than a lion but smaller than a beagle? The honey badger, one of the toughest mammals in Africa and western Asia. Honey badgers stand less than a foot high. They are only a couple feet long. They weigh just over 20 pounds. Yet they have a reputation for toughness that is far greater than their size. Some honey badgers will chase away lions and take their kills. I guess that goes to show you that size isn't the only thing that matters in a fight.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 descr="Image"/>
          <p:cNvPicPr>
            <a:picLocks noGrp="1" noChangeAspect="1"/>
          </p:cNvPicPr>
          <p:nvPr>
            <p:ph type="pic" idx="13"/>
          </p:nvPr>
        </p:nvPicPr>
        <p:blipFill>
          <a:blip r:embed="rId2"/>
          <a:srcRect l="7145" t="7145" r="7145" b="7145"/>
          <a:stretch>
            <a:fillRect/>
          </a:stretch>
        </p:blipFill>
        <p:spPr>
          <a:prstGeom prst="rect">
            <a:avLst/>
          </a:prstGeom>
        </p:spPr>
      </p:pic>
      <p:sp>
        <p:nvSpPr>
          <p:cNvPr id="178" name="Please answer the following questions in your notebook…"/>
          <p:cNvSpPr txBox="1"/>
          <p:nvPr/>
        </p:nvSpPr>
        <p:spPr>
          <a:xfrm>
            <a:off x="1151426" y="3394360"/>
            <a:ext cx="10701947" cy="5071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Please answer the following questions in your notebook</a:t>
            </a:r>
          </a:p>
          <a:p>
            <a:pPr marL="762000" indent="-508000" algn="l">
              <a:lnSpc>
                <a:spcPct val="150000"/>
              </a:lnSpc>
              <a:buSzPct val="100000"/>
              <a:buAutoNum type="arabicPeriod"/>
              <a:defRPr sz="2400" b="1">
                <a:latin typeface="+mn-lt"/>
                <a:ea typeface="+mn-ea"/>
                <a:cs typeface="+mn-cs"/>
                <a:sym typeface="Helvetica Neue"/>
              </a:defRPr>
            </a:pPr>
            <a:r>
              <a:t>How do cheetah kittens' silver manes help them to survive? Quote evidence from the text to support your response and explain your answer completely.</a:t>
            </a:r>
          </a:p>
          <a:p>
            <a:pPr marL="762000" indent="-508000" algn="l">
              <a:lnSpc>
                <a:spcPct val="150000"/>
              </a:lnSpc>
              <a:buSzPct val="100000"/>
              <a:buAutoNum type="arabicPeriod"/>
              <a:defRPr sz="2400" b="1">
                <a:latin typeface="+mn-lt"/>
                <a:ea typeface="+mn-ea"/>
                <a:cs typeface="+mn-cs"/>
                <a:sym typeface="Helvetica Neue"/>
              </a:defRPr>
            </a:pPr>
            <a:r>
              <a:t>What would be the safest thing to do if you encountered a honey badger? Cite evidence from the text to support your argument.</a:t>
            </a:r>
          </a:p>
          <a:p>
            <a:pPr marL="762000" indent="-508000" algn="l">
              <a:lnSpc>
                <a:spcPct val="150000"/>
              </a:lnSpc>
              <a:buSzPct val="100000"/>
              <a:buAutoNum type="arabicPeriod"/>
              <a:defRPr sz="2400" b="1">
                <a:latin typeface="+mn-lt"/>
                <a:ea typeface="+mn-ea"/>
                <a:cs typeface="+mn-cs"/>
                <a:sym typeface="Helvetica Neue"/>
              </a:defRPr>
            </a:pPr>
            <a:r>
              <a:t>What is the honey badger's greatest asset or quality? Quote evidence from the text to support your response and explain what the text that you are quoting shows.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03ed730d-f260-4d63-9c48-befebae27c0c.jpg" descr="03ed730d-f260-4d63-9c48-befebae27c0c.jpg"/>
          <p:cNvPicPr>
            <a:picLocks noGrp="1" noChangeAspect="1"/>
          </p:cNvPicPr>
          <p:nvPr>
            <p:ph type="pic" idx="13"/>
          </p:nvPr>
        </p:nvPicPr>
        <p:blipFill>
          <a:blip r:embed="rId2"/>
          <a:srcRect t="10584" b="10584"/>
          <a:stretch>
            <a:fillRect/>
          </a:stretch>
        </p:blipFill>
        <p:spPr>
          <a:xfrm>
            <a:off x="-56158" y="-33140"/>
            <a:ext cx="4921888" cy="2768563"/>
          </a:xfrm>
          <a:prstGeom prst="rect">
            <a:avLst/>
          </a:prstGeom>
        </p:spPr>
      </p:pic>
      <p:sp>
        <p:nvSpPr>
          <p:cNvPr id="128" name="Paragraph 2…"/>
          <p:cNvSpPr txBox="1"/>
          <p:nvPr/>
        </p:nvSpPr>
        <p:spPr>
          <a:xfrm>
            <a:off x="1317325" y="3245277"/>
            <a:ext cx="10370150" cy="5387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spcBef>
                <a:spcPts val="2500"/>
              </a:spcBef>
              <a:defRPr sz="4400" b="1">
                <a:latin typeface="+mn-lt"/>
                <a:ea typeface="+mn-ea"/>
                <a:cs typeface="+mn-cs"/>
                <a:sym typeface="Helvetica Neue"/>
              </a:defRPr>
            </a:pPr>
            <a:r>
              <a:t>Paragraph 2</a:t>
            </a:r>
          </a:p>
          <a:p>
            <a:r>
              <a:t>So what makes the honey badger so tough? They have speed, stamina, and agility, but so do many animals. They aren't stronger than lions, so how do they stop them? The thing that sets the honey badger apart is their skin. Their skin is thick and tough. Arrows, spears, and bites from other animals can rarely pierce it. Small bullets can't even penetrate it. Not only is their skin thick and tough, it is also loose. This allows them to twist and turn to attack while another animal is gripping them. The only safe grip one can get on a honey badger is on the back of their necks.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honey-badger.jpg" descr="honey-badger.jpg"/>
          <p:cNvPicPr>
            <a:picLocks noGrp="1" noChangeAspect="1"/>
          </p:cNvPicPr>
          <p:nvPr>
            <p:ph type="pic" idx="13"/>
          </p:nvPr>
        </p:nvPicPr>
        <p:blipFill>
          <a:blip r:embed="rId2"/>
          <a:srcRect/>
          <a:stretch>
            <a:fillRect/>
          </a:stretch>
        </p:blipFill>
        <p:spPr>
          <a:prstGeom prst="rect">
            <a:avLst/>
          </a:prstGeom>
        </p:spPr>
      </p:pic>
      <p:sp>
        <p:nvSpPr>
          <p:cNvPr id="131" name="Paragraph 3…"/>
          <p:cNvSpPr txBox="1"/>
          <p:nvPr/>
        </p:nvSpPr>
        <p:spPr>
          <a:xfrm>
            <a:off x="1346008" y="3216245"/>
            <a:ext cx="10312783" cy="5387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spcBef>
                <a:spcPts val="2500"/>
              </a:spcBef>
              <a:defRPr sz="4400" b="1">
                <a:latin typeface="+mn-lt"/>
                <a:ea typeface="+mn-ea"/>
                <a:cs typeface="+mn-cs"/>
                <a:sym typeface="Helvetica Neue"/>
              </a:defRPr>
            </a:pPr>
            <a:r>
              <a:t>Paragraph 3</a:t>
            </a:r>
          </a:p>
          <a:p>
            <a:r>
              <a:t>Honey badgers have long, sharp claws. These claws are good for attacking and even better for digging. Honey badgers are some of nature's most skilled diggers. They can dig a nine-foot tunnel into hard ground in about 10 minutes. They love to catch a meal by digging up the burrows of frogs, rodents, and cobras. They also use their digging skills to create their homes. They live in small chambers in the ground and defend them fiercely. They will attack horses, cows, and even water buffalo if they are foolish enough to poke around a honey badger's den.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maxresdefault-2.jpg" descr="maxresdefault-2.jpg"/>
          <p:cNvPicPr>
            <a:picLocks noGrp="1" noChangeAspect="1"/>
          </p:cNvPicPr>
          <p:nvPr>
            <p:ph type="pic" idx="13"/>
          </p:nvPr>
        </p:nvPicPr>
        <p:blipFill>
          <a:blip r:embed="rId2"/>
          <a:srcRect l="50" t="3035" r="15575" b="12589"/>
          <a:stretch>
            <a:fillRect/>
          </a:stretch>
        </p:blipFill>
        <p:spPr>
          <a:xfrm>
            <a:off x="-56158" y="-33140"/>
            <a:ext cx="4921888" cy="2768563"/>
          </a:xfrm>
          <a:prstGeom prst="rect">
            <a:avLst/>
          </a:prstGeom>
        </p:spPr>
      </p:pic>
      <p:sp>
        <p:nvSpPr>
          <p:cNvPr id="134" name="Paragraph 4…"/>
          <p:cNvSpPr txBox="1"/>
          <p:nvPr/>
        </p:nvSpPr>
        <p:spPr>
          <a:xfrm>
            <a:off x="1328937" y="3454273"/>
            <a:ext cx="10346926" cy="5387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spcBef>
                <a:spcPts val="2500"/>
              </a:spcBef>
              <a:defRPr sz="4400" b="1">
                <a:latin typeface="+mn-lt"/>
                <a:ea typeface="+mn-ea"/>
                <a:cs typeface="+mn-cs"/>
                <a:sym typeface="Helvetica Neue"/>
              </a:defRPr>
            </a:pPr>
            <a:r>
              <a:t>Paragraph 4</a:t>
            </a:r>
          </a:p>
          <a:p>
            <a:r>
              <a:t>You don't get a reputation like the honey badger by running from danger. The honey badger is fearless and a tireless fighter. They will attack any creature that threatens them, man included. Because of the honey badger's reputation, most predators avoid them. Some animals use the honey badger's rep to their advantage. Adult cheetahs have spotted coats, but their kittens have silver manes and look like honey badgers. Some scientists believe that their coloring tricks predators into avoiding them. Wouldn't you walk the other way if you saw a honey badger?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maxresdefault-4.jpg" descr="maxresdefault-4.jpg"/>
          <p:cNvPicPr>
            <a:picLocks noGrp="1" noChangeAspect="1"/>
          </p:cNvPicPr>
          <p:nvPr>
            <p:ph type="pic" idx="13"/>
          </p:nvPr>
        </p:nvPicPr>
        <p:blipFill>
          <a:blip r:embed="rId2"/>
          <a:srcRect/>
          <a:stretch>
            <a:fillRect/>
          </a:stretch>
        </p:blipFill>
        <p:spPr>
          <a:prstGeom prst="rect">
            <a:avLst/>
          </a:prstGeom>
        </p:spPr>
      </p:pic>
      <p:sp>
        <p:nvSpPr>
          <p:cNvPr id="137" name="Paragraph 5…"/>
          <p:cNvSpPr txBox="1"/>
          <p:nvPr/>
        </p:nvSpPr>
        <p:spPr>
          <a:xfrm>
            <a:off x="1941946" y="3494538"/>
            <a:ext cx="9120908" cy="5387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spcBef>
                <a:spcPts val="2500"/>
              </a:spcBef>
              <a:defRPr sz="4400" b="1">
                <a:latin typeface="+mn-lt"/>
                <a:ea typeface="+mn-ea"/>
                <a:cs typeface="+mn-cs"/>
                <a:sym typeface="Helvetica Neue"/>
              </a:defRPr>
            </a:pPr>
            <a:r>
              <a:t>Paragraph 5</a:t>
            </a:r>
          </a:p>
          <a:p>
            <a:r>
              <a:t>You might be wondering: "If honey badgers are so tough, how did they get a name that makes them sound like a piece of candy?" The answer makes sense. Since honey badgers have such thick skin, bee stings rarely harm them. So honey badgers love to raid beehives. I can't blame them. Who doesn't like free honey? Honey badgers chase after honey aggressively. So much so that beekeepers in Africa have to use electric fencing to hold them back. There's nothing sweet about that.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stock-498886489.jpg" descr="istock-498886489.jpg"/>
          <p:cNvPicPr>
            <a:picLocks noGrp="1" noChangeAspect="1"/>
          </p:cNvPicPr>
          <p:nvPr>
            <p:ph type="pic" idx="13"/>
          </p:nvPr>
        </p:nvPicPr>
        <p:blipFill>
          <a:blip r:embed="rId2"/>
          <a:srcRect l="30" r="30"/>
          <a:stretch>
            <a:fillRect/>
          </a:stretch>
        </p:blipFill>
        <p:spPr>
          <a:xfrm>
            <a:off x="-56158" y="-33140"/>
            <a:ext cx="4921888" cy="2768563"/>
          </a:xfrm>
          <a:prstGeom prst="rect">
            <a:avLst/>
          </a:prstGeom>
        </p:spPr>
      </p:pic>
      <p:sp>
        <p:nvSpPr>
          <p:cNvPr id="140" name="Paragraph 6…"/>
          <p:cNvSpPr txBox="1"/>
          <p:nvPr/>
        </p:nvSpPr>
        <p:spPr>
          <a:xfrm>
            <a:off x="1328708" y="3367191"/>
            <a:ext cx="10347384" cy="538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ctr">
              <a:lnSpc>
                <a:spcPct val="100000"/>
              </a:lnSpc>
              <a:spcBef>
                <a:spcPts val="2500"/>
              </a:spcBef>
              <a:defRPr sz="4400" b="1">
                <a:latin typeface="+mn-lt"/>
                <a:ea typeface="+mn-ea"/>
                <a:cs typeface="+mn-cs"/>
                <a:sym typeface="Helvetica Neue"/>
              </a:defRPr>
            </a:pPr>
            <a:r>
              <a:t>Paragraph 6</a:t>
            </a:r>
          </a:p>
          <a:p>
            <a:r>
              <a:t>Beekeepers aren't the only people who have grown to hate honey badgers. Honey badgers may be fun to read about, but they are nasty neighbors. They attack chickens, livestock, and some say children, though they usually leave people alone. But if a honey badger moves in your backyard, there's not a whole lot that you can do about it. I mean, are you going to go and tangle with an animal that eats the bones of its prey? An animal with teeth strong enough to crunch through turtle shells? An animal that never tires, gives up, or backs down? Yeah, I wouldn't either...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 descr="Image"/>
          <p:cNvPicPr>
            <a:picLocks noGrp="1" noChangeAspect="1"/>
          </p:cNvPicPr>
          <p:nvPr>
            <p:ph type="pic" idx="13"/>
          </p:nvPr>
        </p:nvPicPr>
        <p:blipFill>
          <a:blip r:embed="rId2"/>
          <a:srcRect t="7845" b="7845"/>
          <a:stretch>
            <a:fillRect/>
          </a:stretch>
        </p:blipFill>
        <p:spPr>
          <a:xfrm>
            <a:off x="-56158" y="-33140"/>
            <a:ext cx="4921888" cy="2768563"/>
          </a:xfrm>
          <a:prstGeom prst="rect">
            <a:avLst/>
          </a:prstGeom>
        </p:spPr>
      </p:pic>
      <p:sp>
        <p:nvSpPr>
          <p:cNvPr id="143" name="What is the main idea?…"/>
          <p:cNvSpPr txBox="1"/>
          <p:nvPr/>
        </p:nvSpPr>
        <p:spPr>
          <a:xfrm>
            <a:off x="1475608" y="3984906"/>
            <a:ext cx="10332245" cy="17837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00000"/>
              </a:lnSpc>
              <a:spcBef>
                <a:spcPts val="2400"/>
              </a:spcBef>
              <a:defRPr sz="3000"/>
            </a:pPr>
            <a:r>
              <a:t>What is the main idea?</a:t>
            </a:r>
          </a:p>
          <a:p>
            <a:pPr algn="l">
              <a:lnSpc>
                <a:spcPct val="150000"/>
              </a:lnSpc>
              <a:defRPr sz="2400" b="1">
                <a:latin typeface="+mn-lt"/>
                <a:ea typeface="+mn-ea"/>
                <a:cs typeface="+mn-cs"/>
                <a:sym typeface="Helvetica Neue"/>
              </a:defRPr>
            </a:pPr>
            <a:r>
              <a:t>The main idea is the central point or thought the author wants to communicate to readers.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lues to identify the main idea…"/>
          <p:cNvSpPr txBox="1">
            <a:spLocks noGrp="1"/>
          </p:cNvSpPr>
          <p:nvPr>
            <p:ph type="body" idx="1"/>
          </p:nvPr>
        </p:nvSpPr>
        <p:spPr>
          <a:xfrm>
            <a:off x="952500" y="1733550"/>
            <a:ext cx="11099800" cy="6286500"/>
          </a:xfrm>
          <a:prstGeom prst="rect">
            <a:avLst/>
          </a:prstGeom>
        </p:spPr>
        <p:txBody>
          <a:bodyPr/>
          <a:lstStyle/>
          <a:p>
            <a:pPr marL="0" indent="0">
              <a:lnSpc>
                <a:spcPct val="100000"/>
              </a:lnSpc>
              <a:spcBef>
                <a:spcPts val="2400"/>
              </a:spcBef>
              <a:buSzTx/>
              <a:buNone/>
              <a:defRPr sz="3000" b="0">
                <a:latin typeface="+mj-lt"/>
                <a:ea typeface="+mj-ea"/>
                <a:cs typeface="+mj-cs"/>
                <a:sym typeface="Helvetica Neue Medium"/>
              </a:defRPr>
            </a:pPr>
            <a:r>
              <a:t>Clues to identify the main idea</a:t>
            </a:r>
          </a:p>
          <a:p>
            <a:r>
              <a:t>The easiest way to identify the main idea is to look at the title of the piece.</a:t>
            </a:r>
          </a:p>
          <a:p>
            <a:r>
              <a:t>The main idea could be in the first sentence of the article or the last sentence in the article.</a:t>
            </a:r>
          </a:p>
          <a:p>
            <a:r>
              <a:t>Pay attention to any idea that is repeated in different ways.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just" defTabSz="584200" rtl="0" fontAlgn="auto" latinLnBrk="0" hangingPunct="0">
          <a:lnSpc>
            <a:spcPct val="12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White</vt:lpstr>
      <vt:lpstr>The Honey Badger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Honey Badger</dc:title>
  <cp:revision>1</cp:revision>
  <dcterms:modified xsi:type="dcterms:W3CDTF">2020-04-20T15:02:03Z</dcterms:modified>
</cp:coreProperties>
</file>