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67" r:id="rId9"/>
    <p:sldId id="268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video" Target="https://www.youtube.com/embed/gsYL4PC0hyk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hyperlink" Target="https://www.thewatsoninstitute.org/wp-content/uploads/2020/04/Grief-PowerPoint-workshee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83" y="1612776"/>
            <a:ext cx="6346316" cy="2509213"/>
          </a:xfrm>
        </p:spPr>
        <p:txBody>
          <a:bodyPr>
            <a:normAutofit/>
          </a:bodyPr>
          <a:lstStyle/>
          <a:p>
            <a:r>
              <a:rPr lang="en-US" sz="15000" dirty="0" smtClean="0"/>
              <a:t>Grief 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140" y="4409537"/>
            <a:ext cx="8689976" cy="749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Learning to understand and cope with grief</a:t>
            </a:r>
          </a:p>
          <a:p>
            <a:r>
              <a:rPr lang="en-US" sz="1400" dirty="0" smtClean="0"/>
              <a:t>(CLICK        in bottom right corner to </a:t>
            </a:r>
            <a:r>
              <a:rPr lang="en-US" sz="1400" dirty="0"/>
              <a:t>c</a:t>
            </a:r>
            <a:r>
              <a:rPr lang="en-US" sz="1400" dirty="0" smtClean="0"/>
              <a:t>ontinue to next slide)</a:t>
            </a:r>
            <a:endParaRPr lang="en-US" sz="14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noaction" highlightClick="1"/>
          </p:cNvPr>
          <p:cNvSpPr/>
          <p:nvPr/>
        </p:nvSpPr>
        <p:spPr>
          <a:xfrm>
            <a:off x="4289368" y="4919672"/>
            <a:ext cx="199505" cy="1551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d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" y="12884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81" y="217906"/>
            <a:ext cx="5843583" cy="1346350"/>
          </a:xfrm>
        </p:spPr>
        <p:txBody>
          <a:bodyPr>
            <a:normAutofit/>
          </a:bodyPr>
          <a:lstStyle/>
          <a:p>
            <a:r>
              <a:rPr lang="en-US" sz="6000" dirty="0"/>
              <a:t>True or 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2737" y="1694848"/>
            <a:ext cx="9225139" cy="6975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</a:rPr>
              <a:t>Laughing is </a:t>
            </a:r>
            <a:r>
              <a:rPr lang="en-US" sz="3200" b="1" i="1" u="sng" dirty="0">
                <a:solidFill>
                  <a:srgbClr val="FF0000"/>
                </a:solidFill>
                <a:effectLst/>
              </a:rPr>
              <a:t>NOT</a:t>
            </a:r>
            <a:r>
              <a:rPr lang="en-US" sz="3200" dirty="0">
                <a:solidFill>
                  <a:srgbClr val="FF0000"/>
                </a:solidFill>
                <a:effectLst/>
              </a:rPr>
              <a:t> a way for someone to cope with grief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797" y="2522984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T</a:t>
            </a:r>
            <a:endParaRPr lang="en-US" sz="15000" dirty="0"/>
          </a:p>
        </p:txBody>
      </p:sp>
      <p:sp>
        <p:nvSpPr>
          <p:cNvPr id="6" name="TextBox 5"/>
          <p:cNvSpPr txBox="1"/>
          <p:nvPr/>
        </p:nvSpPr>
        <p:spPr>
          <a:xfrm>
            <a:off x="8220975" y="2392392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F</a:t>
            </a:r>
            <a:endParaRPr lang="en-US" sz="15000" dirty="0"/>
          </a:p>
        </p:txBody>
      </p:sp>
      <p:sp>
        <p:nvSpPr>
          <p:cNvPr id="2" name="Flowchart: Connector 1"/>
          <p:cNvSpPr/>
          <p:nvPr/>
        </p:nvSpPr>
        <p:spPr>
          <a:xfrm>
            <a:off x="7815532" y="2735830"/>
            <a:ext cx="1731033" cy="1713781"/>
          </a:xfrm>
          <a:prstGeom prst="flowChartConnecto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de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483" y="1177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2"/>
                            </p:stCondLst>
                            <p:childTnLst>
                              <p:par>
                                <p:cTn id="8" presetID="21" presetClass="entr" presetSubtype="1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2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1731" y="1945178"/>
            <a:ext cx="3935688" cy="2023252"/>
          </a:xfrm>
        </p:spPr>
        <p:txBody>
          <a:bodyPr/>
          <a:lstStyle/>
          <a:p>
            <a:r>
              <a:rPr lang="en-US" dirty="0" smtClean="0"/>
              <a:t>Here is a brief video on grief and coping with it.</a:t>
            </a:r>
            <a:endParaRPr lang="en-US" dirty="0"/>
          </a:p>
        </p:txBody>
      </p:sp>
      <p:pic>
        <p:nvPicPr>
          <p:cNvPr id="13" name="gsYL4PC0hy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37018" y="1501833"/>
            <a:ext cx="4699462" cy="3474720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23" y="1177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36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57367" y="2428983"/>
            <a:ext cx="10364452" cy="1140644"/>
          </a:xfrm>
        </p:spPr>
        <p:txBody>
          <a:bodyPr/>
          <a:lstStyle/>
          <a:p>
            <a:r>
              <a:rPr lang="en-US" dirty="0" smtClean="0"/>
              <a:t>Hopefully after completing this activity you have a better understanding of grief and ways to cope with it. Feel free to come back and reference this activity as needed. </a:t>
            </a:r>
            <a:endParaRPr lang="en-US" dirty="0"/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11380750" y="6339840"/>
            <a:ext cx="482138" cy="39901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de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08" y="10113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6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you will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Pen or pencil</a:t>
            </a:r>
          </a:p>
          <a:p>
            <a:r>
              <a:rPr lang="en-US" dirty="0" smtClean="0"/>
              <a:t>This PowerPoint presentation</a:t>
            </a:r>
          </a:p>
          <a:p>
            <a:r>
              <a:rPr lang="en-US" dirty="0" smtClean="0"/>
              <a:t>The “learning to understand and cope with Grief” worksheet</a:t>
            </a:r>
          </a:p>
          <a:p>
            <a:r>
              <a:rPr lang="en-US" dirty="0" smtClean="0"/>
              <a:t>worksheets can be found on the Watson institute website.                   </a:t>
            </a:r>
          </a:p>
          <a:p>
            <a:r>
              <a:rPr lang="en-US" dirty="0" smtClean="0"/>
              <a:t>Throughout this presentation Any questions in </a:t>
            </a:r>
            <a:r>
              <a:rPr lang="en-US" b="1" u="sng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will be the questions from the worksheets. </a:t>
            </a:r>
          </a:p>
          <a:p>
            <a:r>
              <a:rPr lang="en-US" dirty="0" smtClean="0"/>
              <a:t>Feel free to follow along and work at your own pace.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(If you are unable access the website and/or unable to print, you can also write your answers on a sheet of blank paper, or just follow along and answer questions to yourself)</a:t>
            </a:r>
            <a:endParaRPr lang="en-US" sz="1400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7409411" y="3491345"/>
            <a:ext cx="13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92D050"/>
                </a:solidFill>
              </a:rPr>
              <a:t>CLICK HERE</a:t>
            </a:r>
            <a:endParaRPr lang="en-US" sz="2000" u="sng" dirty="0">
              <a:solidFill>
                <a:srgbClr val="92D05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277" y="22860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389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grief?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746654"/>
            <a:ext cx="10363826" cy="877377"/>
          </a:xfrm>
        </p:spPr>
        <p:txBody>
          <a:bodyPr>
            <a:normAutofit/>
          </a:bodyPr>
          <a:lstStyle/>
          <a:p>
            <a:r>
              <a:rPr lang="en-US" dirty="0" smtClean="0"/>
              <a:t>The dictionary definition of grief is </a:t>
            </a:r>
            <a:r>
              <a:rPr lang="en-US" u="sng" dirty="0" smtClean="0"/>
              <a:t>the natural response resulting from a Significant loss-especially the death of a loved one.</a:t>
            </a:r>
          </a:p>
          <a:p>
            <a:pPr marL="0" indent="0">
              <a:buNone/>
            </a:pPr>
            <a:endParaRPr lang="en-US" dirty="0"/>
          </a:p>
          <a:p>
            <a:endParaRPr lang="en-US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42203" y="2027854"/>
            <a:ext cx="93510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Take some time and </a:t>
            </a:r>
            <a:r>
              <a:rPr lang="en-US" sz="2000" dirty="0" smtClean="0"/>
              <a:t>in </a:t>
            </a:r>
            <a:r>
              <a:rPr lang="en-US" sz="2000" dirty="0"/>
              <a:t>your own words write down what you think grief is.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3665723"/>
            <a:ext cx="10363826" cy="51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people recover quickly &amp; others may take a little longer.</a:t>
            </a:r>
          </a:p>
          <a:p>
            <a:endParaRPr lang="en-US" dirty="0" smtClean="0"/>
          </a:p>
          <a:p>
            <a:endParaRPr lang="en-US" u="sng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356919"/>
            <a:ext cx="10363826" cy="59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Grief is a natural healing process. There is no “right” or “wrong” way to do it. </a:t>
            </a:r>
          </a:p>
          <a:p>
            <a:endParaRPr lang="en-US" dirty="0" smtClean="0"/>
          </a:p>
          <a:p>
            <a:endParaRPr lang="en-US" u="sng" dirty="0" smtClean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942" y="112222"/>
            <a:ext cx="304800" cy="304800"/>
          </a:xfrm>
          <a:prstGeom prst="rect">
            <a:avLst/>
          </a:prstGeom>
        </p:spPr>
      </p:pic>
      <p:pic>
        <p:nvPicPr>
          <p:cNvPr id="9" name="Recorded Sound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5047" y="1385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936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936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36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36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166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4" grpId="0"/>
      <p:bldP spid="6" grpId="0"/>
      <p:bldP spid="6" grpId="1"/>
      <p:bldP spid="7" grpId="0"/>
      <p:bldP spid="7" grpId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 you think are some ways people cope with grief?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People </a:t>
            </a:r>
            <a:r>
              <a:rPr lang="en-US" dirty="0" smtClean="0"/>
              <a:t>might:</a:t>
            </a:r>
          </a:p>
          <a:p>
            <a:pPr lvl="1"/>
            <a:r>
              <a:rPr lang="en-US" dirty="0" smtClean="0"/>
              <a:t> cry</a:t>
            </a:r>
          </a:p>
          <a:p>
            <a:pPr lvl="1"/>
            <a:r>
              <a:rPr lang="en-US" dirty="0" smtClean="0"/>
              <a:t>Laugh</a:t>
            </a:r>
          </a:p>
          <a:p>
            <a:pPr lvl="1"/>
            <a:r>
              <a:rPr lang="en-US" dirty="0" smtClean="0"/>
              <a:t>busy </a:t>
            </a:r>
            <a:r>
              <a:rPr lang="en-US" dirty="0"/>
              <a:t>themselves with work or other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physically </a:t>
            </a:r>
            <a:r>
              <a:rPr lang="en-US" dirty="0" smtClean="0"/>
              <a:t>sick</a:t>
            </a:r>
          </a:p>
          <a:p>
            <a:pPr lvl="1"/>
            <a:r>
              <a:rPr lang="en-US" dirty="0" smtClean="0"/>
              <a:t>become numb </a:t>
            </a:r>
            <a:r>
              <a:rPr lang="en-US" dirty="0"/>
              <a:t>(</a:t>
            </a:r>
            <a:r>
              <a:rPr lang="en-US" dirty="0" smtClean="0"/>
              <a:t>not </a:t>
            </a:r>
            <a:r>
              <a:rPr lang="en-US" dirty="0"/>
              <a:t>feel anything at </a:t>
            </a:r>
            <a:r>
              <a:rPr lang="en-US" dirty="0" smtClean="0"/>
              <a:t>all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Everyone copes with grief differently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985" y="167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83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33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83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333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83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833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83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333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type of things can a person Grieve?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Grief is very relative and subjective to the person experiencing it. </a:t>
            </a:r>
          </a:p>
          <a:p>
            <a:r>
              <a:rPr lang="en-US" dirty="0" smtClean="0">
                <a:effectLst/>
              </a:rPr>
              <a:t>A person can grieve: (but not limited to)</a:t>
            </a:r>
          </a:p>
          <a:p>
            <a:pPr lvl="1"/>
            <a:r>
              <a:rPr lang="en-US" dirty="0" smtClean="0">
                <a:effectLst/>
              </a:rPr>
              <a:t>Death </a:t>
            </a:r>
            <a:r>
              <a:rPr lang="en-US" dirty="0">
                <a:effectLst/>
              </a:rPr>
              <a:t>of a loved one, including </a:t>
            </a:r>
            <a:r>
              <a:rPr lang="en-US" dirty="0" smtClean="0">
                <a:effectLst/>
              </a:rPr>
              <a:t>pets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Divorce </a:t>
            </a:r>
            <a:r>
              <a:rPr lang="en-US" dirty="0">
                <a:effectLst/>
              </a:rPr>
              <a:t>or changes in a relationship, including </a:t>
            </a:r>
            <a:r>
              <a:rPr lang="en-US" dirty="0" smtClean="0">
                <a:effectLst/>
              </a:rPr>
              <a:t>friendships</a:t>
            </a:r>
          </a:p>
          <a:p>
            <a:pPr lvl="1"/>
            <a:r>
              <a:rPr lang="en-US" dirty="0" smtClean="0">
                <a:effectLst/>
              </a:rPr>
              <a:t>Divorce or changes in a relationship of a parent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Changes in your health or the health of a loved </a:t>
            </a:r>
            <a:r>
              <a:rPr lang="en-US" dirty="0" smtClean="0">
                <a:effectLst/>
              </a:rPr>
              <a:t>one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Losing a </a:t>
            </a:r>
            <a:r>
              <a:rPr lang="en-US" dirty="0" smtClean="0">
                <a:effectLst/>
              </a:rPr>
              <a:t>job, a parent losing a job, or a significant other losing a job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Changes in your way of life, such as </a:t>
            </a:r>
            <a:r>
              <a:rPr lang="en-US" dirty="0" smtClean="0">
                <a:effectLst/>
              </a:rPr>
              <a:t>moving </a:t>
            </a:r>
            <a:r>
              <a:rPr lang="en-US" dirty="0">
                <a:effectLst/>
              </a:rPr>
              <a:t>to a new </a:t>
            </a:r>
            <a:r>
              <a:rPr lang="en-US" dirty="0" smtClean="0">
                <a:effectLst/>
              </a:rPr>
              <a:t>place, starting at a new school, or graduating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484" y="13993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826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26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76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326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76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826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76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326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051" y="2516328"/>
            <a:ext cx="10364451" cy="159617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True or false</a:t>
            </a:r>
            <a:endParaRPr lang="en-US" sz="8000" dirty="0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de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025" y="1898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88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81" y="217906"/>
            <a:ext cx="5843583" cy="1346350"/>
          </a:xfrm>
        </p:spPr>
        <p:txBody>
          <a:bodyPr>
            <a:normAutofit/>
          </a:bodyPr>
          <a:lstStyle/>
          <a:p>
            <a:r>
              <a:rPr lang="en-US" sz="6000" dirty="0"/>
              <a:t>True or 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2737" y="1694848"/>
            <a:ext cx="9225139" cy="697544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effectLst/>
              </a:rPr>
              <a:t>Everyone copes with grief the same way.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797" y="2522984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T</a:t>
            </a:r>
            <a:endParaRPr lang="en-US" sz="15000" dirty="0"/>
          </a:p>
        </p:txBody>
      </p:sp>
      <p:sp>
        <p:nvSpPr>
          <p:cNvPr id="6" name="TextBox 5"/>
          <p:cNvSpPr txBox="1"/>
          <p:nvPr/>
        </p:nvSpPr>
        <p:spPr>
          <a:xfrm>
            <a:off x="8220975" y="2392392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F</a:t>
            </a:r>
            <a:endParaRPr lang="en-US" sz="15000" dirty="0"/>
          </a:p>
        </p:txBody>
      </p:sp>
      <p:sp>
        <p:nvSpPr>
          <p:cNvPr id="7" name="Flowchart: Connector 6"/>
          <p:cNvSpPr/>
          <p:nvPr/>
        </p:nvSpPr>
        <p:spPr>
          <a:xfrm>
            <a:off x="7815532" y="2735830"/>
            <a:ext cx="1731033" cy="1713781"/>
          </a:xfrm>
          <a:prstGeom prst="flowChartConnecto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de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443" y="2179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40"/>
                            </p:stCondLst>
                            <p:childTnLst>
                              <p:par>
                                <p:cTn id="8" presetID="21" presetClass="entr" presetSubtype="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4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81" y="217906"/>
            <a:ext cx="5843583" cy="1346350"/>
          </a:xfrm>
        </p:spPr>
        <p:txBody>
          <a:bodyPr>
            <a:normAutofit/>
          </a:bodyPr>
          <a:lstStyle/>
          <a:p>
            <a:r>
              <a:rPr lang="en-US" sz="6000" dirty="0"/>
              <a:t>True or 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2737" y="1694848"/>
            <a:ext cx="9225139" cy="6975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</a:rPr>
              <a:t>It usually takes a person a week to recover when grieving. </a:t>
            </a:r>
          </a:p>
          <a:p>
            <a:pPr lvl="0"/>
            <a:endParaRPr lang="en-US" sz="32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797" y="2522984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T</a:t>
            </a:r>
            <a:endParaRPr lang="en-US" sz="15000" dirty="0"/>
          </a:p>
        </p:txBody>
      </p:sp>
      <p:sp>
        <p:nvSpPr>
          <p:cNvPr id="6" name="TextBox 5"/>
          <p:cNvSpPr txBox="1"/>
          <p:nvPr/>
        </p:nvSpPr>
        <p:spPr>
          <a:xfrm>
            <a:off x="8220975" y="2392392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F</a:t>
            </a:r>
            <a:endParaRPr lang="en-US" sz="15000" dirty="0"/>
          </a:p>
        </p:txBody>
      </p:sp>
      <p:sp>
        <p:nvSpPr>
          <p:cNvPr id="7" name="Flowchart: Connector 6"/>
          <p:cNvSpPr/>
          <p:nvPr/>
        </p:nvSpPr>
        <p:spPr>
          <a:xfrm>
            <a:off x="7815532" y="2735830"/>
            <a:ext cx="1731033" cy="1713781"/>
          </a:xfrm>
          <a:prstGeom prst="flowChartConnecto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de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941" y="1233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92"/>
                            </p:stCondLst>
                            <p:childTnLst>
                              <p:par>
                                <p:cTn id="8" presetID="21" presetClass="entr" presetSubtype="1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792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6681" y="217906"/>
            <a:ext cx="5843583" cy="1346350"/>
          </a:xfrm>
        </p:spPr>
        <p:txBody>
          <a:bodyPr>
            <a:normAutofit/>
          </a:bodyPr>
          <a:lstStyle/>
          <a:p>
            <a:r>
              <a:rPr lang="en-US" sz="6000" dirty="0"/>
              <a:t>True or 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2737" y="1694848"/>
            <a:ext cx="9225139" cy="697544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effectLst/>
              </a:rPr>
              <a:t>Grief is relative to the person who is experiencing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797" y="2522984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T</a:t>
            </a:r>
            <a:endParaRPr lang="en-US" sz="15000" dirty="0"/>
          </a:p>
        </p:txBody>
      </p:sp>
      <p:sp>
        <p:nvSpPr>
          <p:cNvPr id="6" name="TextBox 5"/>
          <p:cNvSpPr txBox="1"/>
          <p:nvPr/>
        </p:nvSpPr>
        <p:spPr>
          <a:xfrm>
            <a:off x="8220975" y="2392392"/>
            <a:ext cx="1230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F</a:t>
            </a:r>
            <a:endParaRPr lang="en-US" sz="15000" dirty="0"/>
          </a:p>
        </p:txBody>
      </p:sp>
      <p:sp>
        <p:nvSpPr>
          <p:cNvPr id="7" name="Flowchart: Connector 6"/>
          <p:cNvSpPr/>
          <p:nvPr/>
        </p:nvSpPr>
        <p:spPr>
          <a:xfrm>
            <a:off x="2967486" y="2793339"/>
            <a:ext cx="1731033" cy="1713781"/>
          </a:xfrm>
          <a:prstGeom prst="flowChartConnecto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49643" y="6301833"/>
            <a:ext cx="482138" cy="349134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de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858" y="13438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2"/>
                            </p:stCondLst>
                            <p:childTnLst>
                              <p:par>
                                <p:cTn id="8" presetID="21" presetClass="entr" presetSubtype="1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12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463</TotalTime>
  <Words>452</Words>
  <Application>Microsoft Office PowerPoint</Application>
  <PresentationFormat>Widescreen</PresentationFormat>
  <Paragraphs>54</Paragraphs>
  <Slides>12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Grief </vt:lpstr>
      <vt:lpstr>Materials you will need</vt:lpstr>
      <vt:lpstr>What is grief?</vt:lpstr>
      <vt:lpstr>What do you think are some ways people cope with grief? </vt:lpstr>
      <vt:lpstr>What type of things can a person Grieve?</vt:lpstr>
      <vt:lpstr>True or false</vt:lpstr>
      <vt:lpstr>True or false</vt:lpstr>
      <vt:lpstr>True or false</vt:lpstr>
      <vt:lpstr>True or false</vt:lpstr>
      <vt:lpstr>True or false</vt:lpstr>
      <vt:lpstr>Here is a brief video on grief and coping with it.</vt:lpstr>
      <vt:lpstr>PowerPoint Presentation</vt:lpstr>
    </vt:vector>
  </TitlesOfParts>
  <Company>Friendship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Grief</dc:title>
  <dc:creator>Ramsey, Rance</dc:creator>
  <cp:lastModifiedBy>Ramsey, Rance</cp:lastModifiedBy>
  <cp:revision>58</cp:revision>
  <dcterms:created xsi:type="dcterms:W3CDTF">2020-04-06T18:03:14Z</dcterms:created>
  <dcterms:modified xsi:type="dcterms:W3CDTF">2020-04-07T17:03:47Z</dcterms:modified>
</cp:coreProperties>
</file>