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E5E5E"/>
        </a:fontRef>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b="off" i="off">
        <a:fontRef idx="minor">
          <a:srgbClr val="5E5E5E"/>
        </a:fontRef>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Ref idx="minor">
          <a:srgbClr val="5E5E5E"/>
        </a:fontRef>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Ref idx="minor">
          <a:srgbClr val="5E5E5E"/>
        </a:fontRef>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Ref idx="minor">
          <a:schemeClr val="accent5">
            <a:hueOff val="85969"/>
            <a:satOff val="-7811"/>
            <a:lumOff val="-38955"/>
          </a:schemeClr>
        </a:fontRef>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b="off" i="off">
        <a:fontRef idx="minor">
          <a:schemeClr val="accent5">
            <a:hueOff val="85969"/>
            <a:satOff val="-7811"/>
            <a:lumOff val="-38955"/>
          </a:schemeClr>
        </a:fontRef>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Ref idx="minor">
          <a:schemeClr val="accent5">
            <a:hueOff val="85969"/>
            <a:satOff val="-7811"/>
            <a:lumOff val="-38955"/>
          </a:schemeClr>
        </a:fontRef>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Ref idx="minor">
          <a:srgbClr val="5E5E5E"/>
        </a:fontRef>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Ref idx="minor">
          <a:srgbClr val="5E5E5E"/>
        </a:fontRef>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b="off" i="off">
        <a:fontRef idx="minor">
          <a:srgbClr val="5D3C1B"/>
        </a:fontRef>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Ref idx="minor">
          <a:srgbClr val="5D3C1B"/>
        </a:fontRef>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Ref idx="minor">
          <a:srgbClr val="5D3C1B"/>
        </a:fontRef>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Ref idx="minor">
          <a:srgbClr val="5E5E5E"/>
        </a:fontRef>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Ref idx="minor">
          <a:srgbClr val="5E5E5E"/>
        </a:fontRef>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b="off" i="off">
        <a:fontRef idx="minor">
          <a:srgbClr val="5D3C1B"/>
        </a:fontRef>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Ref idx="minor">
          <a:srgbClr val="5D3C1B"/>
        </a:fontRef>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Ref idx="minor">
          <a:srgbClr val="5D3C1B"/>
        </a:fontRef>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80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5752291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lgn="ctr">
              <a:spcBef>
                <a:spcPts val="0"/>
              </a:spcBef>
              <a:defRPr sz="7800">
                <a:solidFill>
                  <a:srgbClr val="276D6D"/>
                </a:solidFill>
                <a:latin typeface="+mj-lt"/>
                <a:ea typeface="+mj-ea"/>
                <a:cs typeface="+mj-cs"/>
                <a:sym typeface="Baskerville"/>
              </a:defRPr>
            </a:lvl1pPr>
          </a:lstStyle>
          <a:p>
            <a:r>
              <a:t>Title Text</a:t>
            </a:r>
          </a:p>
        </p:txBody>
      </p:sp>
      <p:sp>
        <p:nvSpPr>
          <p:cNvPr id="12" name="Body Level One…"/>
          <p:cNvSpPr txBox="1">
            <a:spLocks noGrp="1"/>
          </p:cNvSpPr>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i="1"/>
            </a:lvl1pPr>
          </a:lstStyle>
          <a:p>
            <a:r>
              <a:t>–Johnny Appleseed</a:t>
            </a:r>
          </a:p>
        </p:txBody>
      </p:sp>
      <p:sp>
        <p:nvSpPr>
          <p:cNvPr id="94" name="“Type a quote here.”"/>
          <p:cNvSpPr txBox="1">
            <a:spLocks noGrp="1"/>
          </p:cNvSpPr>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51457" y="-14228"/>
            <a:ext cx="15004983" cy="9987693"/>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Image"/>
          <p:cNvSpPr>
            <a:spLocks noGrp="1"/>
          </p:cNvSpPr>
          <p:nvPr>
            <p:ph type="pic" idx="13"/>
          </p:nvPr>
        </p:nvSpPr>
        <p:spPr>
          <a:xfrm>
            <a:off x="1960603" y="884196"/>
            <a:ext cx="9166170" cy="610123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21" name="Title Text"/>
          <p:cNvSpPr txBox="1">
            <a:spLocks noGrp="1"/>
          </p:cNvSpPr>
          <p:nvPr>
            <p:ph type="title"/>
          </p:nvPr>
        </p:nvSpPr>
        <p:spPr>
          <a:xfrm>
            <a:off x="787400" y="7188200"/>
            <a:ext cx="11430000" cy="1270000"/>
          </a:xfrm>
          <a:prstGeom prst="rect">
            <a:avLst/>
          </a:prstGeom>
        </p:spPr>
        <p:txBody>
          <a:bodyPr anchor="b"/>
          <a:lstStyle>
            <a:lvl1pPr algn="ctr">
              <a:spcBef>
                <a:spcPts val="0"/>
              </a:spcBef>
              <a:defRPr sz="7800">
                <a:solidFill>
                  <a:srgbClr val="276D6D"/>
                </a:solidFill>
                <a:latin typeface="+mj-lt"/>
                <a:ea typeface="+mj-ea"/>
                <a:cs typeface="+mj-cs"/>
                <a:sym typeface="Baskerville"/>
              </a:defRPr>
            </a:lvl1pPr>
          </a:lstStyle>
          <a:p>
            <a:r>
              <a:t>Title Text</a:t>
            </a:r>
          </a:p>
        </p:txBody>
      </p:sp>
      <p:sp>
        <p:nvSpPr>
          <p:cNvPr id="22" name="Body Level One…"/>
          <p:cNvSpPr txBox="1">
            <a:spLocks noGrp="1"/>
          </p:cNvSpPr>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787400" y="3657600"/>
            <a:ext cx="11430000" cy="24384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273800" y="1206500"/>
            <a:ext cx="5888774" cy="72771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39" name="Title Text"/>
          <p:cNvSpPr txBox="1">
            <a:spLocks noGrp="1"/>
          </p:cNvSpPr>
          <p:nvPr>
            <p:ph type="title"/>
          </p:nvPr>
        </p:nvSpPr>
        <p:spPr>
          <a:xfrm>
            <a:off x="457200" y="1244600"/>
            <a:ext cx="5600700" cy="3467100"/>
          </a:xfrm>
          <a:prstGeom prst="rect">
            <a:avLst/>
          </a:prstGeom>
        </p:spPr>
        <p:txBody>
          <a:bodyPr anchor="b"/>
          <a:lstStyle/>
          <a:p>
            <a:r>
              <a:t>Title Text</a:t>
            </a:r>
          </a:p>
        </p:txBody>
      </p:sp>
      <p:sp>
        <p:nvSpPr>
          <p:cNvPr id="40" name="Body Level One…"/>
          <p:cNvSpPr txBox="1">
            <a:spLocks noGrp="1"/>
          </p:cNvSpPr>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0" algn="ctr">
              <a:spcBef>
                <a:spcPts val="0"/>
              </a:spcBef>
              <a:buSzTx/>
              <a:buNone/>
              <a:defRPr sz="4000"/>
            </a:lvl2pPr>
            <a:lvl3pPr marL="0" indent="0" algn="ctr">
              <a:spcBef>
                <a:spcPts val="0"/>
              </a:spcBef>
              <a:buSzTx/>
              <a:buNone/>
              <a:defRPr sz="4000"/>
            </a:lvl3pPr>
            <a:lvl4pPr marL="0" indent="0" algn="ctr">
              <a:spcBef>
                <a:spcPts val="0"/>
              </a:spcBef>
              <a:buSzTx/>
              <a:buNone/>
              <a:defRPr sz="4000"/>
            </a:lvl4pPr>
            <a:lvl5pPr marL="0" indent="0" algn="ctr">
              <a:spcBef>
                <a:spcPts val="0"/>
              </a:spcBef>
              <a:buSzTx/>
              <a:buNone/>
              <a:defRPr sz="40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7412382" y="2933700"/>
            <a:ext cx="4324471" cy="5343996"/>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3 - Up">
    <p:spTree>
      <p:nvGrpSpPr>
        <p:cNvPr id="1" name=""/>
        <p:cNvGrpSpPr/>
        <p:nvPr/>
      </p:nvGrpSpPr>
      <p:grpSpPr>
        <a:xfrm>
          <a:off x="0" y="0"/>
          <a:ext cx="0" cy="0"/>
          <a:chOff x="0" y="0"/>
          <a:chExt cx="0" cy="0"/>
        </a:xfrm>
      </p:grpSpPr>
      <p:sp>
        <p:nvSpPr>
          <p:cNvPr id="83" name="Image"/>
          <p:cNvSpPr>
            <a:spLocks noGrp="1"/>
          </p:cNvSpPr>
          <p:nvPr>
            <p:ph type="pic" idx="13"/>
          </p:nvPr>
        </p:nvSpPr>
        <p:spPr>
          <a:xfrm>
            <a:off x="711200" y="673100"/>
            <a:ext cx="6680111" cy="8255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4" name="Image"/>
          <p:cNvSpPr>
            <a:spLocks noGrp="1"/>
          </p:cNvSpPr>
          <p:nvPr>
            <p:ph type="pic" sz="quarter" idx="14"/>
          </p:nvPr>
        </p:nvSpPr>
        <p:spPr>
          <a:xfrm>
            <a:off x="7645400" y="652434"/>
            <a:ext cx="4572000" cy="3046422"/>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5" name="Image"/>
          <p:cNvSpPr>
            <a:spLocks noGrp="1"/>
          </p:cNvSpPr>
          <p:nvPr>
            <p:ph type="pic" sz="half" idx="15"/>
          </p:nvPr>
        </p:nvSpPr>
        <p:spPr>
          <a:xfrm>
            <a:off x="7645400" y="3225800"/>
            <a:ext cx="4572000" cy="6858000"/>
          </a:xfrm>
          <a:prstGeom prst="rect">
            <a:avLst/>
          </a:prstGeom>
          <a:ln w="9525">
            <a:round/>
          </a:ln>
          <a:effectLst>
            <a:outerShdw blurRad="63500" dist="38100" dir="5400000" rotWithShape="0">
              <a:srgbClr val="000000">
                <a:alpha val="50000"/>
              </a:srgbClr>
            </a:outerShdw>
          </a:effectLst>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4" name="Slide Number"/>
          <p:cNvSpPr txBox="1">
            <a:spLocks noGrp="1"/>
          </p:cNvSpPr>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1pPr>
      <a:lvl2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2pPr>
      <a:lvl3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3pPr>
      <a:lvl4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4pPr>
      <a:lvl5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5pPr>
      <a:lvl6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6pPr>
      <a:lvl7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7pPr>
      <a:lvl8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8pPr>
      <a:lvl9pPr marL="0" marR="0" indent="0" algn="l" defTabSz="584200" rtl="0" latinLnBrk="0">
        <a:lnSpc>
          <a:spcPct val="100000"/>
        </a:lnSpc>
        <a:spcBef>
          <a:spcPts val="1200"/>
        </a:spcBef>
        <a:spcAft>
          <a:spcPts val="0"/>
        </a:spcAft>
        <a:buClrTx/>
        <a:buSzTx/>
        <a:buFontTx/>
        <a:buNone/>
        <a:tabLst/>
        <a:defRPr sz="6000" b="0" i="0" u="none" strike="noStrike" cap="none" spc="0" baseline="0">
          <a:solidFill>
            <a:srgbClr val="273176"/>
          </a:solidFill>
          <a:effectLst>
            <a:outerShdw blurRad="63500" dist="12700" dir="5400000" rotWithShape="0">
              <a:srgbClr val="000000">
                <a:alpha val="30000"/>
              </a:srgbClr>
            </a:outerShdw>
          </a:effectLst>
          <a:uFillTx/>
          <a:latin typeface="+mn-lt"/>
          <a:ea typeface="+mn-ea"/>
          <a:cs typeface="+mn-cs"/>
          <a:sym typeface="Hoefler Text"/>
        </a:defRPr>
      </a:lvl9pPr>
    </p:titleStyle>
    <p:bodyStyle>
      <a:lvl1pPr marL="3937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1pPr>
      <a:lvl2pPr marL="7874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2pPr>
      <a:lvl3pPr marL="11811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3pPr>
      <a:lvl4pPr marL="15748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4pPr>
      <a:lvl5pPr marL="19685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5pPr>
      <a:lvl6pPr marL="23622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6pPr>
      <a:lvl7pPr marL="27559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7pPr>
      <a:lvl8pPr marL="31496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8pPr>
      <a:lvl9pPr marL="3543300" marR="0" indent="-393700" algn="l" defTabSz="584200" rtl="0" latinLnBrk="0">
        <a:lnSpc>
          <a:spcPct val="100000"/>
        </a:lnSpc>
        <a:spcBef>
          <a:spcPts val="3600"/>
        </a:spcBef>
        <a:spcAft>
          <a:spcPts val="0"/>
        </a:spcAft>
        <a:buClrTx/>
        <a:buSzPct val="50000"/>
        <a:buFontTx/>
        <a:buBlip>
          <a:blip r:embed="rId15"/>
        </a:buBlip>
        <a:tabLst/>
        <a:defRPr sz="3600" b="0" i="0" u="none" strike="noStrike" cap="none" spc="0" baseline="0">
          <a:solidFill>
            <a:srgbClr val="5E5E5E"/>
          </a:solidFill>
          <a:uFillTx/>
          <a:latin typeface="+mn-lt"/>
          <a:ea typeface="+mn-ea"/>
          <a:cs typeface="+mn-cs"/>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228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457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685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9144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11430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13716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16002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182880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hor’s Purpose"/>
          <p:cNvSpPr txBox="1">
            <a:spLocks noGrp="1"/>
          </p:cNvSpPr>
          <p:nvPr>
            <p:ph type="ctrTitle"/>
          </p:nvPr>
        </p:nvSpPr>
        <p:spPr>
          <a:prstGeom prst="rect">
            <a:avLst/>
          </a:prstGeom>
        </p:spPr>
        <p:txBody>
          <a:bodyPr/>
          <a:lstStyle/>
          <a:p>
            <a:r>
              <a:t>Author’s Purpose</a:t>
            </a:r>
          </a:p>
        </p:txBody>
      </p:sp>
      <p:sp>
        <p:nvSpPr>
          <p:cNvPr id="120" name="Body"/>
          <p:cNvSpPr txBox="1">
            <a:spLocks noGrp="1"/>
          </p:cNvSpPr>
          <p:nvPr>
            <p:ph type="subTitle" sz="quarter" idx="1"/>
          </p:nvPr>
        </p:nvSpPr>
        <p:spPr>
          <a:prstGeom prst="rect">
            <a:avLst/>
          </a:prstGeom>
        </p:spPr>
        <p:txBody>
          <a:bodyPr/>
          <a:lstStyle/>
          <a:p>
            <a:pPr algn="l" defTabSz="457200">
              <a:lnSpc>
                <a:spcPts val="2800"/>
              </a:lnSpc>
              <a:spcBef>
                <a:spcPts val="1200"/>
              </a:spcBef>
              <a:defRPr sz="1200">
                <a:ln w="0" cap="flat">
                  <a:solidFill>
                    <a:srgbClr val="000000"/>
                  </a:solidFill>
                  <a:prstDash val="solid"/>
                  <a:miter lim="400000"/>
                </a:ln>
                <a:solidFill>
                  <a:srgbClr val="000000"/>
                </a:solidFill>
                <a:latin typeface="Times"/>
                <a:ea typeface="Times"/>
                <a:cs typeface="Times"/>
                <a:sym typeface="Times"/>
              </a:defRPr>
            </a:pPr>
            <a:endParaRPr/>
          </a:p>
        </p:txBody>
      </p:sp>
      <p:sp>
        <p:nvSpPr>
          <p:cNvPr id="121" name="Text"/>
          <p:cNvSpPr txBox="1"/>
          <p:nvPr/>
        </p:nvSpPr>
        <p:spPr>
          <a:xfrm>
            <a:off x="6629400" y="5670550"/>
            <a:ext cx="127000" cy="97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lnSpc>
                <a:spcPts val="2800"/>
              </a:lnSpc>
              <a:spcBef>
                <a:spcPts val="1200"/>
              </a:spcBef>
              <a:defRPr sz="1200">
                <a:ln w="0" cap="flat">
                  <a:solidFill>
                    <a:srgbClr val="000000"/>
                  </a:solidFill>
                  <a:prstDash val="solid"/>
                  <a:miter lim="400000"/>
                </a:ln>
                <a:solidFill>
                  <a:srgbClr val="000000"/>
                </a:solidFill>
                <a:latin typeface="Times"/>
                <a:ea typeface="Times"/>
                <a:cs typeface="Times"/>
                <a:sym typeface="Times"/>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3. The Slim-O-Matic will cause you to lose pounds and inches from your body in one month. This amazing machine helps you to exercise correctly and provides an easy video to show you the proper way to exercise. Send $75.99 and begin exercising today.…"/>
          <p:cNvSpPr txBox="1"/>
          <p:nvPr/>
        </p:nvSpPr>
        <p:spPr>
          <a:xfrm>
            <a:off x="882088" y="1595851"/>
            <a:ext cx="11476713" cy="5473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endParaRPr/>
          </a:p>
          <a:p>
            <a:pPr algn="l">
              <a:spcBef>
                <a:spcPts val="3600"/>
              </a:spcBef>
            </a:pPr>
            <a:r>
              <a:t>3. The Slim-O-Matic will cause you to lose pounds and inches from your body in one month. This amazing machine helps you to exercise correctly and provides an easy video to show you the proper way to exercise. Send $75.99 and begin exercising today.</a:t>
            </a:r>
          </a:p>
          <a:p>
            <a:endParaRPr/>
          </a:p>
          <a:p>
            <a:r>
              <a:t>What is the author's purpose of this writing? ____________________________</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he Peacock Spider is only about 5 mm long, but it is one of the most brilliantly colored of any spider species. Each male Peacock Spider has a multicolored and metallic-tinged pattern on his tail, which he uses to attract and seduce a mate. When he sees a female spider that interests him, he first waves two of his black and white striped legs in the air as if he is waving flags. If she expresses an interest, he will then unwrap his tail from around abdomen, dancing back and forth in front of the female with the pattern on the tail displayed vertically. If his dance is impressive enough to her, she will allow him to mate. There are 44 different species of peacock spiders, and the intricate red, yellow, blue, purple, orange, and black pattern on the tail of each species is unique, as is each species’ particular dance…"/>
          <p:cNvSpPr txBox="1"/>
          <p:nvPr/>
        </p:nvSpPr>
        <p:spPr>
          <a:xfrm>
            <a:off x="464579" y="960523"/>
            <a:ext cx="11761865" cy="731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3600"/>
              </a:spcBef>
            </a:pPr>
            <a:r>
              <a:t>The Peacock</a:t>
            </a:r>
            <a:r>
              <a:rPr sz="3000"/>
              <a:t> Spider is only about 5 mm long, but it is one of the most brilliantly colored of any spider species. Each male Peacock Spider has a multicolored and metallic-tinged pattern on his tail, which he uses to attract and seduce a mate. When he sees a female spider that interests him, he first waves two of his black and white striped legs in the air as if he is waving flags. If she expresses an interest, he will then unwrap his tail from around abdomen, dancing back and forth in front of the female with the pattern on the tail displayed vertically. If his dance is impressive enough to her, she will allow him to mate. There are 44 different species of peacock spiders, and the intricate red, yellow, blue, purple, orange, and black pattern on the tail of each species is unique, as is each species’ particular dance</a:t>
            </a:r>
          </a:p>
          <a:p>
            <a:endParaRPr sz="3000"/>
          </a:p>
          <a:p>
            <a:r>
              <a:t>What is the author's purpose of this writing? ____________________________</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Many years ago, there lived a feisty little monkey named Swinger. His parents named him that because he spent his day swinging from tree to tree. One day he met a flea. The flea said, “I bet I can make you fall to the ground next time you swing.” The monkey laughed and said, “You’ve got a deal. If I win, you have to tell everybody that I’m the greatest monkey in the land.” The flea agreed. When Swinger was in mid-swing he felt a bite and had a horrible itch. He let go of the vine to scratch. When he did, he fell to the ground. The flea laughed and said, “I told you I could make you fall to the ground you silly monkey,” and ran home laughing all the way.…"/>
          <p:cNvSpPr txBox="1"/>
          <p:nvPr/>
        </p:nvSpPr>
        <p:spPr>
          <a:xfrm>
            <a:off x="1093701" y="730249"/>
            <a:ext cx="10817398" cy="8293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3600"/>
              </a:spcBef>
            </a:pPr>
            <a:r>
              <a:t>Many years ago, there lived a feisty little monkey named Swinger. His parents named him that because he spent his day swinging from tree to tree. One day he met a flea. The flea said, “I bet I can make you fall to the ground next time you swing.” The monkey laughed and said, “You’ve got a deal. If I win, you have to tell everybody that I’m the greatest monkey in the land.” The flea agreed. When Swinger was in mid-swing he felt a bite and had a horrible itch. He let go of the vine to scratch. When he did, he fell to the ground. The flea laughed and said, “I told you I could make you fall to the ground you silly monkey,” and ran home laughing all the way.</a:t>
            </a:r>
          </a:p>
          <a:p>
            <a:r>
              <a:t>What is the author's purpose of this writing? ____________________________</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Dear Mom,…"/>
          <p:cNvSpPr txBox="1"/>
          <p:nvPr/>
        </p:nvSpPr>
        <p:spPr>
          <a:xfrm>
            <a:off x="877750" y="590550"/>
            <a:ext cx="10721160" cy="8572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3600"/>
              </a:spcBef>
            </a:pPr>
            <a:r>
              <a:t>Dear Mom, </a:t>
            </a:r>
          </a:p>
          <a:p>
            <a:pPr algn="l">
              <a:spcBef>
                <a:spcPts val="3600"/>
              </a:spcBef>
            </a:pPr>
            <a:r>
              <a:t>How are you and Dad doing? I miss you so much. I have given a lot of thought to what I need fo school next year. I need a new laptop. I know you said I could use my old computer, but I think a laptop would be best. It would let me work at school and at home since I could bring it with me. Also, I could use it in class to take notes. I bet a new laptop would help me make great grades. Talk to Dad about it for me, PLEASE. </a:t>
            </a:r>
          </a:p>
          <a:p>
            <a:pPr algn="l">
              <a:spcBef>
                <a:spcPts val="3600"/>
              </a:spcBef>
            </a:pPr>
            <a:r>
              <a:t>Love, </a:t>
            </a:r>
          </a:p>
          <a:p>
            <a:pPr algn="l">
              <a:spcBef>
                <a:spcPts val="3600"/>
              </a:spcBef>
            </a:pPr>
            <a:r>
              <a:t>Jenny</a:t>
            </a:r>
          </a:p>
          <a:p>
            <a:r>
              <a:t>What is the author's purpose of this writing? ____________________________</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Welcome to Hillside Hospital. Visiting hours are from 10 a.m.- Noon and 4 p.m.- 9 p.m. No children under 12 are permitted to visit patients without nurse’s permission. Please do not run or talk loudly in the hallways. Limit of 4 visitors per patient. Thank you.…"/>
          <p:cNvSpPr txBox="1"/>
          <p:nvPr/>
        </p:nvSpPr>
        <p:spPr>
          <a:xfrm>
            <a:off x="1281296" y="2368549"/>
            <a:ext cx="10442209" cy="5016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3600"/>
              </a:spcBef>
            </a:pPr>
            <a:r>
              <a:t>Welcome to Hillside Hospital. Visiting hours are from 10 a.m.- Noon and 4 p.m.- 9 p.m. No children under 12 are permitted to visit patients without nurse’s permission. Please do not run or talk loudly in the hallways. Limit of 4 visitors per patient. Thank you.</a:t>
            </a:r>
          </a:p>
          <a:p>
            <a:endParaRPr/>
          </a:p>
          <a:p>
            <a:r>
              <a:t>What is the author's purpose of this writing? ____________________________</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ank you"/>
          <p:cNvSpPr txBox="1"/>
          <p:nvPr/>
        </p:nvSpPr>
        <p:spPr>
          <a:xfrm>
            <a:off x="5016500" y="3060419"/>
            <a:ext cx="2971801" cy="36327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Thank you</a:t>
            </a:r>
          </a:p>
          <a:p>
            <a:endParaRPr/>
          </a:p>
        </p:txBody>
      </p:sp>
      <p:pic>
        <p:nvPicPr>
          <p:cNvPr id="156" name="Image" descr="Image"/>
          <p:cNvPicPr>
            <a:picLocks noChangeAspect="1"/>
          </p:cNvPicPr>
          <p:nvPr/>
        </p:nvPicPr>
        <p:blipFill>
          <a:blip r:embed="rId2">
            <a:extLst/>
          </a:blip>
          <a:stretch>
            <a:fillRect/>
          </a:stretch>
        </p:blipFill>
        <p:spPr>
          <a:xfrm>
            <a:off x="5016500" y="3060419"/>
            <a:ext cx="2857501" cy="2857501"/>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Essential Question…"/>
          <p:cNvSpPr txBox="1"/>
          <p:nvPr/>
        </p:nvSpPr>
        <p:spPr>
          <a:xfrm>
            <a:off x="940708" y="3365499"/>
            <a:ext cx="11123384" cy="302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1200"/>
              </a:spcBef>
              <a:defRPr sz="6000">
                <a:solidFill>
                  <a:srgbClr val="273176"/>
                </a:solidFill>
                <a:effectLst>
                  <a:outerShdw blurRad="63500" dist="12700" dir="5400000" rotWithShape="0">
                    <a:srgbClr val="000000">
                      <a:alpha val="30000"/>
                    </a:srgbClr>
                  </a:outerShdw>
                </a:effectLst>
              </a:defRPr>
            </a:pPr>
            <a:r>
              <a:t>Essential Question</a:t>
            </a:r>
          </a:p>
          <a:p>
            <a:pPr algn="l">
              <a:spcBef>
                <a:spcPts val="3600"/>
              </a:spcBef>
            </a:pPr>
            <a:endParaRPr/>
          </a:p>
          <a:p>
            <a:pPr algn="l">
              <a:spcBef>
                <a:spcPts val="3600"/>
              </a:spcBef>
            </a:pPr>
            <a:r>
              <a:t>How do readers identify the author’s purpose in a text?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IE"/>
          <p:cNvSpPr txBox="1"/>
          <p:nvPr/>
        </p:nvSpPr>
        <p:spPr>
          <a:xfrm>
            <a:off x="4906143" y="2508250"/>
            <a:ext cx="3192514" cy="2247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4100"/>
            </a:lvl1pPr>
          </a:lstStyle>
          <a:p>
            <a:r>
              <a:t>PIE</a:t>
            </a:r>
          </a:p>
        </p:txBody>
      </p:sp>
      <p:sp>
        <p:nvSpPr>
          <p:cNvPr id="126" name="Persuade…"/>
          <p:cNvSpPr txBox="1"/>
          <p:nvPr/>
        </p:nvSpPr>
        <p:spPr>
          <a:xfrm>
            <a:off x="5520334" y="5073649"/>
            <a:ext cx="1964132" cy="1739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Persuade</a:t>
            </a:r>
          </a:p>
          <a:p>
            <a:r>
              <a:t>Inform</a:t>
            </a:r>
          </a:p>
          <a:p>
            <a:r>
              <a:t>Entertain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Image" descr="Image"/>
          <p:cNvPicPr>
            <a:picLocks noChangeAspect="1"/>
          </p:cNvPicPr>
          <p:nvPr/>
        </p:nvPicPr>
        <p:blipFill>
          <a:blip r:embed="rId2">
            <a:extLst/>
          </a:blip>
          <a:stretch>
            <a:fillRect/>
          </a:stretch>
        </p:blipFill>
        <p:spPr>
          <a:xfrm>
            <a:off x="754311" y="595822"/>
            <a:ext cx="6433699" cy="8561956"/>
          </a:xfrm>
          <a:prstGeom prst="rect">
            <a:avLst/>
          </a:prstGeom>
          <a:ln w="12700">
            <a:miter lim="400000"/>
          </a:ln>
        </p:spPr>
      </p:pic>
      <p:sp>
        <p:nvSpPr>
          <p:cNvPr id="129" name="Examples Of…"/>
          <p:cNvSpPr txBox="1"/>
          <p:nvPr/>
        </p:nvSpPr>
        <p:spPr>
          <a:xfrm>
            <a:off x="7827160" y="3029444"/>
            <a:ext cx="4450081" cy="402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spcBef>
                <a:spcPts val="1200"/>
              </a:spcBef>
              <a:defRPr sz="6000">
                <a:solidFill>
                  <a:srgbClr val="273176"/>
                </a:solidFill>
                <a:effectLst>
                  <a:outerShdw blurRad="63500" dist="12700" dir="5400000" rotWithShape="0">
                    <a:srgbClr val="000000">
                      <a:alpha val="30000"/>
                    </a:srgbClr>
                  </a:outerShdw>
                </a:effectLst>
              </a:defRPr>
            </a:pPr>
            <a:r>
              <a:t>Examples Of</a:t>
            </a:r>
          </a:p>
          <a:p>
            <a:pPr algn="l">
              <a:spcBef>
                <a:spcPts val="3600"/>
              </a:spcBef>
            </a:pPr>
            <a:r>
              <a:t>Advertisements</a:t>
            </a:r>
          </a:p>
          <a:p>
            <a:pPr algn="l">
              <a:spcBef>
                <a:spcPts val="3600"/>
              </a:spcBef>
            </a:pPr>
            <a:r>
              <a:t>Commercials</a:t>
            </a:r>
          </a:p>
          <a:p>
            <a:pPr algn="l">
              <a:spcBef>
                <a:spcPts val="3600"/>
              </a:spcBef>
            </a:pPr>
            <a:r>
              <a:t>Newspaper Editorials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Image" descr="Image"/>
          <p:cNvPicPr>
            <a:picLocks noChangeAspect="1"/>
          </p:cNvPicPr>
          <p:nvPr/>
        </p:nvPicPr>
        <p:blipFill>
          <a:blip r:embed="rId2">
            <a:extLst/>
          </a:blip>
          <a:stretch>
            <a:fillRect/>
          </a:stretch>
        </p:blipFill>
        <p:spPr>
          <a:xfrm>
            <a:off x="787778" y="294059"/>
            <a:ext cx="6887206" cy="9165482"/>
          </a:xfrm>
          <a:prstGeom prst="rect">
            <a:avLst/>
          </a:prstGeom>
          <a:ln w="12700">
            <a:miter lim="400000"/>
          </a:ln>
        </p:spPr>
      </p:pic>
      <p:sp>
        <p:nvSpPr>
          <p:cNvPr id="132" name="Examples of…"/>
          <p:cNvSpPr txBox="1"/>
          <p:nvPr/>
        </p:nvSpPr>
        <p:spPr>
          <a:xfrm>
            <a:off x="8058954" y="2863849"/>
            <a:ext cx="4418839" cy="402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spcBef>
                <a:spcPts val="1200"/>
              </a:spcBef>
              <a:defRPr sz="6000">
                <a:solidFill>
                  <a:srgbClr val="273176"/>
                </a:solidFill>
                <a:effectLst>
                  <a:outerShdw blurRad="63500" dist="12700" dir="5400000" rotWithShape="0">
                    <a:srgbClr val="000000">
                      <a:alpha val="30000"/>
                    </a:srgbClr>
                  </a:outerShdw>
                </a:effectLst>
              </a:defRPr>
            </a:pPr>
            <a:r>
              <a:t>Examples of </a:t>
            </a:r>
          </a:p>
          <a:p>
            <a:pPr algn="l">
              <a:spcBef>
                <a:spcPts val="3600"/>
              </a:spcBef>
            </a:pPr>
            <a:r>
              <a:t>Textbooks</a:t>
            </a:r>
          </a:p>
          <a:p>
            <a:pPr algn="l">
              <a:spcBef>
                <a:spcPts val="3600"/>
              </a:spcBef>
            </a:pPr>
            <a:r>
              <a:t>Cookbooks</a:t>
            </a:r>
          </a:p>
          <a:p>
            <a:pPr algn="l">
              <a:spcBef>
                <a:spcPts val="3600"/>
              </a:spcBef>
            </a:pPr>
            <a:r>
              <a:t>Newspapers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 name="Image" descr="Image"/>
          <p:cNvPicPr>
            <a:picLocks noChangeAspect="1"/>
          </p:cNvPicPr>
          <p:nvPr/>
        </p:nvPicPr>
        <p:blipFill>
          <a:blip r:embed="rId2">
            <a:extLst/>
          </a:blip>
          <a:stretch>
            <a:fillRect/>
          </a:stretch>
        </p:blipFill>
        <p:spPr>
          <a:xfrm>
            <a:off x="622155" y="451431"/>
            <a:ext cx="6650698" cy="8850738"/>
          </a:xfrm>
          <a:prstGeom prst="rect">
            <a:avLst/>
          </a:prstGeom>
          <a:ln w="12700">
            <a:miter lim="400000"/>
          </a:ln>
        </p:spPr>
      </p:pic>
      <p:sp>
        <p:nvSpPr>
          <p:cNvPr id="135" name="Examples Of…"/>
          <p:cNvSpPr txBox="1"/>
          <p:nvPr/>
        </p:nvSpPr>
        <p:spPr>
          <a:xfrm>
            <a:off x="7829826" y="2560248"/>
            <a:ext cx="4450081" cy="5029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spcBef>
                <a:spcPts val="1200"/>
              </a:spcBef>
              <a:defRPr sz="6000">
                <a:solidFill>
                  <a:srgbClr val="273176"/>
                </a:solidFill>
                <a:effectLst>
                  <a:outerShdw blurRad="63500" dist="12700" dir="5400000" rotWithShape="0">
                    <a:srgbClr val="000000">
                      <a:alpha val="30000"/>
                    </a:srgbClr>
                  </a:outerShdw>
                </a:effectLst>
              </a:defRPr>
            </a:pPr>
            <a:r>
              <a:t>Examples Of</a:t>
            </a:r>
          </a:p>
          <a:p>
            <a:pPr algn="l">
              <a:spcBef>
                <a:spcPts val="3600"/>
              </a:spcBef>
            </a:pPr>
            <a:r>
              <a:t>Poems</a:t>
            </a:r>
          </a:p>
          <a:p>
            <a:pPr algn="l">
              <a:spcBef>
                <a:spcPts val="3600"/>
              </a:spcBef>
            </a:pPr>
            <a:r>
              <a:t>Stories</a:t>
            </a:r>
          </a:p>
          <a:p>
            <a:pPr algn="l">
              <a:spcBef>
                <a:spcPts val="3600"/>
              </a:spcBef>
            </a:pPr>
            <a:r>
              <a:t>Plays </a:t>
            </a:r>
          </a:p>
          <a:p>
            <a:pPr algn="l">
              <a:spcBef>
                <a:spcPts val="3600"/>
              </a:spcBef>
            </a:pPr>
            <a:r>
              <a:t>Comic Strips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Directions: Read the description and then choose the author’s purpose (Is it to Persuade, Inform, or Explain?)…"/>
          <p:cNvSpPr txBox="1"/>
          <p:nvPr/>
        </p:nvSpPr>
        <p:spPr>
          <a:xfrm>
            <a:off x="842287" y="-1212170"/>
            <a:ext cx="11942732" cy="14897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spcBef>
                <a:spcPts val="3600"/>
              </a:spcBef>
            </a:pPr>
            <a:endParaRPr/>
          </a:p>
          <a:p>
            <a:pPr algn="l">
              <a:spcBef>
                <a:spcPts val="3600"/>
              </a:spcBef>
            </a:pPr>
            <a:endParaRPr/>
          </a:p>
          <a:p>
            <a:pPr algn="l">
              <a:spcBef>
                <a:spcPts val="1200"/>
              </a:spcBef>
              <a:defRPr sz="4100">
                <a:solidFill>
                  <a:srgbClr val="273176"/>
                </a:solidFill>
                <a:effectLst>
                  <a:outerShdw blurRad="63500" dist="12700" dir="5400000" rotWithShape="0">
                    <a:srgbClr val="000000">
                      <a:alpha val="30000"/>
                    </a:srgbClr>
                  </a:outerShdw>
                </a:effectLst>
              </a:defRPr>
            </a:pPr>
            <a:r>
              <a:t>Directions: Read the description and then choose the author’s purpose (Is it to Persuade, Inform, or Explain?)</a:t>
            </a:r>
          </a:p>
          <a:p>
            <a:pPr algn="l">
              <a:spcBef>
                <a:spcPts val="3600"/>
              </a:spcBef>
            </a:pPr>
            <a:r>
              <a:t>1. A bookmark by the American Dairy Association listing 10 reasons to drink milk </a:t>
            </a:r>
          </a:p>
          <a:p>
            <a:pPr algn="l">
              <a:spcBef>
                <a:spcPts val="3600"/>
              </a:spcBef>
            </a:pPr>
            <a:r>
              <a:t>2. A children’s book about a cherry pie and an apple pie that overcome their differences to become good friends </a:t>
            </a:r>
          </a:p>
          <a:p>
            <a:pPr algn="l">
              <a:spcBef>
                <a:spcPts val="3600"/>
              </a:spcBef>
            </a:pPr>
            <a:r>
              <a:t>3. A song about pizza by popular music artist, Miss Directed </a:t>
            </a:r>
          </a:p>
          <a:p>
            <a:pPr algn="l">
              <a:spcBef>
                <a:spcPts val="3600"/>
              </a:spcBef>
            </a:pPr>
            <a:r>
              <a:t>4. A menu for a local pizzeria listing the sizes and prices of pizzas and available toppings </a:t>
            </a:r>
          </a:p>
          <a:p>
            <a:pPr algn="l">
              <a:spcBef>
                <a:spcPts val="3600"/>
              </a:spcBef>
            </a:pPr>
            <a:r>
              <a:t>5. A public service announcement telling kids to stay in school </a:t>
            </a:r>
          </a:p>
          <a:p>
            <a:pPr algn="l">
              <a:spcBef>
                <a:spcPts val="3600"/>
              </a:spcBef>
            </a:pPr>
            <a:endParaRPr sz="1200">
              <a:latin typeface="Times"/>
              <a:ea typeface="Times"/>
              <a:cs typeface="Times"/>
              <a:sym typeface="Times"/>
            </a:endParaRPr>
          </a:p>
          <a:p>
            <a:pPr algn="l">
              <a:spcBef>
                <a:spcPts val="3600"/>
              </a:spcBef>
            </a:pPr>
            <a:endParaRPr sz="1200">
              <a:latin typeface="Times"/>
              <a:ea typeface="Times"/>
              <a:cs typeface="Times"/>
              <a:sym typeface="Times"/>
            </a:endParaRPr>
          </a:p>
          <a:p>
            <a:pPr algn="l">
              <a:spcBef>
                <a:spcPts val="3600"/>
              </a:spcBef>
            </a:pPr>
            <a:endParaRPr sz="1200">
              <a:latin typeface="Times"/>
              <a:ea typeface="Times"/>
              <a:cs typeface="Times"/>
              <a:sym typeface="Times"/>
            </a:endParaRPr>
          </a:p>
          <a:p>
            <a:pPr algn="l">
              <a:spcBef>
                <a:spcPts val="3600"/>
              </a:spcBef>
            </a:pPr>
            <a:endParaRPr sz="1200">
              <a:latin typeface="Times"/>
              <a:ea typeface="Times"/>
              <a:cs typeface="Times"/>
              <a:sym typeface="Times"/>
            </a:endParaRPr>
          </a:p>
          <a:p>
            <a:pPr algn="l">
              <a:spcBef>
                <a:spcPts val="3600"/>
              </a:spcBef>
            </a:pPr>
            <a:endParaRPr sz="1200">
              <a:latin typeface="Times"/>
              <a:ea typeface="Times"/>
              <a:cs typeface="Times"/>
              <a:sym typeface="Times"/>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It was a glorious morning in Alabama. The sun was shining through the trees. Alan couldn't wait to find his fishing pole and call his friend Sam to go fishing. They had a great time on these early morning fishing trips. They took their dogs with them and the dogs would swim in the lake while they fished. It was so funny to watch those dogs paddle around the lake.…"/>
          <p:cNvSpPr txBox="1"/>
          <p:nvPr/>
        </p:nvSpPr>
        <p:spPr>
          <a:xfrm>
            <a:off x="408917" y="1822450"/>
            <a:ext cx="11974058" cy="6108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L="635000" indent="-635000" algn="l">
              <a:spcBef>
                <a:spcPts val="3600"/>
              </a:spcBef>
              <a:buSzPct val="100000"/>
              <a:buAutoNum type="arabicPeriod"/>
            </a:pPr>
            <a:r>
              <a:t>It was a glorious morning in Alabama. The sun was shining through the trees. Alan couldn't wait to find his fishing pole and call his friend Sam to go fishing. They had a great time on these early morning fishing trips. They took their dogs with them and the dogs would swim in the lake while they fished. It was so funny to watch those dogs paddle around the lake.</a:t>
            </a:r>
          </a:p>
          <a:p>
            <a:endParaRPr/>
          </a:p>
          <a:p>
            <a:r>
              <a:t>What is the author's purpose of this writing? ____________________________</a:t>
            </a:r>
          </a:p>
        </p:txBody>
      </p:sp>
      <p:sp>
        <p:nvSpPr>
          <p:cNvPr id="140" name="Directions: Pick one answer for each question. You can choose from Persuade, Inform, or Entertain"/>
          <p:cNvSpPr txBox="1"/>
          <p:nvPr/>
        </p:nvSpPr>
        <p:spPr>
          <a:xfrm>
            <a:off x="892525" y="391069"/>
            <a:ext cx="11481874" cy="1016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spcBef>
                <a:spcPts val="1200"/>
              </a:spcBef>
              <a:defRPr sz="3000">
                <a:solidFill>
                  <a:srgbClr val="273176"/>
                </a:solidFill>
                <a:effectLst>
                  <a:outerShdw blurRad="63500" dist="12700" dir="5400000" rotWithShape="0">
                    <a:srgbClr val="000000">
                      <a:alpha val="30000"/>
                    </a:srgbClr>
                  </a:outerShdw>
                </a:effectLst>
              </a:defRPr>
            </a:lvl1pPr>
          </a:lstStyle>
          <a:p>
            <a:r>
              <a:t>Directions: Pick one answer for each question. You can choose from Persuade, Inform, or Entertain</a:t>
            </a:r>
          </a:p>
        </p:txBody>
      </p:sp>
      <p:sp>
        <p:nvSpPr>
          <p:cNvPr id="141" name="Text"/>
          <p:cNvSpPr txBox="1"/>
          <p:nvPr/>
        </p:nvSpPr>
        <p:spPr>
          <a:xfrm>
            <a:off x="-1698743" y="11349090"/>
            <a:ext cx="2537932" cy="647701"/>
          </a:xfrm>
          <a:prstGeom prst="rect">
            <a:avLst/>
          </a:prstGeom>
          <a:ln w="12700">
            <a:miter lim="400000"/>
          </a:ln>
        </p:spPr>
        <p:txBody>
          <a:bodyPr lIns="50800" tIns="50800" rIns="50800" bIns="50800" anchor="ctr">
            <a:spAutoFit/>
          </a:bodyPr>
          <a:lstStyle/>
          <a:p>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2. The Underground Railroad was a secret organization which helped slaves escape to freedom. Many slaves were able to escape because of the conductors and station masters. The northern states were free states and slaves were free once they arrived in the north. Secret codes and signals were used to identify the conductors and station masters.…"/>
          <p:cNvSpPr txBox="1"/>
          <p:nvPr/>
        </p:nvSpPr>
        <p:spPr>
          <a:xfrm>
            <a:off x="893041" y="1076498"/>
            <a:ext cx="11218718" cy="656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endParaRPr/>
          </a:p>
          <a:p>
            <a:pPr algn="l">
              <a:spcBef>
                <a:spcPts val="3600"/>
              </a:spcBef>
            </a:pPr>
            <a:r>
              <a:t>2. The Underground Railroad was a secret organization which helped slaves escape to freedom. Many slaves were able to escape because of the conductors and station masters. The northern states were free states and slaves were free once they arrived in the north. Secret codes and signals were used to identify the conductors and station masters.</a:t>
            </a:r>
          </a:p>
          <a:p>
            <a:endParaRPr/>
          </a:p>
          <a:p>
            <a:r>
              <a:t>What is the author's purpose of this writing? ____________________________</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Hoefler Text"/>
        <a:ea typeface="Hoefler Text"/>
        <a:cs typeface="Hoefler Text"/>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Hoefler Text"/>
        <a:ea typeface="Hoefler Text"/>
        <a:cs typeface="Hoefler Text"/>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906</Words>
  <Application>Microsoft Office PowerPoint</Application>
  <PresentationFormat>Custom</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Baskerville</vt:lpstr>
      <vt:lpstr>Helvetica Neue</vt:lpstr>
      <vt:lpstr>Hoefler Text</vt:lpstr>
      <vt:lpstr>Times</vt:lpstr>
      <vt:lpstr>Harmony</vt:lpstr>
      <vt:lpstr>Author’s Purpose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Author’s Purpose</dc:title>
  <dc:creator>Lisa Falk</dc:creator>
  <cp:lastModifiedBy>Lisa Falk</cp:lastModifiedBy>
  <cp:revision>1</cp:revision>
  <dcterms:modified xsi:type="dcterms:W3CDTF">2020-04-21T16:10:19Z</dcterms:modified>
</cp:coreProperties>
</file>