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9E7A5"/>
    <a:srgbClr val="EDB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543" autoAdjust="0"/>
    <p:restoredTop sz="94652" autoAdjust="0"/>
  </p:normalViewPr>
  <p:slideViewPr>
    <p:cSldViewPr>
      <p:cViewPr varScale="1">
        <p:scale>
          <a:sx n="68" d="100"/>
          <a:sy n="68" d="100"/>
        </p:scale>
        <p:origin x="15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D78B6966-AB07-4F59-AD83-EB26E17D92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9A5B461D-C29B-4CDD-A89A-ABDA7ADE80A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01EDA3AB-2C46-49EF-B25C-26BEA3A503AF}"/>
              </a:ext>
            </a:extLst>
          </p:cNvPr>
          <p:cNvSpPr>
            <a:spLocks noGrp="1" noChangeArrowheads="1"/>
          </p:cNvSpPr>
          <p:nvPr>
            <p:ph type="sldNum" sz="quarter" idx="12"/>
          </p:nvPr>
        </p:nvSpPr>
        <p:spPr>
          <a:ln/>
        </p:spPr>
        <p:txBody>
          <a:bodyPr/>
          <a:lstStyle>
            <a:lvl1pPr>
              <a:defRPr/>
            </a:lvl1pPr>
          </a:lstStyle>
          <a:p>
            <a:pPr>
              <a:defRPr/>
            </a:pPr>
            <a:fld id="{4BF6657C-BCB0-4B2B-A740-092B7AE5F4DA}" type="slidenum">
              <a:rPr lang="es-ES" altLang="en-US"/>
              <a:pPr>
                <a:defRPr/>
              </a:pPr>
              <a:t>‹#›</a:t>
            </a:fld>
            <a:endParaRPr lang="es-ES" altLang="en-US"/>
          </a:p>
        </p:txBody>
      </p:sp>
    </p:spTree>
    <p:extLst>
      <p:ext uri="{BB962C8B-B14F-4D97-AF65-F5344CB8AC3E}">
        <p14:creationId xmlns:p14="http://schemas.microsoft.com/office/powerpoint/2010/main" val="425806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78B6966-AB07-4F59-AD83-EB26E17D92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9A5B461D-C29B-4CDD-A89A-ABDA7ADE80A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01EDA3AB-2C46-49EF-B25C-26BEA3A503AF}"/>
              </a:ext>
            </a:extLst>
          </p:cNvPr>
          <p:cNvSpPr>
            <a:spLocks noGrp="1" noChangeArrowheads="1"/>
          </p:cNvSpPr>
          <p:nvPr>
            <p:ph type="sldNum" sz="quarter" idx="12"/>
          </p:nvPr>
        </p:nvSpPr>
        <p:spPr>
          <a:ln/>
        </p:spPr>
        <p:txBody>
          <a:bodyPr/>
          <a:lstStyle>
            <a:lvl1pPr>
              <a:defRPr/>
            </a:lvl1pPr>
          </a:lstStyle>
          <a:p>
            <a:pPr>
              <a:defRPr/>
            </a:pPr>
            <a:fld id="{F5B0836F-9012-46D3-9B3A-6FF405EE5696}" type="slidenum">
              <a:rPr lang="es-ES" altLang="en-US"/>
              <a:pPr>
                <a:defRPr/>
              </a:pPr>
              <a:t>‹#›</a:t>
            </a:fld>
            <a:endParaRPr lang="es-ES" altLang="en-US"/>
          </a:p>
        </p:txBody>
      </p:sp>
    </p:spTree>
    <p:extLst>
      <p:ext uri="{BB962C8B-B14F-4D97-AF65-F5344CB8AC3E}">
        <p14:creationId xmlns:p14="http://schemas.microsoft.com/office/powerpoint/2010/main" val="291749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78B6966-AB07-4F59-AD83-EB26E17D92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9A5B461D-C29B-4CDD-A89A-ABDA7ADE80A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01EDA3AB-2C46-49EF-B25C-26BEA3A503AF}"/>
              </a:ext>
            </a:extLst>
          </p:cNvPr>
          <p:cNvSpPr>
            <a:spLocks noGrp="1" noChangeArrowheads="1"/>
          </p:cNvSpPr>
          <p:nvPr>
            <p:ph type="sldNum" sz="quarter" idx="12"/>
          </p:nvPr>
        </p:nvSpPr>
        <p:spPr>
          <a:ln/>
        </p:spPr>
        <p:txBody>
          <a:bodyPr/>
          <a:lstStyle>
            <a:lvl1pPr>
              <a:defRPr/>
            </a:lvl1pPr>
          </a:lstStyle>
          <a:p>
            <a:pPr>
              <a:defRPr/>
            </a:pPr>
            <a:fld id="{056270DF-42EE-4347-861E-883836AB0E79}" type="slidenum">
              <a:rPr lang="es-ES" altLang="en-US"/>
              <a:pPr>
                <a:defRPr/>
              </a:pPr>
              <a:t>‹#›</a:t>
            </a:fld>
            <a:endParaRPr lang="es-ES" altLang="en-US"/>
          </a:p>
        </p:txBody>
      </p:sp>
    </p:spTree>
    <p:extLst>
      <p:ext uri="{BB962C8B-B14F-4D97-AF65-F5344CB8AC3E}">
        <p14:creationId xmlns:p14="http://schemas.microsoft.com/office/powerpoint/2010/main" val="53698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78B6966-AB07-4F59-AD83-EB26E17D92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9A5B461D-C29B-4CDD-A89A-ABDA7ADE80A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01EDA3AB-2C46-49EF-B25C-26BEA3A503AF}"/>
              </a:ext>
            </a:extLst>
          </p:cNvPr>
          <p:cNvSpPr>
            <a:spLocks noGrp="1" noChangeArrowheads="1"/>
          </p:cNvSpPr>
          <p:nvPr>
            <p:ph type="sldNum" sz="quarter" idx="12"/>
          </p:nvPr>
        </p:nvSpPr>
        <p:spPr>
          <a:ln/>
        </p:spPr>
        <p:txBody>
          <a:bodyPr/>
          <a:lstStyle>
            <a:lvl1pPr>
              <a:defRPr/>
            </a:lvl1pPr>
          </a:lstStyle>
          <a:p>
            <a:pPr>
              <a:defRPr/>
            </a:pPr>
            <a:fld id="{4DC1A793-7038-4457-8B0B-19C939ABE89E}" type="slidenum">
              <a:rPr lang="es-ES" altLang="en-US"/>
              <a:pPr>
                <a:defRPr/>
              </a:pPr>
              <a:t>‹#›</a:t>
            </a:fld>
            <a:endParaRPr lang="es-ES" altLang="en-US"/>
          </a:p>
        </p:txBody>
      </p:sp>
    </p:spTree>
    <p:extLst>
      <p:ext uri="{BB962C8B-B14F-4D97-AF65-F5344CB8AC3E}">
        <p14:creationId xmlns:p14="http://schemas.microsoft.com/office/powerpoint/2010/main" val="385566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D78B6966-AB07-4F59-AD83-EB26E17D92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9A5B461D-C29B-4CDD-A89A-ABDA7ADE80A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01EDA3AB-2C46-49EF-B25C-26BEA3A503AF}"/>
              </a:ext>
            </a:extLst>
          </p:cNvPr>
          <p:cNvSpPr>
            <a:spLocks noGrp="1" noChangeArrowheads="1"/>
          </p:cNvSpPr>
          <p:nvPr>
            <p:ph type="sldNum" sz="quarter" idx="12"/>
          </p:nvPr>
        </p:nvSpPr>
        <p:spPr>
          <a:ln/>
        </p:spPr>
        <p:txBody>
          <a:bodyPr/>
          <a:lstStyle>
            <a:lvl1pPr>
              <a:defRPr/>
            </a:lvl1pPr>
          </a:lstStyle>
          <a:p>
            <a:pPr>
              <a:defRPr/>
            </a:pPr>
            <a:fld id="{E998C08C-DB57-4818-B907-F90DDD5898A9}" type="slidenum">
              <a:rPr lang="es-ES" altLang="en-US"/>
              <a:pPr>
                <a:defRPr/>
              </a:pPr>
              <a:t>‹#›</a:t>
            </a:fld>
            <a:endParaRPr lang="es-ES" altLang="en-US"/>
          </a:p>
        </p:txBody>
      </p:sp>
    </p:spTree>
    <p:extLst>
      <p:ext uri="{BB962C8B-B14F-4D97-AF65-F5344CB8AC3E}">
        <p14:creationId xmlns:p14="http://schemas.microsoft.com/office/powerpoint/2010/main" val="5081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D78B6966-AB07-4F59-AD83-EB26E17D92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9A5B461D-C29B-4CDD-A89A-ABDA7ADE80A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01EDA3AB-2C46-49EF-B25C-26BEA3A503AF}"/>
              </a:ext>
            </a:extLst>
          </p:cNvPr>
          <p:cNvSpPr>
            <a:spLocks noGrp="1" noChangeArrowheads="1"/>
          </p:cNvSpPr>
          <p:nvPr>
            <p:ph type="sldNum" sz="quarter" idx="12"/>
          </p:nvPr>
        </p:nvSpPr>
        <p:spPr>
          <a:ln/>
        </p:spPr>
        <p:txBody>
          <a:bodyPr/>
          <a:lstStyle>
            <a:lvl1pPr>
              <a:defRPr/>
            </a:lvl1pPr>
          </a:lstStyle>
          <a:p>
            <a:pPr>
              <a:defRPr/>
            </a:pPr>
            <a:fld id="{D95E03BB-CFD0-41DB-AF07-F9141FE1EACA}" type="slidenum">
              <a:rPr lang="es-ES" altLang="en-US"/>
              <a:pPr>
                <a:defRPr/>
              </a:pPr>
              <a:t>‹#›</a:t>
            </a:fld>
            <a:endParaRPr lang="es-ES" altLang="en-US"/>
          </a:p>
        </p:txBody>
      </p:sp>
    </p:spTree>
    <p:extLst>
      <p:ext uri="{BB962C8B-B14F-4D97-AF65-F5344CB8AC3E}">
        <p14:creationId xmlns:p14="http://schemas.microsoft.com/office/powerpoint/2010/main" val="1615010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D78B6966-AB07-4F59-AD83-EB26E17D92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xmlns="" id="{9A5B461D-C29B-4CDD-A89A-ABDA7ADE80A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xmlns="" id="{01EDA3AB-2C46-49EF-B25C-26BEA3A503AF}"/>
              </a:ext>
            </a:extLst>
          </p:cNvPr>
          <p:cNvSpPr>
            <a:spLocks noGrp="1" noChangeArrowheads="1"/>
          </p:cNvSpPr>
          <p:nvPr>
            <p:ph type="sldNum" sz="quarter" idx="12"/>
          </p:nvPr>
        </p:nvSpPr>
        <p:spPr>
          <a:ln/>
        </p:spPr>
        <p:txBody>
          <a:bodyPr/>
          <a:lstStyle>
            <a:lvl1pPr>
              <a:defRPr/>
            </a:lvl1pPr>
          </a:lstStyle>
          <a:p>
            <a:pPr>
              <a:defRPr/>
            </a:pPr>
            <a:fld id="{995CE5F4-F818-4108-8AB0-312BF6EE1D00}" type="slidenum">
              <a:rPr lang="es-ES" altLang="en-US"/>
              <a:pPr>
                <a:defRPr/>
              </a:pPr>
              <a:t>‹#›</a:t>
            </a:fld>
            <a:endParaRPr lang="es-ES" altLang="en-US"/>
          </a:p>
        </p:txBody>
      </p:sp>
    </p:spTree>
    <p:extLst>
      <p:ext uri="{BB962C8B-B14F-4D97-AF65-F5344CB8AC3E}">
        <p14:creationId xmlns:p14="http://schemas.microsoft.com/office/powerpoint/2010/main" val="390805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D78B6966-AB07-4F59-AD83-EB26E17D92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xmlns="" id="{9A5B461D-C29B-4CDD-A89A-ABDA7ADE80A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xmlns="" id="{01EDA3AB-2C46-49EF-B25C-26BEA3A503AF}"/>
              </a:ext>
            </a:extLst>
          </p:cNvPr>
          <p:cNvSpPr>
            <a:spLocks noGrp="1" noChangeArrowheads="1"/>
          </p:cNvSpPr>
          <p:nvPr>
            <p:ph type="sldNum" sz="quarter" idx="12"/>
          </p:nvPr>
        </p:nvSpPr>
        <p:spPr>
          <a:ln/>
        </p:spPr>
        <p:txBody>
          <a:bodyPr/>
          <a:lstStyle>
            <a:lvl1pPr>
              <a:defRPr/>
            </a:lvl1pPr>
          </a:lstStyle>
          <a:p>
            <a:pPr>
              <a:defRPr/>
            </a:pPr>
            <a:fld id="{D29E8AE8-DB8C-4DCF-A05F-A1DC6A6952BC}" type="slidenum">
              <a:rPr lang="es-ES" altLang="en-US"/>
              <a:pPr>
                <a:defRPr/>
              </a:pPr>
              <a:t>‹#›</a:t>
            </a:fld>
            <a:endParaRPr lang="es-ES" altLang="en-US"/>
          </a:p>
        </p:txBody>
      </p:sp>
    </p:spTree>
    <p:extLst>
      <p:ext uri="{BB962C8B-B14F-4D97-AF65-F5344CB8AC3E}">
        <p14:creationId xmlns:p14="http://schemas.microsoft.com/office/powerpoint/2010/main" val="169794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78B6966-AB07-4F59-AD83-EB26E17D92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xmlns="" id="{9A5B461D-C29B-4CDD-A89A-ABDA7ADE80A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xmlns="" id="{01EDA3AB-2C46-49EF-B25C-26BEA3A503AF}"/>
              </a:ext>
            </a:extLst>
          </p:cNvPr>
          <p:cNvSpPr>
            <a:spLocks noGrp="1" noChangeArrowheads="1"/>
          </p:cNvSpPr>
          <p:nvPr>
            <p:ph type="sldNum" sz="quarter" idx="12"/>
          </p:nvPr>
        </p:nvSpPr>
        <p:spPr>
          <a:ln/>
        </p:spPr>
        <p:txBody>
          <a:bodyPr/>
          <a:lstStyle>
            <a:lvl1pPr>
              <a:defRPr/>
            </a:lvl1pPr>
          </a:lstStyle>
          <a:p>
            <a:pPr>
              <a:defRPr/>
            </a:pPr>
            <a:fld id="{F6442515-212A-44DA-9042-ADAA7345B998}" type="slidenum">
              <a:rPr lang="es-ES" altLang="en-US"/>
              <a:pPr>
                <a:defRPr/>
              </a:pPr>
              <a:t>‹#›</a:t>
            </a:fld>
            <a:endParaRPr lang="es-ES" altLang="en-US"/>
          </a:p>
        </p:txBody>
      </p:sp>
    </p:spTree>
    <p:extLst>
      <p:ext uri="{BB962C8B-B14F-4D97-AF65-F5344CB8AC3E}">
        <p14:creationId xmlns:p14="http://schemas.microsoft.com/office/powerpoint/2010/main" val="239293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78B6966-AB07-4F59-AD83-EB26E17D92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9A5B461D-C29B-4CDD-A89A-ABDA7ADE80A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01EDA3AB-2C46-49EF-B25C-26BEA3A503AF}"/>
              </a:ext>
            </a:extLst>
          </p:cNvPr>
          <p:cNvSpPr>
            <a:spLocks noGrp="1" noChangeArrowheads="1"/>
          </p:cNvSpPr>
          <p:nvPr>
            <p:ph type="sldNum" sz="quarter" idx="12"/>
          </p:nvPr>
        </p:nvSpPr>
        <p:spPr>
          <a:ln/>
        </p:spPr>
        <p:txBody>
          <a:bodyPr/>
          <a:lstStyle>
            <a:lvl1pPr>
              <a:defRPr/>
            </a:lvl1pPr>
          </a:lstStyle>
          <a:p>
            <a:pPr>
              <a:defRPr/>
            </a:pPr>
            <a:fld id="{EFA841D0-419A-442E-B4C9-BCBACD269F5F}" type="slidenum">
              <a:rPr lang="es-ES" altLang="en-US"/>
              <a:pPr>
                <a:defRPr/>
              </a:pPr>
              <a:t>‹#›</a:t>
            </a:fld>
            <a:endParaRPr lang="es-ES" altLang="en-US"/>
          </a:p>
        </p:txBody>
      </p:sp>
    </p:spTree>
    <p:extLst>
      <p:ext uri="{BB962C8B-B14F-4D97-AF65-F5344CB8AC3E}">
        <p14:creationId xmlns:p14="http://schemas.microsoft.com/office/powerpoint/2010/main" val="179474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78B6966-AB07-4F59-AD83-EB26E17D92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9A5B461D-C29B-4CDD-A89A-ABDA7ADE80A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01EDA3AB-2C46-49EF-B25C-26BEA3A503AF}"/>
              </a:ext>
            </a:extLst>
          </p:cNvPr>
          <p:cNvSpPr>
            <a:spLocks noGrp="1" noChangeArrowheads="1"/>
          </p:cNvSpPr>
          <p:nvPr>
            <p:ph type="sldNum" sz="quarter" idx="12"/>
          </p:nvPr>
        </p:nvSpPr>
        <p:spPr>
          <a:ln/>
        </p:spPr>
        <p:txBody>
          <a:bodyPr/>
          <a:lstStyle>
            <a:lvl1pPr>
              <a:defRPr/>
            </a:lvl1pPr>
          </a:lstStyle>
          <a:p>
            <a:pPr>
              <a:defRPr/>
            </a:pPr>
            <a:fld id="{8C05A43E-F8A8-4780-9418-9A6FE268E009}" type="slidenum">
              <a:rPr lang="es-ES" altLang="en-US"/>
              <a:pPr>
                <a:defRPr/>
              </a:pPr>
              <a:t>‹#›</a:t>
            </a:fld>
            <a:endParaRPr lang="es-ES" altLang="en-US"/>
          </a:p>
        </p:txBody>
      </p:sp>
    </p:spTree>
    <p:extLst>
      <p:ext uri="{BB962C8B-B14F-4D97-AF65-F5344CB8AC3E}">
        <p14:creationId xmlns:p14="http://schemas.microsoft.com/office/powerpoint/2010/main" val="20270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a:extLst>
              <a:ext uri="{FF2B5EF4-FFF2-40B4-BE49-F238E27FC236}">
                <a16:creationId xmlns:a16="http://schemas.microsoft.com/office/drawing/2014/main" xmlns="" id="{D78B6966-AB07-4F59-AD83-EB26E17D92D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s-ES" altLang="en-US"/>
          </a:p>
        </p:txBody>
      </p:sp>
      <p:sp>
        <p:nvSpPr>
          <p:cNvPr id="1029" name="Rectangle 5">
            <a:extLst>
              <a:ext uri="{FF2B5EF4-FFF2-40B4-BE49-F238E27FC236}">
                <a16:creationId xmlns:a16="http://schemas.microsoft.com/office/drawing/2014/main" xmlns="" id="{9A5B461D-C29B-4CDD-A89A-ABDA7ADE80A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s-ES" altLang="en-US"/>
          </a:p>
        </p:txBody>
      </p:sp>
      <p:sp>
        <p:nvSpPr>
          <p:cNvPr id="1030" name="Rectangle 6">
            <a:extLst>
              <a:ext uri="{FF2B5EF4-FFF2-40B4-BE49-F238E27FC236}">
                <a16:creationId xmlns:a16="http://schemas.microsoft.com/office/drawing/2014/main" xmlns="" id="{01EDA3AB-2C46-49EF-B25C-26BEA3A503A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1D2CE3D-AEE2-4B23-A889-A6B6E52E9F5D}"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a:extLst>
              <a:ext uri="{FF2B5EF4-FFF2-40B4-BE49-F238E27FC236}">
                <a16:creationId xmlns:a16="http://schemas.microsoft.com/office/drawing/2014/main" xmlns="" id="{EB932067-A862-4465-8BE7-5219310AF629}"/>
              </a:ext>
            </a:extLst>
          </p:cNvPr>
          <p:cNvSpPr>
            <a:spLocks noGrp="1" noChangeArrowheads="1"/>
          </p:cNvSpPr>
          <p:nvPr>
            <p:ph type="ctrTitle"/>
          </p:nvPr>
        </p:nvSpPr>
        <p:spPr>
          <a:ln>
            <a:solidFill>
              <a:srgbClr val="FF6600"/>
            </a:solidFill>
          </a:ln>
        </p:spPr>
        <p:txBody>
          <a:bodyPr/>
          <a:lstStyle/>
          <a:p>
            <a:pPr eaLnBrk="1" hangingPunct="1">
              <a:defRPr/>
            </a:pPr>
            <a:r>
              <a:rPr lang="es-UY" altLang="en-US" b="1" dirty="0">
                <a:solidFill>
                  <a:srgbClr val="FF6600"/>
                </a:solidFill>
                <a:effectLst>
                  <a:outerShdw blurRad="38100" dist="38100" dir="2700000" algn="tl">
                    <a:srgbClr val="000000">
                      <a:alpha val="43137"/>
                    </a:srgbClr>
                  </a:outerShdw>
                </a:effectLst>
              </a:rPr>
              <a:t>I Can Show Compassion</a:t>
            </a:r>
            <a:endParaRPr lang="es-ES" altLang="en-US" b="1" dirty="0">
              <a:solidFill>
                <a:srgbClr val="FF6600"/>
              </a:solidFill>
              <a:effectLst>
                <a:outerShdw blurRad="38100" dist="38100" dir="2700000" algn="tl">
                  <a:srgbClr val="000000">
                    <a:alpha val="43137"/>
                  </a:srgbClr>
                </a:outerShdw>
              </a:effectLst>
            </a:endParaRPr>
          </a:p>
        </p:txBody>
      </p:sp>
      <p:pic>
        <p:nvPicPr>
          <p:cNvPr id="2051"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4508500"/>
            <a:ext cx="143827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TextBox 1"/>
          <p:cNvSpPr txBox="1">
            <a:spLocks noChangeArrowheads="1"/>
          </p:cNvSpPr>
          <p:nvPr/>
        </p:nvSpPr>
        <p:spPr bwMode="auto">
          <a:xfrm>
            <a:off x="646113" y="6056313"/>
            <a:ext cx="4175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adapted from www.kidshealth.org</a:t>
            </a: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ln>
            <a:solidFill>
              <a:srgbClr val="FF6600"/>
            </a:solidFill>
            <a:miter lim="800000"/>
            <a:headEnd/>
            <a:tailEnd/>
          </a:ln>
        </p:spPr>
        <p:txBody>
          <a:bodyPr/>
          <a:lstStyle/>
          <a:p>
            <a:pPr eaLnBrk="1" hangingPunct="1"/>
            <a:r>
              <a:rPr lang="en-US" altLang="en-US" b="1" smtClean="0"/>
              <a:t>Remember: 3 Ways to Show Compassion</a:t>
            </a:r>
          </a:p>
        </p:txBody>
      </p:sp>
      <p:sp>
        <p:nvSpPr>
          <p:cNvPr id="11267" name="Content Placeholder 2"/>
          <p:cNvSpPr>
            <a:spLocks noGrp="1"/>
          </p:cNvSpPr>
          <p:nvPr>
            <p:ph idx="1"/>
          </p:nvPr>
        </p:nvSpPr>
        <p:spPr>
          <a:xfrm>
            <a:off x="457200" y="1600200"/>
            <a:ext cx="6130925" cy="4525963"/>
          </a:xfrm>
          <a:ln>
            <a:solidFill>
              <a:srgbClr val="FF6600"/>
            </a:solidFill>
            <a:miter lim="800000"/>
            <a:headEnd/>
            <a:tailEnd/>
          </a:ln>
        </p:spPr>
        <p:txBody>
          <a:bodyPr/>
          <a:lstStyle/>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Ask what they need</a:t>
            </a:r>
          </a:p>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Show sincere interest in others</a:t>
            </a:r>
          </a:p>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Act with kindness</a:t>
            </a:r>
          </a:p>
        </p:txBody>
      </p:sp>
      <p:pic>
        <p:nvPicPr>
          <p:cNvPr id="11268" name="Picture 2" descr="C:\Users\Andee\AppData\Local\Microsoft\Windows\Temporary Internet Files\Content.IE5\JIQDWDBO\dreamstime_xs_63279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2492375"/>
            <a:ext cx="2176463" cy="32639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ln>
            <a:solidFill>
              <a:srgbClr val="FF6600"/>
            </a:solidFill>
            <a:miter lim="800000"/>
            <a:headEnd/>
            <a:tailEnd/>
          </a:ln>
        </p:spPr>
        <p:txBody>
          <a:bodyPr/>
          <a:lstStyle/>
          <a:p>
            <a:pPr eaLnBrk="1" hangingPunct="1"/>
            <a:r>
              <a:rPr lang="en-US" altLang="en-US" b="1" smtClean="0"/>
              <a:t>So…what do YOU think?</a:t>
            </a:r>
          </a:p>
        </p:txBody>
      </p:sp>
      <p:sp>
        <p:nvSpPr>
          <p:cNvPr id="12291" name="Content Placeholder 2"/>
          <p:cNvSpPr>
            <a:spLocks noGrp="1"/>
          </p:cNvSpPr>
          <p:nvPr>
            <p:ph idx="1"/>
          </p:nvPr>
        </p:nvSpPr>
        <p:spPr>
          <a:xfrm>
            <a:off x="457200" y="1600200"/>
            <a:ext cx="4259263" cy="4924425"/>
          </a:xfrm>
          <a:ln>
            <a:solidFill>
              <a:srgbClr val="FF6600"/>
            </a:solidFill>
            <a:miter lim="800000"/>
            <a:headEnd/>
            <a:tailEnd/>
          </a:ln>
        </p:spPr>
        <p:txBody>
          <a:bodyPr/>
          <a:lstStyle/>
          <a:p>
            <a:pPr marL="0" indent="0" algn="ctr" eaLnBrk="1" hangingPunct="1">
              <a:buFontTx/>
              <a:buNone/>
            </a:pPr>
            <a:r>
              <a:rPr lang="en-US" altLang="en-US" sz="2800" smtClean="0"/>
              <a:t>You see a new student in the hallway looking lost and alone.  It’s time for lunch but he doesn’t seem to know where to go, and he’s not asking directions.  If he waits much longer, he’ll miss the whole lunch period.</a:t>
            </a:r>
          </a:p>
          <a:p>
            <a:pPr marL="0" indent="0" algn="ctr" eaLnBrk="1" hangingPunct="1">
              <a:buFontTx/>
              <a:buNone/>
            </a:pPr>
            <a:r>
              <a:rPr lang="en-US" altLang="en-US" sz="2800" smtClean="0"/>
              <a:t>What can you do?</a:t>
            </a:r>
          </a:p>
        </p:txBody>
      </p:sp>
      <p:pic>
        <p:nvPicPr>
          <p:cNvPr id="12292" name="Picture 2" descr="C:\Users\Andee\AppData\Local\Microsoft\Windows\Temporary Internet Files\Content.IE5\WK8V437P\dreamstime_xs_149309870.jpg"/>
          <p:cNvPicPr>
            <a:picLocks noChangeAspect="1" noChangeArrowheads="1"/>
          </p:cNvPicPr>
          <p:nvPr/>
        </p:nvPicPr>
        <p:blipFill>
          <a:blip r:embed="rId2">
            <a:extLst>
              <a:ext uri="{28A0092B-C50C-407E-A947-70E740481C1C}">
                <a14:useLocalDpi xmlns:a14="http://schemas.microsoft.com/office/drawing/2010/main" val="0"/>
              </a:ext>
            </a:extLst>
          </a:blip>
          <a:srcRect l="8992" t="613" r="-3023" b="-613"/>
          <a:stretch>
            <a:fillRect/>
          </a:stretch>
        </p:blipFill>
        <p:spPr bwMode="auto">
          <a:xfrm>
            <a:off x="5081588" y="2771775"/>
            <a:ext cx="4062412" cy="2881313"/>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a:extLst>
              <a:ext uri="{FF2B5EF4-FFF2-40B4-BE49-F238E27FC236}">
                <a16:creationId xmlns:a16="http://schemas.microsoft.com/office/drawing/2014/main" xmlns="" id="{CF966490-D8EB-4964-B335-D2053CE8D056}"/>
              </a:ext>
            </a:extLst>
          </p:cNvPr>
          <p:cNvSpPr>
            <a:spLocks noGrp="1" noChangeArrowheads="1"/>
          </p:cNvSpPr>
          <p:nvPr>
            <p:ph type="title"/>
          </p:nvPr>
        </p:nvSpPr>
        <p:spPr>
          <a:xfrm>
            <a:off x="457200" y="476250"/>
            <a:ext cx="8229600" cy="720725"/>
          </a:xfrm>
          <a:ln>
            <a:solidFill>
              <a:srgbClr val="FF6600"/>
            </a:solidFill>
          </a:ln>
        </p:spPr>
        <p:txBody>
          <a:bodyPr/>
          <a:lstStyle/>
          <a:p>
            <a:pPr eaLnBrk="1" hangingPunct="1">
              <a:defRPr/>
            </a:pPr>
            <a:r>
              <a:rPr lang="en-US" altLang="en-US" sz="4000" dirty="0"/>
              <a:t>What is </a:t>
            </a:r>
            <a:r>
              <a:rPr lang="en-US" altLang="en-US" sz="4000" b="1" dirty="0">
                <a:solidFill>
                  <a:srgbClr val="FF6600"/>
                </a:solidFill>
                <a:effectLst>
                  <a:outerShdw blurRad="38100" dist="38100" dir="2700000" algn="tl">
                    <a:srgbClr val="000000">
                      <a:alpha val="43137"/>
                    </a:srgbClr>
                  </a:outerShdw>
                </a:effectLst>
              </a:rPr>
              <a:t>compassion</a:t>
            </a:r>
            <a:r>
              <a:rPr lang="en-US" altLang="en-US" sz="4000" dirty="0"/>
              <a:t>?</a:t>
            </a:r>
          </a:p>
        </p:txBody>
      </p:sp>
      <p:sp>
        <p:nvSpPr>
          <p:cNvPr id="3075" name="Rectangle 8"/>
          <p:cNvSpPr>
            <a:spLocks noGrp="1" noChangeArrowheads="1"/>
          </p:cNvSpPr>
          <p:nvPr>
            <p:ph type="body" idx="1"/>
          </p:nvPr>
        </p:nvSpPr>
        <p:spPr>
          <a:xfrm>
            <a:off x="457200" y="1600200"/>
            <a:ext cx="4330700" cy="4525963"/>
          </a:xfrm>
          <a:ln>
            <a:solidFill>
              <a:srgbClr val="FF6600"/>
            </a:solidFill>
            <a:miter lim="800000"/>
            <a:headEnd/>
            <a:tailEnd/>
          </a:ln>
        </p:spPr>
        <p:txBody>
          <a:bodyPr/>
          <a:lstStyle/>
          <a:p>
            <a:pPr eaLnBrk="1" hangingPunct="1"/>
            <a:r>
              <a:rPr lang="en-US" altLang="en-US" smtClean="0"/>
              <a:t>showing care and concern for someone else and wanting to help</a:t>
            </a:r>
          </a:p>
          <a:p>
            <a:pPr eaLnBrk="1" hangingPunct="1"/>
            <a:r>
              <a:rPr lang="en-US" altLang="en-US" smtClean="0"/>
              <a:t>maybe that person is hurt or upset and you want to help them feel better</a:t>
            </a:r>
          </a:p>
        </p:txBody>
      </p:sp>
      <p:pic>
        <p:nvPicPr>
          <p:cNvPr id="307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989263"/>
            <a:ext cx="3743325" cy="248920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ln>
            <a:solidFill>
              <a:srgbClr val="FF6600"/>
            </a:solidFill>
            <a:miter lim="800000"/>
            <a:headEnd/>
            <a:tailEnd/>
          </a:ln>
        </p:spPr>
        <p:txBody>
          <a:bodyPr/>
          <a:lstStyle/>
          <a:p>
            <a:pPr eaLnBrk="1" hangingPunct="1"/>
            <a:r>
              <a:rPr lang="en-US" altLang="en-US" sz="3600" b="1" smtClean="0"/>
              <a:t>What might have happened to cause someone to feel hurt or upset?</a:t>
            </a:r>
          </a:p>
        </p:txBody>
      </p:sp>
      <p:sp>
        <p:nvSpPr>
          <p:cNvPr id="3" name="Content Placeholder 2">
            <a:extLst>
              <a:ext uri="{FF2B5EF4-FFF2-40B4-BE49-F238E27FC236}">
                <a16:creationId xmlns:a16="http://schemas.microsoft.com/office/drawing/2014/main" xmlns="" id="{8DD151DD-6B33-4011-9C93-910979BD8799}"/>
              </a:ext>
            </a:extLst>
          </p:cNvPr>
          <p:cNvSpPr>
            <a:spLocks noGrp="1"/>
          </p:cNvSpPr>
          <p:nvPr>
            <p:ph idx="1"/>
          </p:nvPr>
        </p:nvSpPr>
        <p:spPr>
          <a:xfrm>
            <a:off x="457200" y="1600200"/>
            <a:ext cx="8229600" cy="4637088"/>
          </a:xfrm>
          <a:ln>
            <a:solidFill>
              <a:srgbClr val="FF6600"/>
            </a:solidFill>
          </a:ln>
        </p:spPr>
        <p:txBody>
          <a:bodyPr/>
          <a:lstStyle/>
          <a:p>
            <a:pPr eaLnBrk="1" hangingPunct="1">
              <a:defRPr/>
            </a:pPr>
            <a:r>
              <a:rPr lang="en-US" dirty="0"/>
              <a:t>being left out</a:t>
            </a:r>
          </a:p>
          <a:p>
            <a:pPr eaLnBrk="1" hangingPunct="1">
              <a:defRPr/>
            </a:pPr>
            <a:r>
              <a:rPr lang="en-US" dirty="0"/>
              <a:t>being teased or bullied</a:t>
            </a:r>
          </a:p>
          <a:p>
            <a:pPr eaLnBrk="1" hangingPunct="1">
              <a:defRPr/>
            </a:pPr>
            <a:r>
              <a:rPr lang="en-US" dirty="0"/>
              <a:t>being embarrassed</a:t>
            </a:r>
          </a:p>
          <a:p>
            <a:pPr eaLnBrk="1" hangingPunct="1">
              <a:defRPr/>
            </a:pPr>
            <a:r>
              <a:rPr lang="en-US" dirty="0"/>
              <a:t>doing badly on a test</a:t>
            </a:r>
          </a:p>
          <a:p>
            <a:pPr eaLnBrk="1" hangingPunct="1">
              <a:defRPr/>
            </a:pPr>
            <a:r>
              <a:rPr lang="en-US" dirty="0"/>
              <a:t>not making the team</a:t>
            </a:r>
          </a:p>
          <a:p>
            <a:pPr eaLnBrk="1" hangingPunct="1">
              <a:defRPr/>
            </a:pPr>
            <a:r>
              <a:rPr lang="en-US" dirty="0"/>
              <a:t>having a fight with a friend</a:t>
            </a:r>
          </a:p>
          <a:p>
            <a:pPr eaLnBrk="1" hangingPunct="1">
              <a:defRPr/>
            </a:pPr>
            <a:r>
              <a:rPr lang="en-US" dirty="0"/>
              <a:t>trouble at home</a:t>
            </a:r>
          </a:p>
          <a:p>
            <a:pPr marL="0" indent="0" algn="ctr" eaLnBrk="1" hangingPunct="1">
              <a:buFontTx/>
              <a:buNone/>
              <a:defRPr/>
            </a:pPr>
            <a:r>
              <a:rPr lang="en-US" dirty="0"/>
              <a:t>What else??</a:t>
            </a:r>
          </a:p>
        </p:txBody>
      </p:sp>
      <p:pic>
        <p:nvPicPr>
          <p:cNvPr id="4100" name="Picture 2" descr="C:\Users\Andee\AppData\Local\Microsoft\Windows\Temporary Internet Files\Content.IE5\ND7H6HCA\dreamstime_s_1285953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400" y="2349500"/>
            <a:ext cx="3343275" cy="223202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12D04F6-CC62-4BEC-812C-B66A67F0A6B5}"/>
              </a:ext>
            </a:extLst>
          </p:cNvPr>
          <p:cNvSpPr>
            <a:spLocks noGrp="1"/>
          </p:cNvSpPr>
          <p:nvPr>
            <p:ph type="title"/>
          </p:nvPr>
        </p:nvSpPr>
        <p:spPr>
          <a:xfrm>
            <a:off x="457200" y="274638"/>
            <a:ext cx="8229600" cy="1354137"/>
          </a:xfrm>
          <a:ln>
            <a:solidFill>
              <a:srgbClr val="FF6600"/>
            </a:solidFill>
          </a:ln>
        </p:spPr>
        <p:txBody>
          <a:bodyPr/>
          <a:lstStyle/>
          <a:p>
            <a:pPr eaLnBrk="1" hangingPunct="1">
              <a:defRPr/>
            </a:pPr>
            <a:r>
              <a:rPr lang="en-US" sz="3200" dirty="0"/>
              <a:t/>
            </a:r>
            <a:br>
              <a:rPr lang="en-US" sz="3200" dirty="0"/>
            </a:br>
            <a:r>
              <a:rPr lang="en-US" sz="3200" b="1" dirty="0"/>
              <a:t>Understanding </a:t>
            </a:r>
            <a:r>
              <a:rPr lang="en-US" sz="3200" b="1" dirty="0">
                <a:solidFill>
                  <a:srgbClr val="FF6600"/>
                </a:solidFill>
                <a:effectLst>
                  <a:outerShdw blurRad="38100" dist="38100" dir="2700000" algn="tl">
                    <a:srgbClr val="000000">
                      <a:alpha val="43137"/>
                    </a:srgbClr>
                  </a:outerShdw>
                </a:effectLst>
              </a:rPr>
              <a:t>why</a:t>
            </a:r>
            <a:r>
              <a:rPr lang="en-US" sz="3200" b="1" dirty="0"/>
              <a:t> someone is hurt or upset can help us figure out what to do next!</a:t>
            </a:r>
            <a:br>
              <a:rPr lang="en-US" sz="3200" b="1" dirty="0"/>
            </a:br>
            <a:endParaRPr lang="en-US" sz="3200" b="1" dirty="0"/>
          </a:p>
        </p:txBody>
      </p:sp>
      <p:sp>
        <p:nvSpPr>
          <p:cNvPr id="3" name="Content Placeholder 2">
            <a:extLst>
              <a:ext uri="{FF2B5EF4-FFF2-40B4-BE49-F238E27FC236}">
                <a16:creationId xmlns:a16="http://schemas.microsoft.com/office/drawing/2014/main" xmlns="" id="{5D145021-F5A8-4749-8360-8F20DB702320}"/>
              </a:ext>
            </a:extLst>
          </p:cNvPr>
          <p:cNvSpPr>
            <a:spLocks noGrp="1"/>
          </p:cNvSpPr>
          <p:nvPr>
            <p:ph idx="1"/>
          </p:nvPr>
        </p:nvSpPr>
        <p:spPr>
          <a:xfrm>
            <a:off x="395288" y="1844675"/>
            <a:ext cx="4537075" cy="4238625"/>
          </a:xfrm>
          <a:ln>
            <a:solidFill>
              <a:srgbClr val="FF6600"/>
            </a:solidFill>
          </a:ln>
        </p:spPr>
        <p:txBody>
          <a:bodyPr/>
          <a:lstStyle/>
          <a:p>
            <a:pPr eaLnBrk="1" hangingPunct="1">
              <a:defRPr/>
            </a:pPr>
            <a:endParaRPr lang="en-US" dirty="0"/>
          </a:p>
          <a:p>
            <a:pPr eaLnBrk="1" hangingPunct="1">
              <a:defRPr/>
            </a:pPr>
            <a:r>
              <a:rPr lang="en-US" dirty="0"/>
              <a:t>you can ask “Are you okay?</a:t>
            </a:r>
          </a:p>
          <a:p>
            <a:pPr marL="0" indent="0" algn="ctr" eaLnBrk="1" hangingPunct="1">
              <a:buFontTx/>
              <a:buNone/>
              <a:defRPr/>
            </a:pPr>
            <a:r>
              <a:rPr lang="en-US" dirty="0"/>
              <a:t>OR</a:t>
            </a:r>
          </a:p>
          <a:p>
            <a:pPr eaLnBrk="1" hangingPunct="1">
              <a:defRPr/>
            </a:pPr>
            <a:r>
              <a:rPr lang="en-US" dirty="0"/>
              <a:t>you can ask “What happened?”</a:t>
            </a:r>
          </a:p>
        </p:txBody>
      </p:sp>
      <p:pic>
        <p:nvPicPr>
          <p:cNvPr id="5124" name="Picture 2" descr="C:\Users\Andee\AppData\Local\Microsoft\Windows\Temporary Internet Files\Content.IE5\96ES5PGW\dreamstime_s_917544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900" y="2636838"/>
            <a:ext cx="3776663" cy="259238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ular Callout 5">
            <a:extLst>
              <a:ext uri="{FF2B5EF4-FFF2-40B4-BE49-F238E27FC236}">
                <a16:creationId xmlns:a16="http://schemas.microsoft.com/office/drawing/2014/main" xmlns="" id="{53A5F89D-9715-4282-968F-08EF911330EE}"/>
              </a:ext>
            </a:extLst>
          </p:cNvPr>
          <p:cNvSpPr/>
          <p:nvPr/>
        </p:nvSpPr>
        <p:spPr>
          <a:xfrm>
            <a:off x="7235825" y="1844675"/>
            <a:ext cx="1728788" cy="1584325"/>
          </a:xfrm>
          <a:prstGeom prst="wedgeRoundRectCallout">
            <a:avLst>
              <a:gd name="adj1" fmla="val -61650"/>
              <a:gd name="adj2" fmla="val 54254"/>
              <a:gd name="adj3" fmla="val 16667"/>
            </a:avLst>
          </a:prstGeom>
          <a:solidFill>
            <a:srgbClr val="F9E7A5"/>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tx1"/>
                </a:solidFill>
              </a:rPr>
              <a:t>Everything alright??</a:t>
            </a: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ln>
            <a:solidFill>
              <a:srgbClr val="FF6600"/>
            </a:solidFill>
            <a:miter lim="800000"/>
            <a:headEnd/>
            <a:tailEnd/>
          </a:ln>
        </p:spPr>
        <p:txBody>
          <a:bodyPr/>
          <a:lstStyle/>
          <a:p>
            <a:pPr eaLnBrk="1" hangingPunct="1"/>
            <a:r>
              <a:rPr lang="en-US" altLang="en-US" b="1" smtClean="0"/>
              <a:t>What else can you do?</a:t>
            </a:r>
          </a:p>
        </p:txBody>
      </p:sp>
      <p:sp>
        <p:nvSpPr>
          <p:cNvPr id="3" name="Content Placeholder 2">
            <a:extLst>
              <a:ext uri="{FF2B5EF4-FFF2-40B4-BE49-F238E27FC236}">
                <a16:creationId xmlns:a16="http://schemas.microsoft.com/office/drawing/2014/main" xmlns="" id="{67B676A1-5A62-4D66-93A3-F12ECCB79B87}"/>
              </a:ext>
            </a:extLst>
          </p:cNvPr>
          <p:cNvSpPr>
            <a:spLocks noGrp="1"/>
          </p:cNvSpPr>
          <p:nvPr>
            <p:ph idx="1"/>
          </p:nvPr>
        </p:nvSpPr>
        <p:spPr>
          <a:ln>
            <a:solidFill>
              <a:srgbClr val="FF6600"/>
            </a:solidFill>
          </a:ln>
        </p:spPr>
        <p:txBody>
          <a:bodyPr/>
          <a:lstStyle/>
          <a:p>
            <a:pPr marL="0" indent="0" algn="ctr" eaLnBrk="1" hangingPunct="1">
              <a:buFontTx/>
              <a:buNone/>
              <a:defRPr/>
            </a:pPr>
            <a:r>
              <a:rPr lang="en-US" b="1" dirty="0"/>
              <a:t>Show </a:t>
            </a:r>
            <a:r>
              <a:rPr lang="en-US" b="1" dirty="0">
                <a:solidFill>
                  <a:srgbClr val="FF6600"/>
                </a:solidFill>
                <a:effectLst>
                  <a:outerShdw blurRad="38100" dist="38100" dir="2700000" algn="tl">
                    <a:srgbClr val="000000">
                      <a:alpha val="43137"/>
                    </a:srgbClr>
                  </a:outerShdw>
                </a:effectLst>
              </a:rPr>
              <a:t>compassion</a:t>
            </a:r>
            <a:r>
              <a:rPr lang="en-US" b="1" dirty="0"/>
              <a:t> to help and support the people you care about!</a:t>
            </a: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068638"/>
            <a:ext cx="4216400" cy="2820987"/>
          </a:xfrm>
          <a:prstGeom prst="rect">
            <a:avLst/>
          </a:prstGeom>
          <a:noFill/>
          <a:ln w="9525">
            <a:solidFill>
              <a:srgbClr val="FF66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ln>
            <a:solidFill>
              <a:srgbClr val="FF6600"/>
            </a:solidFill>
            <a:miter lim="800000"/>
            <a:headEnd/>
            <a:tailEnd/>
          </a:ln>
        </p:spPr>
        <p:txBody>
          <a:bodyPr/>
          <a:lstStyle/>
          <a:p>
            <a:pPr eaLnBrk="1" hangingPunct="1"/>
            <a:r>
              <a:rPr lang="en-US" altLang="en-US" b="1" smtClean="0"/>
              <a:t>3 Ways to Show Compassion</a:t>
            </a:r>
          </a:p>
        </p:txBody>
      </p:sp>
      <p:sp>
        <p:nvSpPr>
          <p:cNvPr id="7171" name="Content Placeholder 2"/>
          <p:cNvSpPr>
            <a:spLocks noGrp="1"/>
          </p:cNvSpPr>
          <p:nvPr>
            <p:ph idx="1"/>
          </p:nvPr>
        </p:nvSpPr>
        <p:spPr>
          <a:xfrm>
            <a:off x="457200" y="1600200"/>
            <a:ext cx="6130925" cy="4525963"/>
          </a:xfrm>
          <a:ln>
            <a:solidFill>
              <a:srgbClr val="FF6600"/>
            </a:solidFill>
            <a:miter lim="800000"/>
            <a:headEnd/>
            <a:tailEnd/>
          </a:ln>
        </p:spPr>
        <p:txBody>
          <a:bodyPr/>
          <a:lstStyle/>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Ask what they need</a:t>
            </a:r>
          </a:p>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Show sincere interest in others</a:t>
            </a:r>
          </a:p>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Act with kindness</a:t>
            </a:r>
          </a:p>
        </p:txBody>
      </p:sp>
      <p:pic>
        <p:nvPicPr>
          <p:cNvPr id="7172" name="Picture 2" descr="C:\Users\Andee\AppData\Local\Microsoft\Windows\Temporary Internet Files\Content.IE5\JIQDWDBO\dreamstime_xs_63279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2492375"/>
            <a:ext cx="2176463" cy="32639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ln>
            <a:solidFill>
              <a:srgbClr val="FF6600"/>
            </a:solidFill>
            <a:miter lim="800000"/>
            <a:headEnd/>
            <a:tailEnd/>
          </a:ln>
        </p:spPr>
        <p:txBody>
          <a:bodyPr/>
          <a:lstStyle/>
          <a:p>
            <a:pPr eaLnBrk="1" hangingPunct="1"/>
            <a:r>
              <a:rPr lang="en-US" altLang="en-US" b="1" smtClean="0"/>
              <a:t>1.  Ask what they need</a:t>
            </a:r>
          </a:p>
        </p:txBody>
      </p:sp>
      <p:sp>
        <p:nvSpPr>
          <p:cNvPr id="8195" name="Content Placeholder 2"/>
          <p:cNvSpPr>
            <a:spLocks noGrp="1"/>
          </p:cNvSpPr>
          <p:nvPr>
            <p:ph idx="1"/>
          </p:nvPr>
        </p:nvSpPr>
        <p:spPr>
          <a:xfrm>
            <a:off x="4932363" y="1849438"/>
            <a:ext cx="3970337" cy="4525962"/>
          </a:xfrm>
          <a:ln>
            <a:solidFill>
              <a:srgbClr val="FF6600"/>
            </a:solidFill>
            <a:miter lim="800000"/>
            <a:headEnd/>
            <a:tailEnd/>
          </a:ln>
        </p:spPr>
        <p:txBody>
          <a:bodyPr/>
          <a:lstStyle/>
          <a:p>
            <a:pPr marL="0" indent="0" algn="ctr" eaLnBrk="1" hangingPunct="1">
              <a:buFontTx/>
              <a:buNone/>
            </a:pPr>
            <a:endParaRPr lang="en-US" altLang="en-US" smtClean="0"/>
          </a:p>
          <a:p>
            <a:pPr marL="0" indent="0" algn="ctr" eaLnBrk="1" hangingPunct="1">
              <a:buFontTx/>
              <a:buNone/>
            </a:pPr>
            <a:r>
              <a:rPr lang="en-US" altLang="en-US" smtClean="0"/>
              <a:t>if your friend says</a:t>
            </a:r>
          </a:p>
          <a:p>
            <a:pPr marL="0" indent="0" algn="ctr" eaLnBrk="1" hangingPunct="1">
              <a:buFontTx/>
              <a:buNone/>
            </a:pPr>
            <a:r>
              <a:rPr lang="en-US" altLang="en-US" smtClean="0"/>
              <a:t> “I don’t know”, </a:t>
            </a:r>
          </a:p>
          <a:p>
            <a:pPr marL="0" indent="0" algn="ctr" eaLnBrk="1" hangingPunct="1">
              <a:buFontTx/>
              <a:buNone/>
            </a:pPr>
            <a:r>
              <a:rPr lang="en-US" altLang="en-US" smtClean="0"/>
              <a:t>think about what would help </a:t>
            </a:r>
            <a:r>
              <a:rPr lang="en-US" altLang="en-US" u="sng" smtClean="0"/>
              <a:t>you</a:t>
            </a:r>
            <a:r>
              <a:rPr lang="en-US" altLang="en-US" smtClean="0"/>
              <a:t> in that situation and offer that suggestion</a:t>
            </a:r>
            <a:endParaRPr lang="en-US" altLang="en-US" u="sng" smtClean="0"/>
          </a:p>
        </p:txBody>
      </p:sp>
      <p:pic>
        <p:nvPicPr>
          <p:cNvPr id="8196" name="Picture 2" descr="C:\Users\Andee\AppData\Local\Microsoft\Windows\Temporary Internet Files\Content.IE5\ND7H6HCA\dreamstime_xs_157312840.jpg"/>
          <p:cNvPicPr>
            <a:picLocks noChangeAspect="1" noChangeArrowheads="1"/>
          </p:cNvPicPr>
          <p:nvPr/>
        </p:nvPicPr>
        <p:blipFill>
          <a:blip r:embed="rId2">
            <a:extLst>
              <a:ext uri="{28A0092B-C50C-407E-A947-70E740481C1C}">
                <a14:useLocalDpi xmlns:a14="http://schemas.microsoft.com/office/drawing/2010/main" val="0"/>
              </a:ext>
            </a:extLst>
          </a:blip>
          <a:srcRect r="17717"/>
          <a:stretch>
            <a:fillRect/>
          </a:stretch>
        </p:blipFill>
        <p:spPr bwMode="auto">
          <a:xfrm>
            <a:off x="247650" y="2565400"/>
            <a:ext cx="4529138" cy="309562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4" name="Rounded Rectangular Callout 3">
            <a:extLst>
              <a:ext uri="{FF2B5EF4-FFF2-40B4-BE49-F238E27FC236}">
                <a16:creationId xmlns:a16="http://schemas.microsoft.com/office/drawing/2014/main" xmlns="" id="{14F47320-1F1E-4A97-93C3-9CABC1626BDF}"/>
              </a:ext>
            </a:extLst>
          </p:cNvPr>
          <p:cNvSpPr/>
          <p:nvPr/>
        </p:nvSpPr>
        <p:spPr>
          <a:xfrm>
            <a:off x="2268538" y="1484313"/>
            <a:ext cx="2232025" cy="1439862"/>
          </a:xfrm>
          <a:prstGeom prst="wedgeRoundRectCallout">
            <a:avLst>
              <a:gd name="adj1" fmla="val -48337"/>
              <a:gd name="adj2" fmla="val 68849"/>
              <a:gd name="adj3" fmla="val 16667"/>
            </a:avLst>
          </a:prstGeom>
          <a:solidFill>
            <a:srgbClr val="F9E7A5"/>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How can I help?</a:t>
            </a: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1209675"/>
          </a:xfrm>
          <a:ln>
            <a:solidFill>
              <a:srgbClr val="FF6600"/>
            </a:solidFill>
            <a:miter lim="800000"/>
            <a:headEnd/>
            <a:tailEnd/>
          </a:ln>
        </p:spPr>
        <p:txBody>
          <a:bodyPr/>
          <a:lstStyle/>
          <a:p>
            <a:pPr eaLnBrk="1" hangingPunct="1"/>
            <a:r>
              <a:rPr lang="en-US" altLang="en-US" b="1" smtClean="0"/>
              <a:t>2.  Show sincere interest in others</a:t>
            </a:r>
          </a:p>
        </p:txBody>
      </p:sp>
      <p:sp>
        <p:nvSpPr>
          <p:cNvPr id="3" name="Content Placeholder 2">
            <a:extLst>
              <a:ext uri="{FF2B5EF4-FFF2-40B4-BE49-F238E27FC236}">
                <a16:creationId xmlns:a16="http://schemas.microsoft.com/office/drawing/2014/main" xmlns="" id="{4AD3069C-FEAF-427A-B700-E7F97B420C2C}"/>
              </a:ext>
            </a:extLst>
          </p:cNvPr>
          <p:cNvSpPr>
            <a:spLocks noGrp="1"/>
          </p:cNvSpPr>
          <p:nvPr>
            <p:ph idx="1"/>
          </p:nvPr>
        </p:nvSpPr>
        <p:spPr>
          <a:ln>
            <a:solidFill>
              <a:srgbClr val="FF6600"/>
            </a:solidFill>
          </a:ln>
        </p:spPr>
        <p:txBody>
          <a:bodyPr/>
          <a:lstStyle/>
          <a:p>
            <a:pPr eaLnBrk="1" hangingPunct="1">
              <a:defRPr/>
            </a:pPr>
            <a:r>
              <a:rPr lang="en-US" dirty="0"/>
              <a:t>try to get to know people better</a:t>
            </a:r>
          </a:p>
          <a:p>
            <a:pPr eaLnBrk="1" hangingPunct="1">
              <a:defRPr/>
            </a:pPr>
            <a:r>
              <a:rPr lang="en-US" dirty="0"/>
              <a:t>find out about the things they like to do</a:t>
            </a:r>
          </a:p>
          <a:p>
            <a:pPr eaLnBrk="1" hangingPunct="1">
              <a:defRPr/>
            </a:pPr>
            <a:r>
              <a:rPr lang="en-US" dirty="0"/>
              <a:t>ask them about their feelings, ideas, and opinions</a:t>
            </a:r>
          </a:p>
          <a:p>
            <a:pPr eaLnBrk="1" hangingPunct="1">
              <a:defRPr/>
            </a:pPr>
            <a:r>
              <a:rPr lang="en-US" dirty="0"/>
              <a:t>you’re not trying to be nosy – you just want to understand your friend better!</a:t>
            </a:r>
          </a:p>
          <a:p>
            <a:pPr marL="0" indent="0" algn="ctr" eaLnBrk="1" hangingPunct="1">
              <a:buFontTx/>
              <a:buNone/>
              <a:defRPr/>
            </a:pPr>
            <a:r>
              <a:rPr lang="en-US" dirty="0"/>
              <a:t>Understanding others helps you to show more compassion!</a:t>
            </a: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ln>
            <a:solidFill>
              <a:srgbClr val="FF6600"/>
            </a:solidFill>
            <a:miter lim="800000"/>
            <a:headEnd/>
            <a:tailEnd/>
          </a:ln>
        </p:spPr>
        <p:txBody>
          <a:bodyPr/>
          <a:lstStyle/>
          <a:p>
            <a:pPr eaLnBrk="1" hangingPunct="1"/>
            <a:r>
              <a:rPr lang="en-US" altLang="en-US" b="1" smtClean="0"/>
              <a:t>3.  Act with kindness</a:t>
            </a:r>
          </a:p>
        </p:txBody>
      </p:sp>
      <p:sp>
        <p:nvSpPr>
          <p:cNvPr id="10243" name="Content Placeholder 2"/>
          <p:cNvSpPr>
            <a:spLocks noGrp="1"/>
          </p:cNvSpPr>
          <p:nvPr>
            <p:ph idx="1"/>
          </p:nvPr>
        </p:nvSpPr>
        <p:spPr>
          <a:xfrm>
            <a:off x="457200" y="1600200"/>
            <a:ext cx="5267325" cy="4525963"/>
          </a:xfrm>
          <a:ln>
            <a:solidFill>
              <a:srgbClr val="FF6600"/>
            </a:solidFill>
            <a:miter lim="800000"/>
            <a:headEnd/>
            <a:tailEnd/>
          </a:ln>
        </p:spPr>
        <p:txBody>
          <a:bodyPr/>
          <a:lstStyle/>
          <a:p>
            <a:pPr eaLnBrk="1" hangingPunct="1"/>
            <a:r>
              <a:rPr lang="en-US" altLang="en-US" smtClean="0"/>
              <a:t>if you hear gossip or see unkind teasing, try to imagine how you would feel in that person’s place</a:t>
            </a:r>
          </a:p>
          <a:p>
            <a:pPr eaLnBrk="1" hangingPunct="1"/>
            <a:r>
              <a:rPr lang="en-US" altLang="en-US" smtClean="0"/>
              <a:t>this helps you tune in to other people’s feelings and treat them the way you would want to be treated</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013" y="2924175"/>
            <a:ext cx="3140075" cy="2136775"/>
          </a:xfrm>
          <a:prstGeom prst="rect">
            <a:avLst/>
          </a:prstGeom>
          <a:noFill/>
          <a:ln w="9525">
            <a:solidFill>
              <a:srgbClr val="FF66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2482</TotalTime>
  <Words>346</Words>
  <Application>Microsoft Office PowerPoint</Application>
  <PresentationFormat>On-screen Show (4:3)</PresentationFormat>
  <Paragraphs>54</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Diseño predeterminado</vt:lpstr>
      <vt:lpstr>I Can Show Compassion</vt:lpstr>
      <vt:lpstr>What is compassion?</vt:lpstr>
      <vt:lpstr>What might have happened to cause someone to feel hurt or upset?</vt:lpstr>
      <vt:lpstr> Understanding why someone is hurt or upset can help us figure out what to do next! </vt:lpstr>
      <vt:lpstr>What else can you do?</vt:lpstr>
      <vt:lpstr>3 Ways to Show Compassion</vt:lpstr>
      <vt:lpstr>1.  Ask what they need</vt:lpstr>
      <vt:lpstr>2.  Show sincere interest in others</vt:lpstr>
      <vt:lpstr>3.  Act with kindness</vt:lpstr>
      <vt:lpstr>Remember: 3 Ways to Show Compassion</vt:lpstr>
      <vt:lpstr>So…what do YOU think?</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Lisa Falk</cp:lastModifiedBy>
  <cp:revision>374</cp:revision>
  <dcterms:created xsi:type="dcterms:W3CDTF">2010-05-23T14:28:12Z</dcterms:created>
  <dcterms:modified xsi:type="dcterms:W3CDTF">2019-09-18T13:34:36Z</dcterms:modified>
</cp:coreProperties>
</file>