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9" r:id="rId3"/>
    <p:sldId id="260" r:id="rId4"/>
    <p:sldId id="261" r:id="rId5"/>
    <p:sldId id="262" r:id="rId6"/>
    <p:sldId id="263" r:id="rId7"/>
    <p:sldId id="264" r:id="rId8"/>
    <p:sldId id="265" r:id="rId9"/>
    <p:sldId id="266" r:id="rId10"/>
    <p:sldId id="267" r:id="rId11"/>
    <p:sldId id="268" r:id="rId12"/>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9E7A5"/>
    <a:srgbClr val="EDB3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3543" autoAdjust="0"/>
    <p:restoredTop sz="90409" autoAdjust="0"/>
  </p:normalViewPr>
  <p:slideViewPr>
    <p:cSldViewPr>
      <p:cViewPr>
        <p:scale>
          <a:sx n="73" d="100"/>
          <a:sy n="73" d="100"/>
        </p:scale>
        <p:origin x="138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69" d="100"/>
          <a:sy n="69" d="100"/>
        </p:scale>
        <p:origin x="2058" y="4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98B4ECD6-15BC-4A17-A97F-511B72A01F4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xmlns="" id="{ED68C8CF-7C93-473E-BB8C-EDA68C4FDF38}"/>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20D3B179-5F5C-4ADB-8F09-2153F3BDED91}" type="datetimeFigureOut">
              <a:rPr lang="en-US"/>
              <a:pPr>
                <a:defRPr/>
              </a:pPr>
              <a:t>9/18/2019</a:t>
            </a:fld>
            <a:endParaRPr lang="en-US"/>
          </a:p>
        </p:txBody>
      </p:sp>
      <p:sp>
        <p:nvSpPr>
          <p:cNvPr id="4" name="Slide Image Placeholder 3">
            <a:extLst>
              <a:ext uri="{FF2B5EF4-FFF2-40B4-BE49-F238E27FC236}">
                <a16:creationId xmlns:a16="http://schemas.microsoft.com/office/drawing/2014/main" xmlns="" id="{92DF4354-7BB7-4520-9292-8C4260ECB207}"/>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8BBA91A8-0ABA-4280-87BB-5658268B933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757BF65B-822D-4424-83C8-A70CC2DB655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xmlns="" id="{75AD029F-4B40-4B5D-BC35-D2B2B81C488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3FE799D-3D55-424D-AB57-B9D0021FA005}" type="slidenum">
              <a:rPr lang="en-US" altLang="en-US"/>
              <a:pPr>
                <a:defRPr/>
              </a:pPr>
              <a:t>‹#›</a:t>
            </a:fld>
            <a:endParaRPr lang="en-US" altLang="en-US"/>
          </a:p>
        </p:txBody>
      </p:sp>
    </p:spTree>
    <p:extLst>
      <p:ext uri="{BB962C8B-B14F-4D97-AF65-F5344CB8AC3E}">
        <p14:creationId xmlns:p14="http://schemas.microsoft.com/office/powerpoint/2010/main" val="42601062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Ask for their definitions of “compassion”.  Tell them that today’s lesson is learning about what compassion is and how to be compassionate with others.</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69997F1-82A6-430C-8183-C69BE840F598}" type="slidenum">
              <a:rPr lang="en-US" altLang="en-US" smtClean="0"/>
              <a:pPr/>
              <a:t>1</a:t>
            </a:fld>
            <a:endParaRPr lang="en-US" altLang="en-US" smtClean="0"/>
          </a:p>
        </p:txBody>
      </p:sp>
    </p:spTree>
    <p:extLst>
      <p:ext uri="{BB962C8B-B14F-4D97-AF65-F5344CB8AC3E}">
        <p14:creationId xmlns:p14="http://schemas.microsoft.com/office/powerpoint/2010/main" val="129530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Review the </a:t>
            </a:r>
            <a:r>
              <a:rPr lang="en-US" altLang="en-US" b="1" smtClean="0"/>
              <a:t>3 Ways to Show Compassion.  </a:t>
            </a:r>
            <a:r>
              <a:rPr lang="en-US" altLang="en-US" smtClean="0"/>
              <a:t>Ask students to explain each point.</a:t>
            </a:r>
            <a:endParaRPr lang="en-US" altLang="en-US" b="1"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CDB10F3-2E12-492E-A48A-BB4E647D8F2A}" type="slidenum">
              <a:rPr lang="en-US" altLang="en-US" smtClean="0"/>
              <a:pPr/>
              <a:t>10</a:t>
            </a:fld>
            <a:endParaRPr lang="en-US" altLang="en-US" smtClean="0"/>
          </a:p>
        </p:txBody>
      </p:sp>
    </p:spTree>
    <p:extLst>
      <p:ext uri="{BB962C8B-B14F-4D97-AF65-F5344CB8AC3E}">
        <p14:creationId xmlns:p14="http://schemas.microsoft.com/office/powerpoint/2010/main" val="3899089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Talk about what’s happening in the picture.  Ask students to think back to the lesson and use the </a:t>
            </a:r>
            <a:r>
              <a:rPr lang="en-US" altLang="en-US" b="1" smtClean="0"/>
              <a:t>3 Ways to Show Compassion </a:t>
            </a:r>
            <a:r>
              <a:rPr lang="en-US" altLang="en-US" smtClean="0"/>
              <a:t>to help this student.</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48A5B17-ED92-484F-A31B-D0661B57EC83}" type="slidenum">
              <a:rPr lang="en-US" altLang="en-US" smtClean="0"/>
              <a:pPr/>
              <a:t>11</a:t>
            </a:fld>
            <a:endParaRPr lang="en-US" altLang="en-US" smtClean="0"/>
          </a:p>
        </p:txBody>
      </p:sp>
    </p:spTree>
    <p:extLst>
      <p:ext uri="{BB962C8B-B14F-4D97-AF65-F5344CB8AC3E}">
        <p14:creationId xmlns:p14="http://schemas.microsoft.com/office/powerpoint/2010/main" val="984039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Talk about the picture.  How can you tell the girl is upset?  How is the other girl showing compassion to her?</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0B26113-675E-4656-B929-C71B6F070921}" type="slidenum">
              <a:rPr lang="en-US" altLang="en-US" smtClean="0"/>
              <a:pPr/>
              <a:t>2</a:t>
            </a:fld>
            <a:endParaRPr lang="en-US" altLang="en-US" smtClean="0"/>
          </a:p>
        </p:txBody>
      </p:sp>
    </p:spTree>
    <p:extLst>
      <p:ext uri="{BB962C8B-B14F-4D97-AF65-F5344CB8AC3E}">
        <p14:creationId xmlns:p14="http://schemas.microsoft.com/office/powerpoint/2010/main" val="1139758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Talk about what’s happening in the picture. Discuss the various reasons someone might be hurt of upset and ask students for other examples.  Ask students if any of these have ever happened to them.  How did they feel?  Did anyone show compassion and help them?  How did they feel then?</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E84E23A-70A2-4DE8-AD99-6842ADB3DFDE}" type="slidenum">
              <a:rPr lang="en-US" altLang="en-US" smtClean="0"/>
              <a:pPr/>
              <a:t>3</a:t>
            </a:fld>
            <a:endParaRPr lang="en-US" altLang="en-US" smtClean="0"/>
          </a:p>
        </p:txBody>
      </p:sp>
    </p:spTree>
    <p:extLst>
      <p:ext uri="{BB962C8B-B14F-4D97-AF65-F5344CB8AC3E}">
        <p14:creationId xmlns:p14="http://schemas.microsoft.com/office/powerpoint/2010/main" val="3765078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Talk about the importance of asking the right questions to figure out what to do next to help the other person.</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FB5C912-A1DB-4390-B584-A8700AF18506}" type="slidenum">
              <a:rPr lang="en-US" altLang="en-US" smtClean="0"/>
              <a:pPr/>
              <a:t>4</a:t>
            </a:fld>
            <a:endParaRPr lang="en-US" altLang="en-US" smtClean="0"/>
          </a:p>
        </p:txBody>
      </p:sp>
    </p:spTree>
    <p:extLst>
      <p:ext uri="{BB962C8B-B14F-4D97-AF65-F5344CB8AC3E}">
        <p14:creationId xmlns:p14="http://schemas.microsoft.com/office/powerpoint/2010/main" val="886649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Explain that after you find out what happened or what’s wrong, then you can show </a:t>
            </a:r>
            <a:r>
              <a:rPr lang="en-US" altLang="en-US" b="1" smtClean="0"/>
              <a:t>compassion</a:t>
            </a:r>
            <a:r>
              <a:rPr lang="en-US" altLang="en-US" smtClean="0"/>
              <a:t> to help the other person.</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1BA9BE6-4CE3-4302-AC93-457A90F291B2}" type="slidenum">
              <a:rPr lang="en-US" altLang="en-US" smtClean="0"/>
              <a:pPr/>
              <a:t>5</a:t>
            </a:fld>
            <a:endParaRPr lang="en-US" altLang="en-US" smtClean="0"/>
          </a:p>
        </p:txBody>
      </p:sp>
    </p:spTree>
    <p:extLst>
      <p:ext uri="{BB962C8B-B14F-4D97-AF65-F5344CB8AC3E}">
        <p14:creationId xmlns:p14="http://schemas.microsoft.com/office/powerpoint/2010/main" val="3580610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List the 3 ways to show compassion to others and tell students they’ll learn more about each one.</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BBB80C2-2A03-4852-9CEC-15ABCDFA20F7}" type="slidenum">
              <a:rPr lang="en-US" altLang="en-US" smtClean="0"/>
              <a:pPr/>
              <a:t>6</a:t>
            </a:fld>
            <a:endParaRPr lang="en-US" altLang="en-US" smtClean="0"/>
          </a:p>
        </p:txBody>
      </p:sp>
    </p:spTree>
    <p:extLst>
      <p:ext uri="{BB962C8B-B14F-4D97-AF65-F5344CB8AC3E}">
        <p14:creationId xmlns:p14="http://schemas.microsoft.com/office/powerpoint/2010/main" val="568974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Talk about what’s happening in the picture.  Discuss how sometimes your friend might not seem to want to talk about it but you can try putting yourself in his place and offer a suggestion that would help you in that same situation.</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6C254A6-241A-4338-9E50-24B48B880A21}" type="slidenum">
              <a:rPr lang="en-US" altLang="en-US" smtClean="0"/>
              <a:pPr/>
              <a:t>7</a:t>
            </a:fld>
            <a:endParaRPr lang="en-US" altLang="en-US" smtClean="0"/>
          </a:p>
        </p:txBody>
      </p:sp>
    </p:spTree>
    <p:extLst>
      <p:ext uri="{BB962C8B-B14F-4D97-AF65-F5344CB8AC3E}">
        <p14:creationId xmlns:p14="http://schemas.microsoft.com/office/powerpoint/2010/main" val="2310699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Talk about how showing interest in others helps you to understand more details about your friend which can help you figure out how to support them when/if the time comes.</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798347D-311D-4785-8F05-83690E31A9E1}" type="slidenum">
              <a:rPr lang="en-US" altLang="en-US" smtClean="0"/>
              <a:pPr/>
              <a:t>8</a:t>
            </a:fld>
            <a:endParaRPr lang="en-US" altLang="en-US" smtClean="0"/>
          </a:p>
        </p:txBody>
      </p:sp>
    </p:spTree>
    <p:extLst>
      <p:ext uri="{BB962C8B-B14F-4D97-AF65-F5344CB8AC3E}">
        <p14:creationId xmlns:p14="http://schemas.microsoft.com/office/powerpoint/2010/main" val="306567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Talk about what’s happening in the picture.  What’s happening in the background?  How is the boy feeling?  How is the girl showing compassion?  Discuss how showing kindness in these moments can really help a person deal with feeling hurt or upset.</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F35495C-823E-45BB-BCCD-7DF5A20A6BD0}" type="slidenum">
              <a:rPr lang="en-US" altLang="en-US" smtClean="0"/>
              <a:pPr/>
              <a:t>9</a:t>
            </a:fld>
            <a:endParaRPr lang="en-US" altLang="en-US" smtClean="0"/>
          </a:p>
        </p:txBody>
      </p:sp>
    </p:spTree>
    <p:extLst>
      <p:ext uri="{BB962C8B-B14F-4D97-AF65-F5344CB8AC3E}">
        <p14:creationId xmlns:p14="http://schemas.microsoft.com/office/powerpoint/2010/main" val="2754137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FC3BEDA5-19D5-40DF-8E95-8849669EEF66}"/>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xmlns="" id="{675E8636-02F6-4392-99E0-AA33683CC54E}"/>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xmlns="" id="{4FAFE937-9128-4FC6-AAB6-C2E475E8DE64}"/>
              </a:ext>
            </a:extLst>
          </p:cNvPr>
          <p:cNvSpPr>
            <a:spLocks noGrp="1" noChangeArrowheads="1"/>
          </p:cNvSpPr>
          <p:nvPr>
            <p:ph type="sldNum" sz="quarter" idx="12"/>
          </p:nvPr>
        </p:nvSpPr>
        <p:spPr>
          <a:ln/>
        </p:spPr>
        <p:txBody>
          <a:bodyPr/>
          <a:lstStyle>
            <a:lvl1pPr>
              <a:defRPr/>
            </a:lvl1pPr>
          </a:lstStyle>
          <a:p>
            <a:pPr>
              <a:defRPr/>
            </a:pPr>
            <a:fld id="{BDBC155D-AB18-4DA1-AFB5-F633EECE09AD}" type="slidenum">
              <a:rPr lang="es-ES" altLang="en-US"/>
              <a:pPr>
                <a:defRPr/>
              </a:pPr>
              <a:t>‹#›</a:t>
            </a:fld>
            <a:endParaRPr lang="es-ES" altLang="en-US"/>
          </a:p>
        </p:txBody>
      </p:sp>
    </p:spTree>
    <p:extLst>
      <p:ext uri="{BB962C8B-B14F-4D97-AF65-F5344CB8AC3E}">
        <p14:creationId xmlns:p14="http://schemas.microsoft.com/office/powerpoint/2010/main" val="2770204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FC3BEDA5-19D5-40DF-8E95-8849669EEF66}"/>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xmlns="" id="{675E8636-02F6-4392-99E0-AA33683CC54E}"/>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xmlns="" id="{4FAFE937-9128-4FC6-AAB6-C2E475E8DE64}"/>
              </a:ext>
            </a:extLst>
          </p:cNvPr>
          <p:cNvSpPr>
            <a:spLocks noGrp="1" noChangeArrowheads="1"/>
          </p:cNvSpPr>
          <p:nvPr>
            <p:ph type="sldNum" sz="quarter" idx="12"/>
          </p:nvPr>
        </p:nvSpPr>
        <p:spPr>
          <a:ln/>
        </p:spPr>
        <p:txBody>
          <a:bodyPr/>
          <a:lstStyle>
            <a:lvl1pPr>
              <a:defRPr/>
            </a:lvl1pPr>
          </a:lstStyle>
          <a:p>
            <a:pPr>
              <a:defRPr/>
            </a:pPr>
            <a:fld id="{D9EDF84E-11EF-41A7-8020-FCF99D092603}" type="slidenum">
              <a:rPr lang="es-ES" altLang="en-US"/>
              <a:pPr>
                <a:defRPr/>
              </a:pPr>
              <a:t>‹#›</a:t>
            </a:fld>
            <a:endParaRPr lang="es-ES" altLang="en-US"/>
          </a:p>
        </p:txBody>
      </p:sp>
    </p:spTree>
    <p:extLst>
      <p:ext uri="{BB962C8B-B14F-4D97-AF65-F5344CB8AC3E}">
        <p14:creationId xmlns:p14="http://schemas.microsoft.com/office/powerpoint/2010/main" val="3673523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FC3BEDA5-19D5-40DF-8E95-8849669EEF66}"/>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xmlns="" id="{675E8636-02F6-4392-99E0-AA33683CC54E}"/>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xmlns="" id="{4FAFE937-9128-4FC6-AAB6-C2E475E8DE64}"/>
              </a:ext>
            </a:extLst>
          </p:cNvPr>
          <p:cNvSpPr>
            <a:spLocks noGrp="1" noChangeArrowheads="1"/>
          </p:cNvSpPr>
          <p:nvPr>
            <p:ph type="sldNum" sz="quarter" idx="12"/>
          </p:nvPr>
        </p:nvSpPr>
        <p:spPr>
          <a:ln/>
        </p:spPr>
        <p:txBody>
          <a:bodyPr/>
          <a:lstStyle>
            <a:lvl1pPr>
              <a:defRPr/>
            </a:lvl1pPr>
          </a:lstStyle>
          <a:p>
            <a:pPr>
              <a:defRPr/>
            </a:pPr>
            <a:fld id="{EEC1A57B-7282-4D6D-8D70-335DE4A93FCF}" type="slidenum">
              <a:rPr lang="es-ES" altLang="en-US"/>
              <a:pPr>
                <a:defRPr/>
              </a:pPr>
              <a:t>‹#›</a:t>
            </a:fld>
            <a:endParaRPr lang="es-ES" altLang="en-US"/>
          </a:p>
        </p:txBody>
      </p:sp>
    </p:spTree>
    <p:extLst>
      <p:ext uri="{BB962C8B-B14F-4D97-AF65-F5344CB8AC3E}">
        <p14:creationId xmlns:p14="http://schemas.microsoft.com/office/powerpoint/2010/main" val="4231684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FC3BEDA5-19D5-40DF-8E95-8849669EEF66}"/>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xmlns="" id="{675E8636-02F6-4392-99E0-AA33683CC54E}"/>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xmlns="" id="{4FAFE937-9128-4FC6-AAB6-C2E475E8DE64}"/>
              </a:ext>
            </a:extLst>
          </p:cNvPr>
          <p:cNvSpPr>
            <a:spLocks noGrp="1" noChangeArrowheads="1"/>
          </p:cNvSpPr>
          <p:nvPr>
            <p:ph type="sldNum" sz="quarter" idx="12"/>
          </p:nvPr>
        </p:nvSpPr>
        <p:spPr>
          <a:ln/>
        </p:spPr>
        <p:txBody>
          <a:bodyPr/>
          <a:lstStyle>
            <a:lvl1pPr>
              <a:defRPr/>
            </a:lvl1pPr>
          </a:lstStyle>
          <a:p>
            <a:pPr>
              <a:defRPr/>
            </a:pPr>
            <a:fld id="{4A94EEA5-368F-4ECD-AB34-8A954DF56D4E}" type="slidenum">
              <a:rPr lang="es-ES" altLang="en-US"/>
              <a:pPr>
                <a:defRPr/>
              </a:pPr>
              <a:t>‹#›</a:t>
            </a:fld>
            <a:endParaRPr lang="es-ES" altLang="en-US"/>
          </a:p>
        </p:txBody>
      </p:sp>
    </p:spTree>
    <p:extLst>
      <p:ext uri="{BB962C8B-B14F-4D97-AF65-F5344CB8AC3E}">
        <p14:creationId xmlns:p14="http://schemas.microsoft.com/office/powerpoint/2010/main" val="1648290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FC3BEDA5-19D5-40DF-8E95-8849669EEF66}"/>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xmlns="" id="{675E8636-02F6-4392-99E0-AA33683CC54E}"/>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xmlns="" id="{4FAFE937-9128-4FC6-AAB6-C2E475E8DE64}"/>
              </a:ext>
            </a:extLst>
          </p:cNvPr>
          <p:cNvSpPr>
            <a:spLocks noGrp="1" noChangeArrowheads="1"/>
          </p:cNvSpPr>
          <p:nvPr>
            <p:ph type="sldNum" sz="quarter" idx="12"/>
          </p:nvPr>
        </p:nvSpPr>
        <p:spPr>
          <a:ln/>
        </p:spPr>
        <p:txBody>
          <a:bodyPr/>
          <a:lstStyle>
            <a:lvl1pPr>
              <a:defRPr/>
            </a:lvl1pPr>
          </a:lstStyle>
          <a:p>
            <a:pPr>
              <a:defRPr/>
            </a:pPr>
            <a:fld id="{4F93A47D-B025-4F2F-B5AF-14E4643E36F3}" type="slidenum">
              <a:rPr lang="es-ES" altLang="en-US"/>
              <a:pPr>
                <a:defRPr/>
              </a:pPr>
              <a:t>‹#›</a:t>
            </a:fld>
            <a:endParaRPr lang="es-ES" altLang="en-US"/>
          </a:p>
        </p:txBody>
      </p:sp>
    </p:spTree>
    <p:extLst>
      <p:ext uri="{BB962C8B-B14F-4D97-AF65-F5344CB8AC3E}">
        <p14:creationId xmlns:p14="http://schemas.microsoft.com/office/powerpoint/2010/main" val="3540100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FC3BEDA5-19D5-40DF-8E95-8849669EEF66}"/>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xmlns="" id="{675E8636-02F6-4392-99E0-AA33683CC54E}"/>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xmlns="" id="{4FAFE937-9128-4FC6-AAB6-C2E475E8DE64}"/>
              </a:ext>
            </a:extLst>
          </p:cNvPr>
          <p:cNvSpPr>
            <a:spLocks noGrp="1" noChangeArrowheads="1"/>
          </p:cNvSpPr>
          <p:nvPr>
            <p:ph type="sldNum" sz="quarter" idx="12"/>
          </p:nvPr>
        </p:nvSpPr>
        <p:spPr>
          <a:ln/>
        </p:spPr>
        <p:txBody>
          <a:bodyPr/>
          <a:lstStyle>
            <a:lvl1pPr>
              <a:defRPr/>
            </a:lvl1pPr>
          </a:lstStyle>
          <a:p>
            <a:pPr>
              <a:defRPr/>
            </a:pPr>
            <a:fld id="{B6E9213C-AA7F-45AB-83F9-3980756B8539}" type="slidenum">
              <a:rPr lang="es-ES" altLang="en-US"/>
              <a:pPr>
                <a:defRPr/>
              </a:pPr>
              <a:t>‹#›</a:t>
            </a:fld>
            <a:endParaRPr lang="es-ES" altLang="en-US"/>
          </a:p>
        </p:txBody>
      </p:sp>
    </p:spTree>
    <p:extLst>
      <p:ext uri="{BB962C8B-B14F-4D97-AF65-F5344CB8AC3E}">
        <p14:creationId xmlns:p14="http://schemas.microsoft.com/office/powerpoint/2010/main" val="2611650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FC3BEDA5-19D5-40DF-8E95-8849669EEF66}"/>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8" name="Rectangle 5">
            <a:extLst>
              <a:ext uri="{FF2B5EF4-FFF2-40B4-BE49-F238E27FC236}">
                <a16:creationId xmlns:a16="http://schemas.microsoft.com/office/drawing/2014/main" xmlns="" id="{675E8636-02F6-4392-99E0-AA33683CC54E}"/>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9" name="Rectangle 6">
            <a:extLst>
              <a:ext uri="{FF2B5EF4-FFF2-40B4-BE49-F238E27FC236}">
                <a16:creationId xmlns:a16="http://schemas.microsoft.com/office/drawing/2014/main" xmlns="" id="{4FAFE937-9128-4FC6-AAB6-C2E475E8DE64}"/>
              </a:ext>
            </a:extLst>
          </p:cNvPr>
          <p:cNvSpPr>
            <a:spLocks noGrp="1" noChangeArrowheads="1"/>
          </p:cNvSpPr>
          <p:nvPr>
            <p:ph type="sldNum" sz="quarter" idx="12"/>
          </p:nvPr>
        </p:nvSpPr>
        <p:spPr>
          <a:ln/>
        </p:spPr>
        <p:txBody>
          <a:bodyPr/>
          <a:lstStyle>
            <a:lvl1pPr>
              <a:defRPr/>
            </a:lvl1pPr>
          </a:lstStyle>
          <a:p>
            <a:pPr>
              <a:defRPr/>
            </a:pPr>
            <a:fld id="{EB6B853C-F67B-48AC-B40F-EFE1B6FC858D}" type="slidenum">
              <a:rPr lang="es-ES" altLang="en-US"/>
              <a:pPr>
                <a:defRPr/>
              </a:pPr>
              <a:t>‹#›</a:t>
            </a:fld>
            <a:endParaRPr lang="es-ES" altLang="en-US"/>
          </a:p>
        </p:txBody>
      </p:sp>
    </p:spTree>
    <p:extLst>
      <p:ext uri="{BB962C8B-B14F-4D97-AF65-F5344CB8AC3E}">
        <p14:creationId xmlns:p14="http://schemas.microsoft.com/office/powerpoint/2010/main" val="1957089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FC3BEDA5-19D5-40DF-8E95-8849669EEF66}"/>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4" name="Rectangle 5">
            <a:extLst>
              <a:ext uri="{FF2B5EF4-FFF2-40B4-BE49-F238E27FC236}">
                <a16:creationId xmlns:a16="http://schemas.microsoft.com/office/drawing/2014/main" xmlns="" id="{675E8636-02F6-4392-99E0-AA33683CC54E}"/>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5" name="Rectangle 6">
            <a:extLst>
              <a:ext uri="{FF2B5EF4-FFF2-40B4-BE49-F238E27FC236}">
                <a16:creationId xmlns:a16="http://schemas.microsoft.com/office/drawing/2014/main" xmlns="" id="{4FAFE937-9128-4FC6-AAB6-C2E475E8DE64}"/>
              </a:ext>
            </a:extLst>
          </p:cNvPr>
          <p:cNvSpPr>
            <a:spLocks noGrp="1" noChangeArrowheads="1"/>
          </p:cNvSpPr>
          <p:nvPr>
            <p:ph type="sldNum" sz="quarter" idx="12"/>
          </p:nvPr>
        </p:nvSpPr>
        <p:spPr>
          <a:ln/>
        </p:spPr>
        <p:txBody>
          <a:bodyPr/>
          <a:lstStyle>
            <a:lvl1pPr>
              <a:defRPr/>
            </a:lvl1pPr>
          </a:lstStyle>
          <a:p>
            <a:pPr>
              <a:defRPr/>
            </a:pPr>
            <a:fld id="{6278F138-9288-4DFE-85F1-470DFFCCEA95}" type="slidenum">
              <a:rPr lang="es-ES" altLang="en-US"/>
              <a:pPr>
                <a:defRPr/>
              </a:pPr>
              <a:t>‹#›</a:t>
            </a:fld>
            <a:endParaRPr lang="es-ES" altLang="en-US"/>
          </a:p>
        </p:txBody>
      </p:sp>
    </p:spTree>
    <p:extLst>
      <p:ext uri="{BB962C8B-B14F-4D97-AF65-F5344CB8AC3E}">
        <p14:creationId xmlns:p14="http://schemas.microsoft.com/office/powerpoint/2010/main" val="2152552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FC3BEDA5-19D5-40DF-8E95-8849669EEF66}"/>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3" name="Rectangle 5">
            <a:extLst>
              <a:ext uri="{FF2B5EF4-FFF2-40B4-BE49-F238E27FC236}">
                <a16:creationId xmlns:a16="http://schemas.microsoft.com/office/drawing/2014/main" xmlns="" id="{675E8636-02F6-4392-99E0-AA33683CC54E}"/>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4" name="Rectangle 6">
            <a:extLst>
              <a:ext uri="{FF2B5EF4-FFF2-40B4-BE49-F238E27FC236}">
                <a16:creationId xmlns:a16="http://schemas.microsoft.com/office/drawing/2014/main" xmlns="" id="{4FAFE937-9128-4FC6-AAB6-C2E475E8DE64}"/>
              </a:ext>
            </a:extLst>
          </p:cNvPr>
          <p:cNvSpPr>
            <a:spLocks noGrp="1" noChangeArrowheads="1"/>
          </p:cNvSpPr>
          <p:nvPr>
            <p:ph type="sldNum" sz="quarter" idx="12"/>
          </p:nvPr>
        </p:nvSpPr>
        <p:spPr>
          <a:ln/>
        </p:spPr>
        <p:txBody>
          <a:bodyPr/>
          <a:lstStyle>
            <a:lvl1pPr>
              <a:defRPr/>
            </a:lvl1pPr>
          </a:lstStyle>
          <a:p>
            <a:pPr>
              <a:defRPr/>
            </a:pPr>
            <a:fld id="{FA4607AA-6AC1-4994-817C-6C6B05479F1C}" type="slidenum">
              <a:rPr lang="es-ES" altLang="en-US"/>
              <a:pPr>
                <a:defRPr/>
              </a:pPr>
              <a:t>‹#›</a:t>
            </a:fld>
            <a:endParaRPr lang="es-ES" altLang="en-US"/>
          </a:p>
        </p:txBody>
      </p:sp>
    </p:spTree>
    <p:extLst>
      <p:ext uri="{BB962C8B-B14F-4D97-AF65-F5344CB8AC3E}">
        <p14:creationId xmlns:p14="http://schemas.microsoft.com/office/powerpoint/2010/main" val="2524139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FC3BEDA5-19D5-40DF-8E95-8849669EEF66}"/>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xmlns="" id="{675E8636-02F6-4392-99E0-AA33683CC54E}"/>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xmlns="" id="{4FAFE937-9128-4FC6-AAB6-C2E475E8DE64}"/>
              </a:ext>
            </a:extLst>
          </p:cNvPr>
          <p:cNvSpPr>
            <a:spLocks noGrp="1" noChangeArrowheads="1"/>
          </p:cNvSpPr>
          <p:nvPr>
            <p:ph type="sldNum" sz="quarter" idx="12"/>
          </p:nvPr>
        </p:nvSpPr>
        <p:spPr>
          <a:ln/>
        </p:spPr>
        <p:txBody>
          <a:bodyPr/>
          <a:lstStyle>
            <a:lvl1pPr>
              <a:defRPr/>
            </a:lvl1pPr>
          </a:lstStyle>
          <a:p>
            <a:pPr>
              <a:defRPr/>
            </a:pPr>
            <a:fld id="{697C7AA0-8D29-4345-9C89-16FA286ED20E}" type="slidenum">
              <a:rPr lang="es-ES" altLang="en-US"/>
              <a:pPr>
                <a:defRPr/>
              </a:pPr>
              <a:t>‹#›</a:t>
            </a:fld>
            <a:endParaRPr lang="es-ES" altLang="en-US"/>
          </a:p>
        </p:txBody>
      </p:sp>
    </p:spTree>
    <p:extLst>
      <p:ext uri="{BB962C8B-B14F-4D97-AF65-F5344CB8AC3E}">
        <p14:creationId xmlns:p14="http://schemas.microsoft.com/office/powerpoint/2010/main" val="885597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FC3BEDA5-19D5-40DF-8E95-8849669EEF66}"/>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xmlns="" id="{675E8636-02F6-4392-99E0-AA33683CC54E}"/>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xmlns="" id="{4FAFE937-9128-4FC6-AAB6-C2E475E8DE64}"/>
              </a:ext>
            </a:extLst>
          </p:cNvPr>
          <p:cNvSpPr>
            <a:spLocks noGrp="1" noChangeArrowheads="1"/>
          </p:cNvSpPr>
          <p:nvPr>
            <p:ph type="sldNum" sz="quarter" idx="12"/>
          </p:nvPr>
        </p:nvSpPr>
        <p:spPr>
          <a:ln/>
        </p:spPr>
        <p:txBody>
          <a:bodyPr/>
          <a:lstStyle>
            <a:lvl1pPr>
              <a:defRPr/>
            </a:lvl1pPr>
          </a:lstStyle>
          <a:p>
            <a:pPr>
              <a:defRPr/>
            </a:pPr>
            <a:fld id="{629D2C54-95A7-49ED-9BA4-1897E4A7650A}" type="slidenum">
              <a:rPr lang="es-ES" altLang="en-US"/>
              <a:pPr>
                <a:defRPr/>
              </a:pPr>
              <a:t>‹#›</a:t>
            </a:fld>
            <a:endParaRPr lang="es-ES" altLang="en-US"/>
          </a:p>
        </p:txBody>
      </p:sp>
    </p:spTree>
    <p:extLst>
      <p:ext uri="{BB962C8B-B14F-4D97-AF65-F5344CB8AC3E}">
        <p14:creationId xmlns:p14="http://schemas.microsoft.com/office/powerpoint/2010/main" val="1820018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1028" name="Rectangle 4">
            <a:extLst>
              <a:ext uri="{FF2B5EF4-FFF2-40B4-BE49-F238E27FC236}">
                <a16:creationId xmlns:a16="http://schemas.microsoft.com/office/drawing/2014/main" xmlns="" id="{FC3BEDA5-19D5-40DF-8E95-8849669EEF66}"/>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s-ES" altLang="en-US"/>
          </a:p>
        </p:txBody>
      </p:sp>
      <p:sp>
        <p:nvSpPr>
          <p:cNvPr id="1029" name="Rectangle 5">
            <a:extLst>
              <a:ext uri="{FF2B5EF4-FFF2-40B4-BE49-F238E27FC236}">
                <a16:creationId xmlns:a16="http://schemas.microsoft.com/office/drawing/2014/main" xmlns="" id="{675E8636-02F6-4392-99E0-AA33683CC54E}"/>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s-ES" altLang="en-US"/>
          </a:p>
        </p:txBody>
      </p:sp>
      <p:sp>
        <p:nvSpPr>
          <p:cNvPr id="1030" name="Rectangle 6">
            <a:extLst>
              <a:ext uri="{FF2B5EF4-FFF2-40B4-BE49-F238E27FC236}">
                <a16:creationId xmlns:a16="http://schemas.microsoft.com/office/drawing/2014/main" xmlns="" id="{4FAFE937-9128-4FC6-AAB6-C2E475E8DE64}"/>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345FB8C-2BF3-4A02-84C3-936251B35F34}" type="slidenum">
              <a:rPr lang="es-ES" altLang="en-US"/>
              <a:pPr>
                <a:defRPr/>
              </a:pPr>
              <a:t>‹#›</a:t>
            </a:fld>
            <a:endParaRPr lang="es-E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3" name="Rectangle 25">
            <a:extLst>
              <a:ext uri="{FF2B5EF4-FFF2-40B4-BE49-F238E27FC236}">
                <a16:creationId xmlns:a16="http://schemas.microsoft.com/office/drawing/2014/main" xmlns="" id="{7CC671AD-7F66-4404-B144-D53139CECC2E}"/>
              </a:ext>
            </a:extLst>
          </p:cNvPr>
          <p:cNvSpPr>
            <a:spLocks noGrp="1" noChangeArrowheads="1"/>
          </p:cNvSpPr>
          <p:nvPr>
            <p:ph type="ctrTitle"/>
          </p:nvPr>
        </p:nvSpPr>
        <p:spPr>
          <a:ln>
            <a:solidFill>
              <a:srgbClr val="FF6600"/>
            </a:solidFill>
          </a:ln>
        </p:spPr>
        <p:txBody>
          <a:bodyPr/>
          <a:lstStyle/>
          <a:p>
            <a:pPr eaLnBrk="1" hangingPunct="1">
              <a:defRPr/>
            </a:pPr>
            <a:r>
              <a:rPr lang="es-UY" altLang="en-US" b="1" dirty="0">
                <a:solidFill>
                  <a:srgbClr val="FF6600"/>
                </a:solidFill>
                <a:effectLst>
                  <a:outerShdw blurRad="38100" dist="38100" dir="2700000" algn="tl">
                    <a:srgbClr val="000000">
                      <a:alpha val="43137"/>
                    </a:srgbClr>
                  </a:outerShdw>
                </a:effectLst>
              </a:rPr>
              <a:t>I Can Show Compassion</a:t>
            </a:r>
            <a:endParaRPr lang="es-ES" altLang="en-US" b="1" dirty="0">
              <a:solidFill>
                <a:srgbClr val="FF6600"/>
              </a:solidFill>
              <a:effectLst>
                <a:outerShdw blurRad="38100" dist="38100" dir="2700000" algn="tl">
                  <a:srgbClr val="000000">
                    <a:alpha val="43137"/>
                  </a:srgbClr>
                </a:outerShdw>
              </a:effectLst>
            </a:endParaRPr>
          </a:p>
        </p:txBody>
      </p:sp>
      <p:pic>
        <p:nvPicPr>
          <p:cNvPr id="3075"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4508500"/>
            <a:ext cx="1438275"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TextBox 1"/>
          <p:cNvSpPr txBox="1">
            <a:spLocks noChangeArrowheads="1"/>
          </p:cNvSpPr>
          <p:nvPr/>
        </p:nvSpPr>
        <p:spPr bwMode="auto">
          <a:xfrm>
            <a:off x="646113" y="6056313"/>
            <a:ext cx="4175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a:t>adapted from www.kidshealth.org</a:t>
            </a:r>
          </a:p>
        </p:txBody>
      </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ln>
            <a:solidFill>
              <a:srgbClr val="FF6600"/>
            </a:solidFill>
            <a:miter lim="800000"/>
            <a:headEnd/>
            <a:tailEnd/>
          </a:ln>
        </p:spPr>
        <p:txBody>
          <a:bodyPr/>
          <a:lstStyle/>
          <a:p>
            <a:pPr eaLnBrk="1" hangingPunct="1"/>
            <a:r>
              <a:rPr lang="en-US" altLang="en-US" b="1" smtClean="0"/>
              <a:t>Remember: 3 Ways to Show Compassion</a:t>
            </a:r>
          </a:p>
        </p:txBody>
      </p:sp>
      <p:sp>
        <p:nvSpPr>
          <p:cNvPr id="21507" name="Content Placeholder 2"/>
          <p:cNvSpPr>
            <a:spLocks noGrp="1"/>
          </p:cNvSpPr>
          <p:nvPr>
            <p:ph idx="1"/>
          </p:nvPr>
        </p:nvSpPr>
        <p:spPr>
          <a:xfrm>
            <a:off x="457200" y="1600200"/>
            <a:ext cx="6130925" cy="4525963"/>
          </a:xfrm>
          <a:ln>
            <a:solidFill>
              <a:srgbClr val="FF6600"/>
            </a:solidFill>
            <a:miter lim="800000"/>
            <a:headEnd/>
            <a:tailEnd/>
          </a:ln>
        </p:spPr>
        <p:txBody>
          <a:bodyPr/>
          <a:lstStyle/>
          <a:p>
            <a:pPr marL="514350" indent="-514350" eaLnBrk="1" hangingPunct="1">
              <a:buFontTx/>
              <a:buAutoNum type="arabicPeriod"/>
            </a:pPr>
            <a:endParaRPr lang="en-US" altLang="en-US" smtClean="0"/>
          </a:p>
          <a:p>
            <a:pPr marL="514350" indent="-514350" eaLnBrk="1" hangingPunct="1">
              <a:buFontTx/>
              <a:buAutoNum type="arabicPeriod"/>
            </a:pPr>
            <a:r>
              <a:rPr lang="en-US" altLang="en-US" smtClean="0"/>
              <a:t>Ask what they need</a:t>
            </a:r>
          </a:p>
          <a:p>
            <a:pPr marL="514350" indent="-514350" eaLnBrk="1" hangingPunct="1">
              <a:buFontTx/>
              <a:buAutoNum type="arabicPeriod"/>
            </a:pPr>
            <a:endParaRPr lang="en-US" altLang="en-US" smtClean="0"/>
          </a:p>
          <a:p>
            <a:pPr marL="514350" indent="-514350" eaLnBrk="1" hangingPunct="1">
              <a:buFontTx/>
              <a:buAutoNum type="arabicPeriod"/>
            </a:pPr>
            <a:r>
              <a:rPr lang="en-US" altLang="en-US" smtClean="0"/>
              <a:t>Show sincere interest in others</a:t>
            </a:r>
          </a:p>
          <a:p>
            <a:pPr marL="514350" indent="-514350" eaLnBrk="1" hangingPunct="1">
              <a:buFontTx/>
              <a:buAutoNum type="arabicPeriod"/>
            </a:pPr>
            <a:endParaRPr lang="en-US" altLang="en-US" smtClean="0"/>
          </a:p>
          <a:p>
            <a:pPr marL="514350" indent="-514350" eaLnBrk="1" hangingPunct="1">
              <a:buFontTx/>
              <a:buAutoNum type="arabicPeriod"/>
            </a:pPr>
            <a:r>
              <a:rPr lang="en-US" altLang="en-US" smtClean="0"/>
              <a:t>Act with kindness</a:t>
            </a:r>
          </a:p>
        </p:txBody>
      </p:sp>
      <p:pic>
        <p:nvPicPr>
          <p:cNvPr id="21508" name="Picture 2" descr="C:\Users\Andee\AppData\Local\Microsoft\Windows\Temporary Internet Files\Content.IE5\JIQDWDBO\dreamstime_xs_632794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2492375"/>
            <a:ext cx="2176463" cy="3263900"/>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ln>
            <a:solidFill>
              <a:srgbClr val="FF6600"/>
            </a:solidFill>
            <a:miter lim="800000"/>
            <a:headEnd/>
            <a:tailEnd/>
          </a:ln>
        </p:spPr>
        <p:txBody>
          <a:bodyPr/>
          <a:lstStyle/>
          <a:p>
            <a:pPr eaLnBrk="1" hangingPunct="1"/>
            <a:r>
              <a:rPr lang="en-US" altLang="en-US" b="1" smtClean="0"/>
              <a:t>So…what do YOU think?</a:t>
            </a:r>
          </a:p>
        </p:txBody>
      </p:sp>
      <p:sp>
        <p:nvSpPr>
          <p:cNvPr id="23555" name="Content Placeholder 2"/>
          <p:cNvSpPr>
            <a:spLocks noGrp="1"/>
          </p:cNvSpPr>
          <p:nvPr>
            <p:ph idx="1"/>
          </p:nvPr>
        </p:nvSpPr>
        <p:spPr>
          <a:xfrm>
            <a:off x="457200" y="1600200"/>
            <a:ext cx="4259263" cy="4924425"/>
          </a:xfrm>
          <a:ln>
            <a:solidFill>
              <a:srgbClr val="FF6600"/>
            </a:solidFill>
            <a:miter lim="800000"/>
            <a:headEnd/>
            <a:tailEnd/>
          </a:ln>
        </p:spPr>
        <p:txBody>
          <a:bodyPr/>
          <a:lstStyle/>
          <a:p>
            <a:pPr marL="0" indent="0" algn="ctr" eaLnBrk="1" hangingPunct="1">
              <a:buFontTx/>
              <a:buNone/>
            </a:pPr>
            <a:r>
              <a:rPr lang="en-US" altLang="en-US" sz="2800" smtClean="0"/>
              <a:t>You see a new student in the hallway looking lost and alone.  It’s time for lunch but he doesn’t seem to know where to go, and he’s not asking directions.  If he waits much longer, he’ll miss the whole lunch period.</a:t>
            </a:r>
          </a:p>
          <a:p>
            <a:pPr marL="0" indent="0" algn="ctr" eaLnBrk="1" hangingPunct="1">
              <a:buFontTx/>
              <a:buNone/>
            </a:pPr>
            <a:r>
              <a:rPr lang="en-US" altLang="en-US" sz="2800" smtClean="0"/>
              <a:t>What can you do?</a:t>
            </a:r>
          </a:p>
        </p:txBody>
      </p:sp>
      <p:pic>
        <p:nvPicPr>
          <p:cNvPr id="23556" name="Picture 2" descr="C:\Users\Andee\AppData\Local\Microsoft\Windows\Temporary Internet Files\Content.IE5\WK8V437P\dreamstime_xs_149309870.jpg"/>
          <p:cNvPicPr>
            <a:picLocks noChangeAspect="1" noChangeArrowheads="1"/>
          </p:cNvPicPr>
          <p:nvPr/>
        </p:nvPicPr>
        <p:blipFill>
          <a:blip r:embed="rId3">
            <a:extLst>
              <a:ext uri="{28A0092B-C50C-407E-A947-70E740481C1C}">
                <a14:useLocalDpi xmlns:a14="http://schemas.microsoft.com/office/drawing/2010/main" val="0"/>
              </a:ext>
            </a:extLst>
          </a:blip>
          <a:srcRect l="8992" t="613" r="-3023" b="-613"/>
          <a:stretch>
            <a:fillRect/>
          </a:stretch>
        </p:blipFill>
        <p:spPr bwMode="auto">
          <a:xfrm>
            <a:off x="5081588" y="2771775"/>
            <a:ext cx="4062412" cy="2881313"/>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5" name="Rectangle 7">
            <a:extLst>
              <a:ext uri="{FF2B5EF4-FFF2-40B4-BE49-F238E27FC236}">
                <a16:creationId xmlns:a16="http://schemas.microsoft.com/office/drawing/2014/main" xmlns="" id="{075F7486-241D-4FE1-A991-4FB669E8370D}"/>
              </a:ext>
            </a:extLst>
          </p:cNvPr>
          <p:cNvSpPr>
            <a:spLocks noGrp="1" noChangeArrowheads="1"/>
          </p:cNvSpPr>
          <p:nvPr>
            <p:ph type="title"/>
          </p:nvPr>
        </p:nvSpPr>
        <p:spPr>
          <a:xfrm>
            <a:off x="457200" y="476250"/>
            <a:ext cx="8229600" cy="720725"/>
          </a:xfrm>
          <a:ln>
            <a:solidFill>
              <a:srgbClr val="FF6600"/>
            </a:solidFill>
          </a:ln>
        </p:spPr>
        <p:txBody>
          <a:bodyPr/>
          <a:lstStyle/>
          <a:p>
            <a:pPr eaLnBrk="1" hangingPunct="1">
              <a:defRPr/>
            </a:pPr>
            <a:r>
              <a:rPr lang="en-US" altLang="en-US" sz="4000" dirty="0"/>
              <a:t>What is </a:t>
            </a:r>
            <a:r>
              <a:rPr lang="en-US" altLang="en-US" sz="4000" b="1" dirty="0">
                <a:solidFill>
                  <a:srgbClr val="FF6600"/>
                </a:solidFill>
                <a:effectLst>
                  <a:outerShdw blurRad="38100" dist="38100" dir="2700000" algn="tl">
                    <a:srgbClr val="000000">
                      <a:alpha val="43137"/>
                    </a:srgbClr>
                  </a:outerShdw>
                </a:effectLst>
              </a:rPr>
              <a:t>compassion</a:t>
            </a:r>
            <a:r>
              <a:rPr lang="en-US" altLang="en-US" sz="4000" dirty="0"/>
              <a:t>?</a:t>
            </a:r>
          </a:p>
        </p:txBody>
      </p:sp>
      <p:sp>
        <p:nvSpPr>
          <p:cNvPr id="5123" name="Rectangle 8"/>
          <p:cNvSpPr>
            <a:spLocks noGrp="1" noChangeArrowheads="1"/>
          </p:cNvSpPr>
          <p:nvPr>
            <p:ph type="body" idx="1"/>
          </p:nvPr>
        </p:nvSpPr>
        <p:spPr>
          <a:xfrm>
            <a:off x="457200" y="1600200"/>
            <a:ext cx="4330700" cy="4525963"/>
          </a:xfrm>
          <a:ln>
            <a:solidFill>
              <a:srgbClr val="FF6600"/>
            </a:solidFill>
            <a:miter lim="800000"/>
            <a:headEnd/>
            <a:tailEnd/>
          </a:ln>
        </p:spPr>
        <p:txBody>
          <a:bodyPr/>
          <a:lstStyle/>
          <a:p>
            <a:pPr eaLnBrk="1" hangingPunct="1"/>
            <a:r>
              <a:rPr lang="en-US" altLang="en-US" smtClean="0"/>
              <a:t>showing care and concern for someone else and wanting to help</a:t>
            </a:r>
          </a:p>
          <a:p>
            <a:pPr eaLnBrk="1" hangingPunct="1"/>
            <a:r>
              <a:rPr lang="en-US" altLang="en-US" smtClean="0"/>
              <a:t>maybe that person is hurt or upset and you want to help them feel better</a:t>
            </a:r>
          </a:p>
        </p:txBody>
      </p:sp>
      <p:pic>
        <p:nvPicPr>
          <p:cNvPr id="512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91100" y="2565400"/>
            <a:ext cx="3800475" cy="2525713"/>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ln>
            <a:solidFill>
              <a:srgbClr val="FF6600"/>
            </a:solidFill>
            <a:miter lim="800000"/>
            <a:headEnd/>
            <a:tailEnd/>
          </a:ln>
        </p:spPr>
        <p:txBody>
          <a:bodyPr/>
          <a:lstStyle/>
          <a:p>
            <a:pPr eaLnBrk="1" hangingPunct="1"/>
            <a:r>
              <a:rPr lang="en-US" altLang="en-US" sz="3600" b="1" smtClean="0"/>
              <a:t>What might have happened to cause someone to feel hurt or upset?</a:t>
            </a:r>
          </a:p>
        </p:txBody>
      </p:sp>
      <p:sp>
        <p:nvSpPr>
          <p:cNvPr id="3" name="Content Placeholder 2">
            <a:extLst>
              <a:ext uri="{FF2B5EF4-FFF2-40B4-BE49-F238E27FC236}">
                <a16:creationId xmlns:a16="http://schemas.microsoft.com/office/drawing/2014/main" xmlns="" id="{123F4BB9-0E2C-4D3E-A813-5962243E0146}"/>
              </a:ext>
            </a:extLst>
          </p:cNvPr>
          <p:cNvSpPr>
            <a:spLocks noGrp="1"/>
          </p:cNvSpPr>
          <p:nvPr>
            <p:ph idx="1"/>
          </p:nvPr>
        </p:nvSpPr>
        <p:spPr>
          <a:xfrm>
            <a:off x="457200" y="1600200"/>
            <a:ext cx="8229600" cy="4637088"/>
          </a:xfrm>
          <a:ln>
            <a:solidFill>
              <a:srgbClr val="FF6600"/>
            </a:solidFill>
          </a:ln>
        </p:spPr>
        <p:txBody>
          <a:bodyPr/>
          <a:lstStyle/>
          <a:p>
            <a:pPr eaLnBrk="1" hangingPunct="1">
              <a:defRPr/>
            </a:pPr>
            <a:r>
              <a:rPr lang="en-US" dirty="0"/>
              <a:t>being left out</a:t>
            </a:r>
          </a:p>
          <a:p>
            <a:pPr eaLnBrk="1" hangingPunct="1">
              <a:defRPr/>
            </a:pPr>
            <a:r>
              <a:rPr lang="en-US" dirty="0"/>
              <a:t>being teased or bullied</a:t>
            </a:r>
          </a:p>
          <a:p>
            <a:pPr eaLnBrk="1" hangingPunct="1">
              <a:defRPr/>
            </a:pPr>
            <a:r>
              <a:rPr lang="en-US" dirty="0"/>
              <a:t>being embarrassed</a:t>
            </a:r>
          </a:p>
          <a:p>
            <a:pPr eaLnBrk="1" hangingPunct="1">
              <a:defRPr/>
            </a:pPr>
            <a:r>
              <a:rPr lang="en-US" dirty="0"/>
              <a:t>doing badly on a test</a:t>
            </a:r>
          </a:p>
          <a:p>
            <a:pPr eaLnBrk="1" hangingPunct="1">
              <a:defRPr/>
            </a:pPr>
            <a:r>
              <a:rPr lang="en-US" dirty="0"/>
              <a:t>not making the team</a:t>
            </a:r>
          </a:p>
          <a:p>
            <a:pPr eaLnBrk="1" hangingPunct="1">
              <a:defRPr/>
            </a:pPr>
            <a:r>
              <a:rPr lang="en-US" dirty="0"/>
              <a:t>having a fight with a friend</a:t>
            </a:r>
          </a:p>
          <a:p>
            <a:pPr eaLnBrk="1" hangingPunct="1">
              <a:defRPr/>
            </a:pPr>
            <a:r>
              <a:rPr lang="en-US" dirty="0"/>
              <a:t>trouble at home</a:t>
            </a:r>
          </a:p>
          <a:p>
            <a:pPr marL="0" indent="0" algn="ctr" eaLnBrk="1" hangingPunct="1">
              <a:buFontTx/>
              <a:buNone/>
              <a:defRPr/>
            </a:pPr>
            <a:r>
              <a:rPr lang="en-US" dirty="0"/>
              <a:t>What else??</a:t>
            </a:r>
          </a:p>
        </p:txBody>
      </p:sp>
      <p:pic>
        <p:nvPicPr>
          <p:cNvPr id="7172" name="Picture 2" descr="C:\Users\Andee\AppData\Local\Microsoft\Windows\Temporary Internet Files\Content.IE5\ND7H6HCA\dreamstime_s_1285953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2400" y="2349500"/>
            <a:ext cx="3343275" cy="2232025"/>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3B1101A3-EAFB-4989-BBCF-21F666FE30B3}"/>
              </a:ext>
            </a:extLst>
          </p:cNvPr>
          <p:cNvSpPr>
            <a:spLocks noGrp="1"/>
          </p:cNvSpPr>
          <p:nvPr>
            <p:ph type="title"/>
          </p:nvPr>
        </p:nvSpPr>
        <p:spPr>
          <a:xfrm>
            <a:off x="457200" y="274638"/>
            <a:ext cx="8229600" cy="1354137"/>
          </a:xfrm>
          <a:ln>
            <a:solidFill>
              <a:srgbClr val="FF6600"/>
            </a:solidFill>
          </a:ln>
        </p:spPr>
        <p:txBody>
          <a:bodyPr/>
          <a:lstStyle/>
          <a:p>
            <a:pPr eaLnBrk="1" hangingPunct="1">
              <a:defRPr/>
            </a:pPr>
            <a:r>
              <a:rPr lang="en-US" sz="3200" dirty="0"/>
              <a:t/>
            </a:r>
            <a:br>
              <a:rPr lang="en-US" sz="3200" dirty="0"/>
            </a:br>
            <a:r>
              <a:rPr lang="en-US" sz="3200" b="1" dirty="0"/>
              <a:t>Understanding </a:t>
            </a:r>
            <a:r>
              <a:rPr lang="en-US" sz="3200" b="1" dirty="0">
                <a:solidFill>
                  <a:srgbClr val="FF6600"/>
                </a:solidFill>
                <a:effectLst>
                  <a:outerShdw blurRad="38100" dist="38100" dir="2700000" algn="tl">
                    <a:srgbClr val="000000">
                      <a:alpha val="43137"/>
                    </a:srgbClr>
                  </a:outerShdw>
                </a:effectLst>
              </a:rPr>
              <a:t>why</a:t>
            </a:r>
            <a:r>
              <a:rPr lang="en-US" sz="3200" b="1" dirty="0"/>
              <a:t> someone is hurt or upset can help us figure out what to do next!</a:t>
            </a:r>
            <a:br>
              <a:rPr lang="en-US" sz="3200" b="1" dirty="0"/>
            </a:br>
            <a:endParaRPr lang="en-US" sz="3200" b="1" dirty="0"/>
          </a:p>
        </p:txBody>
      </p:sp>
      <p:sp>
        <p:nvSpPr>
          <p:cNvPr id="3" name="Content Placeholder 2">
            <a:extLst>
              <a:ext uri="{FF2B5EF4-FFF2-40B4-BE49-F238E27FC236}">
                <a16:creationId xmlns:a16="http://schemas.microsoft.com/office/drawing/2014/main" xmlns="" id="{D8EDE59B-CAC1-4D4C-8EFC-AB47431EF6B9}"/>
              </a:ext>
            </a:extLst>
          </p:cNvPr>
          <p:cNvSpPr>
            <a:spLocks noGrp="1"/>
          </p:cNvSpPr>
          <p:nvPr>
            <p:ph idx="1"/>
          </p:nvPr>
        </p:nvSpPr>
        <p:spPr>
          <a:xfrm>
            <a:off x="395288" y="1844675"/>
            <a:ext cx="4537075" cy="4238625"/>
          </a:xfrm>
          <a:ln>
            <a:solidFill>
              <a:srgbClr val="FF6600"/>
            </a:solidFill>
          </a:ln>
        </p:spPr>
        <p:txBody>
          <a:bodyPr/>
          <a:lstStyle/>
          <a:p>
            <a:pPr eaLnBrk="1" hangingPunct="1">
              <a:defRPr/>
            </a:pPr>
            <a:endParaRPr lang="en-US" dirty="0"/>
          </a:p>
          <a:p>
            <a:pPr eaLnBrk="1" hangingPunct="1">
              <a:defRPr/>
            </a:pPr>
            <a:r>
              <a:rPr lang="en-US" dirty="0"/>
              <a:t>you can ask “Are you okay?</a:t>
            </a:r>
          </a:p>
          <a:p>
            <a:pPr marL="0" indent="0" algn="ctr" eaLnBrk="1" hangingPunct="1">
              <a:buFontTx/>
              <a:buNone/>
              <a:defRPr/>
            </a:pPr>
            <a:r>
              <a:rPr lang="en-US" dirty="0"/>
              <a:t>OR</a:t>
            </a:r>
          </a:p>
          <a:p>
            <a:pPr eaLnBrk="1" hangingPunct="1">
              <a:defRPr/>
            </a:pPr>
            <a:r>
              <a:rPr lang="en-US" dirty="0"/>
              <a:t>you can ask “What happened?”</a:t>
            </a:r>
          </a:p>
        </p:txBody>
      </p:sp>
      <p:pic>
        <p:nvPicPr>
          <p:cNvPr id="9220" name="Picture 2" descr="C:\Users\Andee\AppData\Local\Microsoft\Windows\Temporary Internet Files\Content.IE5\96ES5PGW\dreamstime_s_917544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1900" y="2636838"/>
            <a:ext cx="3776663" cy="2592387"/>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6" name="Rounded Rectangular Callout 5">
            <a:extLst>
              <a:ext uri="{FF2B5EF4-FFF2-40B4-BE49-F238E27FC236}">
                <a16:creationId xmlns:a16="http://schemas.microsoft.com/office/drawing/2014/main" xmlns="" id="{E07EDD13-0BD9-4752-8C47-F8D50AD80C38}"/>
              </a:ext>
            </a:extLst>
          </p:cNvPr>
          <p:cNvSpPr/>
          <p:nvPr/>
        </p:nvSpPr>
        <p:spPr>
          <a:xfrm>
            <a:off x="7235825" y="1844675"/>
            <a:ext cx="1728788" cy="1584325"/>
          </a:xfrm>
          <a:prstGeom prst="wedgeRoundRectCallout">
            <a:avLst>
              <a:gd name="adj1" fmla="val -61650"/>
              <a:gd name="adj2" fmla="val 54254"/>
              <a:gd name="adj3" fmla="val 16667"/>
            </a:avLst>
          </a:prstGeom>
          <a:solidFill>
            <a:srgbClr val="F9E7A5"/>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dirty="0">
                <a:solidFill>
                  <a:schemeClr val="tx1"/>
                </a:solidFill>
              </a:rPr>
              <a:t>Everything alright??</a:t>
            </a:r>
          </a:p>
        </p:txBody>
      </p:sp>
    </p:spTree>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ln>
            <a:solidFill>
              <a:srgbClr val="FF6600"/>
            </a:solidFill>
            <a:miter lim="800000"/>
            <a:headEnd/>
            <a:tailEnd/>
          </a:ln>
        </p:spPr>
        <p:txBody>
          <a:bodyPr/>
          <a:lstStyle/>
          <a:p>
            <a:pPr eaLnBrk="1" hangingPunct="1"/>
            <a:r>
              <a:rPr lang="en-US" altLang="en-US" b="1" smtClean="0"/>
              <a:t>What else can you do?</a:t>
            </a:r>
          </a:p>
        </p:txBody>
      </p:sp>
      <p:sp>
        <p:nvSpPr>
          <p:cNvPr id="3" name="Content Placeholder 2">
            <a:extLst>
              <a:ext uri="{FF2B5EF4-FFF2-40B4-BE49-F238E27FC236}">
                <a16:creationId xmlns:a16="http://schemas.microsoft.com/office/drawing/2014/main" xmlns="" id="{775C2F15-808D-4A55-9761-1CC467E2EB61}"/>
              </a:ext>
            </a:extLst>
          </p:cNvPr>
          <p:cNvSpPr>
            <a:spLocks noGrp="1"/>
          </p:cNvSpPr>
          <p:nvPr>
            <p:ph idx="1"/>
          </p:nvPr>
        </p:nvSpPr>
        <p:spPr>
          <a:ln>
            <a:solidFill>
              <a:srgbClr val="FF6600"/>
            </a:solidFill>
          </a:ln>
        </p:spPr>
        <p:txBody>
          <a:bodyPr/>
          <a:lstStyle/>
          <a:p>
            <a:pPr marL="0" indent="0" algn="ctr" eaLnBrk="1" hangingPunct="1">
              <a:buFontTx/>
              <a:buNone/>
              <a:defRPr/>
            </a:pPr>
            <a:r>
              <a:rPr lang="en-US" b="1" dirty="0"/>
              <a:t>Show </a:t>
            </a:r>
            <a:r>
              <a:rPr lang="en-US" b="1" dirty="0">
                <a:solidFill>
                  <a:srgbClr val="FF6600"/>
                </a:solidFill>
                <a:effectLst>
                  <a:outerShdw blurRad="38100" dist="38100" dir="2700000" algn="tl">
                    <a:srgbClr val="000000">
                      <a:alpha val="43137"/>
                    </a:srgbClr>
                  </a:outerShdw>
                </a:effectLst>
              </a:rPr>
              <a:t>compassion</a:t>
            </a:r>
            <a:r>
              <a:rPr lang="en-US" b="1" dirty="0"/>
              <a:t> to help and support the people you care about!</a:t>
            </a:r>
          </a:p>
        </p:txBody>
      </p:sp>
      <p:pic>
        <p:nvPicPr>
          <p:cNvPr id="112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3068638"/>
            <a:ext cx="4216400" cy="2820987"/>
          </a:xfrm>
          <a:prstGeom prst="rect">
            <a:avLst/>
          </a:prstGeom>
          <a:noFill/>
          <a:ln w="9525">
            <a:solidFill>
              <a:srgbClr val="FF6600"/>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ln>
            <a:solidFill>
              <a:srgbClr val="FF6600"/>
            </a:solidFill>
            <a:miter lim="800000"/>
            <a:headEnd/>
            <a:tailEnd/>
          </a:ln>
        </p:spPr>
        <p:txBody>
          <a:bodyPr/>
          <a:lstStyle/>
          <a:p>
            <a:pPr eaLnBrk="1" hangingPunct="1"/>
            <a:r>
              <a:rPr lang="en-US" altLang="en-US" b="1" smtClean="0"/>
              <a:t>3 Ways to Show Compassion</a:t>
            </a:r>
          </a:p>
        </p:txBody>
      </p:sp>
      <p:sp>
        <p:nvSpPr>
          <p:cNvPr id="13315" name="Content Placeholder 2"/>
          <p:cNvSpPr>
            <a:spLocks noGrp="1"/>
          </p:cNvSpPr>
          <p:nvPr>
            <p:ph idx="1"/>
          </p:nvPr>
        </p:nvSpPr>
        <p:spPr>
          <a:xfrm>
            <a:off x="457200" y="1600200"/>
            <a:ext cx="6130925" cy="4525963"/>
          </a:xfrm>
          <a:ln>
            <a:solidFill>
              <a:srgbClr val="FF6600"/>
            </a:solidFill>
            <a:miter lim="800000"/>
            <a:headEnd/>
            <a:tailEnd/>
          </a:ln>
        </p:spPr>
        <p:txBody>
          <a:bodyPr/>
          <a:lstStyle/>
          <a:p>
            <a:pPr marL="514350" indent="-514350" eaLnBrk="1" hangingPunct="1">
              <a:buFontTx/>
              <a:buAutoNum type="arabicPeriod"/>
            </a:pPr>
            <a:endParaRPr lang="en-US" altLang="en-US" smtClean="0"/>
          </a:p>
          <a:p>
            <a:pPr marL="514350" indent="-514350" eaLnBrk="1" hangingPunct="1">
              <a:buFontTx/>
              <a:buAutoNum type="arabicPeriod"/>
            </a:pPr>
            <a:r>
              <a:rPr lang="en-US" altLang="en-US" smtClean="0"/>
              <a:t>Ask what they need</a:t>
            </a:r>
          </a:p>
          <a:p>
            <a:pPr marL="514350" indent="-514350" eaLnBrk="1" hangingPunct="1">
              <a:buFontTx/>
              <a:buAutoNum type="arabicPeriod"/>
            </a:pPr>
            <a:endParaRPr lang="en-US" altLang="en-US" smtClean="0"/>
          </a:p>
          <a:p>
            <a:pPr marL="514350" indent="-514350" eaLnBrk="1" hangingPunct="1">
              <a:buFontTx/>
              <a:buAutoNum type="arabicPeriod"/>
            </a:pPr>
            <a:r>
              <a:rPr lang="en-US" altLang="en-US" smtClean="0"/>
              <a:t>Show sincere interest in others</a:t>
            </a:r>
          </a:p>
          <a:p>
            <a:pPr marL="514350" indent="-514350" eaLnBrk="1" hangingPunct="1">
              <a:buFontTx/>
              <a:buAutoNum type="arabicPeriod"/>
            </a:pPr>
            <a:endParaRPr lang="en-US" altLang="en-US" smtClean="0"/>
          </a:p>
          <a:p>
            <a:pPr marL="514350" indent="-514350" eaLnBrk="1" hangingPunct="1">
              <a:buFontTx/>
              <a:buAutoNum type="arabicPeriod"/>
            </a:pPr>
            <a:r>
              <a:rPr lang="en-US" altLang="en-US" smtClean="0"/>
              <a:t>Act with kindness</a:t>
            </a:r>
          </a:p>
        </p:txBody>
      </p:sp>
      <p:pic>
        <p:nvPicPr>
          <p:cNvPr id="13316" name="Picture 2" descr="C:\Users\Andee\AppData\Local\Microsoft\Windows\Temporary Internet Files\Content.IE5\JIQDWDBO\dreamstime_xs_632794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2492375"/>
            <a:ext cx="2176463" cy="3263900"/>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ln>
            <a:solidFill>
              <a:srgbClr val="FF6600"/>
            </a:solidFill>
            <a:miter lim="800000"/>
            <a:headEnd/>
            <a:tailEnd/>
          </a:ln>
        </p:spPr>
        <p:txBody>
          <a:bodyPr/>
          <a:lstStyle/>
          <a:p>
            <a:pPr eaLnBrk="1" hangingPunct="1"/>
            <a:r>
              <a:rPr lang="en-US" altLang="en-US" b="1" smtClean="0"/>
              <a:t>1.  Ask what they need</a:t>
            </a:r>
          </a:p>
        </p:txBody>
      </p:sp>
      <p:sp>
        <p:nvSpPr>
          <p:cNvPr id="15363" name="Content Placeholder 2"/>
          <p:cNvSpPr>
            <a:spLocks noGrp="1"/>
          </p:cNvSpPr>
          <p:nvPr>
            <p:ph idx="1"/>
          </p:nvPr>
        </p:nvSpPr>
        <p:spPr>
          <a:xfrm>
            <a:off x="4932363" y="1849438"/>
            <a:ext cx="3970337" cy="4525962"/>
          </a:xfrm>
          <a:ln>
            <a:solidFill>
              <a:srgbClr val="FF6600"/>
            </a:solidFill>
            <a:miter lim="800000"/>
            <a:headEnd/>
            <a:tailEnd/>
          </a:ln>
        </p:spPr>
        <p:txBody>
          <a:bodyPr/>
          <a:lstStyle/>
          <a:p>
            <a:pPr marL="0" indent="0" algn="ctr" eaLnBrk="1" hangingPunct="1">
              <a:buFontTx/>
              <a:buNone/>
            </a:pPr>
            <a:endParaRPr lang="en-US" altLang="en-US" smtClean="0"/>
          </a:p>
          <a:p>
            <a:pPr marL="0" indent="0" algn="ctr" eaLnBrk="1" hangingPunct="1">
              <a:buFontTx/>
              <a:buNone/>
            </a:pPr>
            <a:r>
              <a:rPr lang="en-US" altLang="en-US" smtClean="0"/>
              <a:t>if your friend says</a:t>
            </a:r>
          </a:p>
          <a:p>
            <a:pPr marL="0" indent="0" algn="ctr" eaLnBrk="1" hangingPunct="1">
              <a:buFontTx/>
              <a:buNone/>
            </a:pPr>
            <a:r>
              <a:rPr lang="en-US" altLang="en-US" smtClean="0"/>
              <a:t> “I don’t know”, </a:t>
            </a:r>
          </a:p>
          <a:p>
            <a:pPr marL="0" indent="0" algn="ctr" eaLnBrk="1" hangingPunct="1">
              <a:buFontTx/>
              <a:buNone/>
            </a:pPr>
            <a:r>
              <a:rPr lang="en-US" altLang="en-US" smtClean="0"/>
              <a:t>think about what would help </a:t>
            </a:r>
            <a:r>
              <a:rPr lang="en-US" altLang="en-US" u="sng" smtClean="0"/>
              <a:t>you</a:t>
            </a:r>
            <a:r>
              <a:rPr lang="en-US" altLang="en-US" smtClean="0"/>
              <a:t> in that situation and offer that suggestion</a:t>
            </a:r>
            <a:endParaRPr lang="en-US" altLang="en-US" u="sng" smtClean="0"/>
          </a:p>
        </p:txBody>
      </p:sp>
      <p:pic>
        <p:nvPicPr>
          <p:cNvPr id="15364" name="Picture 2" descr="C:\Users\Andee\AppData\Local\Microsoft\Windows\Temporary Internet Files\Content.IE5\ND7H6HCA\dreamstime_xs_157312840.jpg"/>
          <p:cNvPicPr>
            <a:picLocks noChangeAspect="1" noChangeArrowheads="1"/>
          </p:cNvPicPr>
          <p:nvPr/>
        </p:nvPicPr>
        <p:blipFill>
          <a:blip r:embed="rId3">
            <a:extLst>
              <a:ext uri="{28A0092B-C50C-407E-A947-70E740481C1C}">
                <a14:useLocalDpi xmlns:a14="http://schemas.microsoft.com/office/drawing/2010/main" val="0"/>
              </a:ext>
            </a:extLst>
          </a:blip>
          <a:srcRect r="17717"/>
          <a:stretch>
            <a:fillRect/>
          </a:stretch>
        </p:blipFill>
        <p:spPr bwMode="auto">
          <a:xfrm>
            <a:off x="247650" y="2565400"/>
            <a:ext cx="4529138" cy="3095625"/>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4" name="Rounded Rectangular Callout 3">
            <a:extLst>
              <a:ext uri="{FF2B5EF4-FFF2-40B4-BE49-F238E27FC236}">
                <a16:creationId xmlns:a16="http://schemas.microsoft.com/office/drawing/2014/main" xmlns="" id="{96DA9F2D-6DBA-4450-8067-BEDDD3EB05D0}"/>
              </a:ext>
            </a:extLst>
          </p:cNvPr>
          <p:cNvSpPr/>
          <p:nvPr/>
        </p:nvSpPr>
        <p:spPr>
          <a:xfrm>
            <a:off x="2268538" y="1484313"/>
            <a:ext cx="2232025" cy="1439862"/>
          </a:xfrm>
          <a:prstGeom prst="wedgeRoundRectCallout">
            <a:avLst>
              <a:gd name="adj1" fmla="val -48337"/>
              <a:gd name="adj2" fmla="val 68849"/>
              <a:gd name="adj3" fmla="val 16667"/>
            </a:avLst>
          </a:prstGeom>
          <a:solidFill>
            <a:srgbClr val="F9E7A5"/>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chemeClr val="tx1"/>
                </a:solidFill>
              </a:rPr>
              <a:t>How can I help?</a:t>
            </a:r>
          </a:p>
        </p:txBody>
      </p:sp>
    </p:spTree>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229600" cy="1209675"/>
          </a:xfrm>
          <a:ln>
            <a:solidFill>
              <a:srgbClr val="FF6600"/>
            </a:solidFill>
            <a:miter lim="800000"/>
            <a:headEnd/>
            <a:tailEnd/>
          </a:ln>
        </p:spPr>
        <p:txBody>
          <a:bodyPr/>
          <a:lstStyle/>
          <a:p>
            <a:pPr eaLnBrk="1" hangingPunct="1"/>
            <a:r>
              <a:rPr lang="en-US" altLang="en-US" b="1" smtClean="0"/>
              <a:t>2.  Show sincere interest in others</a:t>
            </a:r>
          </a:p>
        </p:txBody>
      </p:sp>
      <p:sp>
        <p:nvSpPr>
          <p:cNvPr id="3" name="Content Placeholder 2">
            <a:extLst>
              <a:ext uri="{FF2B5EF4-FFF2-40B4-BE49-F238E27FC236}">
                <a16:creationId xmlns:a16="http://schemas.microsoft.com/office/drawing/2014/main" xmlns="" id="{4F044484-D0A4-4EEA-8404-9A0562D920A5}"/>
              </a:ext>
            </a:extLst>
          </p:cNvPr>
          <p:cNvSpPr>
            <a:spLocks noGrp="1"/>
          </p:cNvSpPr>
          <p:nvPr>
            <p:ph idx="1"/>
          </p:nvPr>
        </p:nvSpPr>
        <p:spPr>
          <a:ln>
            <a:solidFill>
              <a:srgbClr val="FF6600"/>
            </a:solidFill>
          </a:ln>
        </p:spPr>
        <p:txBody>
          <a:bodyPr/>
          <a:lstStyle/>
          <a:p>
            <a:pPr eaLnBrk="1" hangingPunct="1">
              <a:defRPr/>
            </a:pPr>
            <a:r>
              <a:rPr lang="en-US" dirty="0"/>
              <a:t>try to get to know people better</a:t>
            </a:r>
          </a:p>
          <a:p>
            <a:pPr eaLnBrk="1" hangingPunct="1">
              <a:defRPr/>
            </a:pPr>
            <a:r>
              <a:rPr lang="en-US" dirty="0"/>
              <a:t>find out about the things they like to do</a:t>
            </a:r>
          </a:p>
          <a:p>
            <a:pPr eaLnBrk="1" hangingPunct="1">
              <a:defRPr/>
            </a:pPr>
            <a:r>
              <a:rPr lang="en-US" dirty="0"/>
              <a:t>ask them about their feelings, ideas, and opinions</a:t>
            </a:r>
          </a:p>
          <a:p>
            <a:pPr eaLnBrk="1" hangingPunct="1">
              <a:defRPr/>
            </a:pPr>
            <a:r>
              <a:rPr lang="en-US" dirty="0"/>
              <a:t>you’re not trying to be nosy – you just want to understand your friend better!</a:t>
            </a:r>
          </a:p>
          <a:p>
            <a:pPr marL="0" indent="0" algn="ctr" eaLnBrk="1" hangingPunct="1">
              <a:buFontTx/>
              <a:buNone/>
              <a:defRPr/>
            </a:pPr>
            <a:r>
              <a:rPr lang="en-US" dirty="0"/>
              <a:t>Understanding others helps you to show more compassion!</a:t>
            </a:r>
          </a:p>
        </p:txBody>
      </p:sp>
    </p:spTree>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ln>
            <a:solidFill>
              <a:srgbClr val="FF6600"/>
            </a:solidFill>
            <a:miter lim="800000"/>
            <a:headEnd/>
            <a:tailEnd/>
          </a:ln>
        </p:spPr>
        <p:txBody>
          <a:bodyPr/>
          <a:lstStyle/>
          <a:p>
            <a:pPr eaLnBrk="1" hangingPunct="1"/>
            <a:r>
              <a:rPr lang="en-US" altLang="en-US" b="1" smtClean="0"/>
              <a:t>3.  Act with kindness</a:t>
            </a:r>
          </a:p>
        </p:txBody>
      </p:sp>
      <p:sp>
        <p:nvSpPr>
          <p:cNvPr id="19459" name="Content Placeholder 2"/>
          <p:cNvSpPr>
            <a:spLocks noGrp="1"/>
          </p:cNvSpPr>
          <p:nvPr>
            <p:ph idx="1"/>
          </p:nvPr>
        </p:nvSpPr>
        <p:spPr>
          <a:xfrm>
            <a:off x="457200" y="1600200"/>
            <a:ext cx="5267325" cy="4525963"/>
          </a:xfrm>
          <a:ln>
            <a:solidFill>
              <a:srgbClr val="FF6600"/>
            </a:solidFill>
            <a:miter lim="800000"/>
            <a:headEnd/>
            <a:tailEnd/>
          </a:ln>
        </p:spPr>
        <p:txBody>
          <a:bodyPr/>
          <a:lstStyle/>
          <a:p>
            <a:pPr eaLnBrk="1" hangingPunct="1"/>
            <a:r>
              <a:rPr lang="en-US" altLang="en-US" smtClean="0"/>
              <a:t>if you hear gossip or see unkind teasing, try to imagine how you would feel in that person’s place</a:t>
            </a:r>
          </a:p>
          <a:p>
            <a:pPr eaLnBrk="1" hangingPunct="1"/>
            <a:r>
              <a:rPr lang="en-US" altLang="en-US" smtClean="0"/>
              <a:t>this helps you tune in to other people’s feelings and treat them the way you would want to be treated</a:t>
            </a:r>
          </a:p>
        </p:txBody>
      </p:sp>
      <p:pic>
        <p:nvPicPr>
          <p:cNvPr id="194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5013" y="2924175"/>
            <a:ext cx="3140075" cy="2136775"/>
          </a:xfrm>
          <a:prstGeom prst="rect">
            <a:avLst/>
          </a:prstGeom>
          <a:noFill/>
          <a:ln w="9525">
            <a:solidFill>
              <a:srgbClr val="FF6600"/>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2481</TotalTime>
  <Words>748</Words>
  <Application>Microsoft Office PowerPoint</Application>
  <PresentationFormat>On-screen Show (4:3)</PresentationFormat>
  <Paragraphs>76</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Diseño predeterminado</vt:lpstr>
      <vt:lpstr>I Can Show Compassion</vt:lpstr>
      <vt:lpstr>What is compassion?</vt:lpstr>
      <vt:lpstr>What might have happened to cause someone to feel hurt or upset?</vt:lpstr>
      <vt:lpstr> Understanding why someone is hurt or upset can help us figure out what to do next! </vt:lpstr>
      <vt:lpstr>What else can you do?</vt:lpstr>
      <vt:lpstr>3 Ways to Show Compassion</vt:lpstr>
      <vt:lpstr>1.  Ask what they need</vt:lpstr>
      <vt:lpstr>2.  Show sincere interest in others</vt:lpstr>
      <vt:lpstr>3.  Act with kindness</vt:lpstr>
      <vt:lpstr>Remember: 3 Ways to Show Compassion</vt:lpstr>
      <vt:lpstr>So…what do YOU think?</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Lisa Falk</cp:lastModifiedBy>
  <cp:revision>374</cp:revision>
  <dcterms:created xsi:type="dcterms:W3CDTF">2010-05-23T14:28:12Z</dcterms:created>
  <dcterms:modified xsi:type="dcterms:W3CDTF">2019-09-18T13:34:19Z</dcterms:modified>
</cp:coreProperties>
</file>