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70"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A06"/>
    <a:srgbClr val="7ABC32"/>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540" y="90"/>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18FEF-F59B-4D58-A39F-16569026559E}" type="datetimeFigureOut">
              <a:rPr lang="en-US" smtClean="0"/>
              <a:t>9/20/2019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D028E-1BA7-4010-B472-98B7D7F5F220}" type="slidenum">
              <a:rPr lang="en-US" smtClean="0"/>
              <a:t>‹#›</a:t>
            </a:fld>
            <a:endParaRPr lang="en-US"/>
          </a:p>
        </p:txBody>
      </p:sp>
    </p:spTree>
    <p:extLst>
      <p:ext uri="{BB962C8B-B14F-4D97-AF65-F5344CB8AC3E}">
        <p14:creationId xmlns:p14="http://schemas.microsoft.com/office/powerpoint/2010/main" val="1712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today’s lesson.  Ask students</a:t>
            </a:r>
            <a:r>
              <a:rPr lang="en-US" baseline="0" dirty="0" smtClean="0"/>
              <a:t> if they know what “mindfulness” is – listen to their definitions.</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1</a:t>
            </a:fld>
            <a:endParaRPr lang="en-US"/>
          </a:p>
        </p:txBody>
      </p:sp>
    </p:spTree>
    <p:extLst>
      <p:ext uri="{BB962C8B-B14F-4D97-AF65-F5344CB8AC3E}">
        <p14:creationId xmlns:p14="http://schemas.microsoft.com/office/powerpoint/2010/main" val="87146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Talk about the picture of the girl sitting quietly listening to the sounds around her.  Have the students sit quietly and listen for a minute.  When the time is up, ask them what they heard around them.  Did they hear their neighbors breathing?  Did they hear any sounds from outside the building or in the hallway outside the classroom?</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10</a:t>
            </a:fld>
            <a:endParaRPr lang="en-US"/>
          </a:p>
        </p:txBody>
      </p:sp>
    </p:spTree>
    <p:extLst>
      <p:ext uri="{BB962C8B-B14F-4D97-AF65-F5344CB8AC3E}">
        <p14:creationId xmlns:p14="http://schemas.microsoft.com/office/powerpoint/2010/main" val="1020971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Lead them in the breathing exercise described on the slide, breathing slowly in and out while paying attention to their inhales and exhales.  Remind students to pull their attention back to their breathing if their attention starts to wander. </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11</a:t>
            </a:fld>
            <a:endParaRPr lang="en-US"/>
          </a:p>
        </p:txBody>
      </p:sp>
    </p:spTree>
    <p:extLst>
      <p:ext uri="{BB962C8B-B14F-4D97-AF65-F5344CB8AC3E}">
        <p14:creationId xmlns:p14="http://schemas.microsoft.com/office/powerpoint/2010/main" val="314314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Emphasize the importance of staying focused because if our minds drift, we may start thinking about stressful things which will distract us from mindfulness.  Encourage them to use the phrase: “What’s happening in me and all around me right now” as a way to refocus.  </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12</a:t>
            </a:fld>
            <a:endParaRPr lang="en-US"/>
          </a:p>
        </p:txBody>
      </p:sp>
    </p:spTree>
    <p:extLst>
      <p:ext uri="{BB962C8B-B14F-4D97-AF65-F5344CB8AC3E}">
        <p14:creationId xmlns:p14="http://schemas.microsoft.com/office/powerpoint/2010/main" val="55681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Review the 5 steps and lead</a:t>
            </a:r>
            <a:r>
              <a:rPr lang="en-US" baseline="0" dirty="0" smtClean="0"/>
              <a:t> the students in another practice session, putting all 5 steps together.  Do this for several minutes, then ask them how they feel.  Did they like the process?  Was it easy or hard?  If some students say that they found it difficult, reassure them that </a:t>
            </a:r>
            <a:r>
              <a:rPr lang="en-US" b="1" baseline="0" dirty="0" smtClean="0"/>
              <a:t>practicing mindfulness will help them get better at it </a:t>
            </a:r>
            <a:r>
              <a:rPr lang="en-US" baseline="0" dirty="0" smtClean="0"/>
              <a:t>– just like practicing an instrument or a sport can make us better.</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13</a:t>
            </a:fld>
            <a:endParaRPr lang="en-US"/>
          </a:p>
        </p:txBody>
      </p:sp>
    </p:spTree>
    <p:extLst>
      <p:ext uri="{BB962C8B-B14F-4D97-AF65-F5344CB8AC3E}">
        <p14:creationId xmlns:p14="http://schemas.microsoft.com/office/powerpoint/2010/main" val="3029582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Summarize the lesson by reminding them of the benefits</a:t>
            </a:r>
            <a:r>
              <a:rPr lang="en-US" baseline="0" dirty="0" smtClean="0"/>
              <a:t> </a:t>
            </a:r>
            <a:r>
              <a:rPr lang="en-US" baseline="0" smtClean="0"/>
              <a:t>of mindfulness.</a:t>
            </a:r>
            <a:endParaRPr lang="en-US"/>
          </a:p>
        </p:txBody>
      </p:sp>
      <p:sp>
        <p:nvSpPr>
          <p:cNvPr id="4" name="Slide Number Placeholder 3"/>
          <p:cNvSpPr>
            <a:spLocks noGrp="1"/>
          </p:cNvSpPr>
          <p:nvPr>
            <p:ph type="sldNum" sz="quarter" idx="10"/>
          </p:nvPr>
        </p:nvSpPr>
        <p:spPr/>
        <p:txBody>
          <a:bodyPr/>
          <a:lstStyle/>
          <a:p>
            <a:fld id="{939D028E-1BA7-4010-B472-98B7D7F5F220}" type="slidenum">
              <a:rPr lang="en-US" smtClean="0"/>
              <a:t>14</a:t>
            </a:fld>
            <a:endParaRPr lang="en-US"/>
          </a:p>
        </p:txBody>
      </p:sp>
    </p:spTree>
    <p:extLst>
      <p:ext uri="{BB962C8B-B14F-4D97-AF65-F5344CB8AC3E}">
        <p14:creationId xmlns:p14="http://schemas.microsoft.com/office/powerpoint/2010/main" val="272430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for their solutions to the situation.  Explain</a:t>
            </a:r>
            <a:r>
              <a:rPr lang="en-US" baseline="0" dirty="0" smtClean="0"/>
              <a:t> that it might be easier to be mindful when the whole class is practicing, but that they’ve learned the steps so now they can try it anywhere, all by themselves</a:t>
            </a:r>
            <a:r>
              <a:rPr lang="en-US" baseline="0" smtClean="0"/>
              <a:t>, when they need to.</a:t>
            </a:r>
            <a:endParaRPr lang="en-US"/>
          </a:p>
        </p:txBody>
      </p:sp>
      <p:sp>
        <p:nvSpPr>
          <p:cNvPr id="4" name="Slide Number Placeholder 3"/>
          <p:cNvSpPr>
            <a:spLocks noGrp="1"/>
          </p:cNvSpPr>
          <p:nvPr>
            <p:ph type="sldNum" sz="quarter" idx="10"/>
          </p:nvPr>
        </p:nvSpPr>
        <p:spPr/>
        <p:txBody>
          <a:bodyPr/>
          <a:lstStyle/>
          <a:p>
            <a:fld id="{939D028E-1BA7-4010-B472-98B7D7F5F220}" type="slidenum">
              <a:rPr lang="en-US" smtClean="0"/>
              <a:t>15</a:t>
            </a:fld>
            <a:endParaRPr lang="en-US"/>
          </a:p>
        </p:txBody>
      </p:sp>
    </p:spTree>
    <p:extLst>
      <p:ext uri="{BB962C8B-B14F-4D97-AF65-F5344CB8AC3E}">
        <p14:creationId xmlns:p14="http://schemas.microsoft.com/office/powerpoint/2010/main" val="418317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Emphasize that mindfulness involves ‘being present’ by</a:t>
            </a:r>
            <a:r>
              <a:rPr lang="en-US" baseline="0" dirty="0" smtClean="0"/>
              <a:t> focusing on what’s happening right now inside their bodies and all around them.  Talk about the role the senses play in mindfulness. Ask students to describe how they feel on the inside when they’re happy or sad or frustrated.  Share your own examples.</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2</a:t>
            </a:fld>
            <a:endParaRPr lang="en-US"/>
          </a:p>
        </p:txBody>
      </p:sp>
    </p:spTree>
    <p:extLst>
      <p:ext uri="{BB962C8B-B14F-4D97-AF65-F5344CB8AC3E}">
        <p14:creationId xmlns:p14="http://schemas.microsoft.com/office/powerpoint/2010/main" val="388597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the</a:t>
            </a:r>
            <a:r>
              <a:rPr lang="en-US" baseline="0" dirty="0" smtClean="0"/>
              <a:t> benefits of mindfulness – helping us do better at school, home, and elsewhere because we’ll be paying attention and focusing.</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3</a:t>
            </a:fld>
            <a:endParaRPr lang="en-US"/>
          </a:p>
        </p:txBody>
      </p:sp>
    </p:spTree>
    <p:extLst>
      <p:ext uri="{BB962C8B-B14F-4D97-AF65-F5344CB8AC3E}">
        <p14:creationId xmlns:p14="http://schemas.microsoft.com/office/powerpoint/2010/main" val="220250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Emphasize that mindfulness can also help us to calm down when we’re upset.  Ask students to guess how mindfulness might be</a:t>
            </a:r>
            <a:r>
              <a:rPr lang="en-US" baseline="0" dirty="0" smtClean="0"/>
              <a:t> helpful.</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4</a:t>
            </a:fld>
            <a:endParaRPr lang="en-US"/>
          </a:p>
        </p:txBody>
      </p:sp>
    </p:spTree>
    <p:extLst>
      <p:ext uri="{BB962C8B-B14F-4D97-AF65-F5344CB8AC3E}">
        <p14:creationId xmlns:p14="http://schemas.microsoft.com/office/powerpoint/2010/main" val="287284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 with students. Ask students to talk about the boy in the picture – what might he be feeling?  Have they ever felt this way?  </a:t>
            </a:r>
            <a:r>
              <a:rPr lang="en-US" dirty="0" smtClean="0"/>
              <a:t>Ask students about</a:t>
            </a:r>
            <a:r>
              <a:rPr lang="en-US" baseline="0" dirty="0" smtClean="0"/>
              <a:t> the strategies they use to calm down.  (Refer them to previous social skills strategies they might have already learned.)  Share your own examples.</a:t>
            </a:r>
            <a:endParaRPr lang="en-US" dirty="0" smtClean="0"/>
          </a:p>
          <a:p>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5</a:t>
            </a:fld>
            <a:endParaRPr lang="en-US"/>
          </a:p>
        </p:txBody>
      </p:sp>
    </p:spTree>
    <p:extLst>
      <p:ext uri="{BB962C8B-B14F-4D97-AF65-F5344CB8AC3E}">
        <p14:creationId xmlns:p14="http://schemas.microsoft.com/office/powerpoint/2010/main" val="27908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a:t>
            </a:r>
            <a:r>
              <a:rPr lang="en-US" baseline="0" dirty="0" smtClean="0"/>
              <a:t> students.  Explain that today’s lesson will teach them steps to practicing mindfulness.</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6</a:t>
            </a:fld>
            <a:endParaRPr lang="en-US"/>
          </a:p>
        </p:txBody>
      </p:sp>
    </p:spTree>
    <p:extLst>
      <p:ext uri="{BB962C8B-B14F-4D97-AF65-F5344CB8AC3E}">
        <p14:creationId xmlns:p14="http://schemas.microsoft.com/office/powerpoint/2010/main" val="37992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Explain</a:t>
            </a:r>
            <a:r>
              <a:rPr lang="en-US" baseline="0" dirty="0" smtClean="0"/>
              <a:t> that there are 5 easy steps to being mindful.  As you read each point, have the students look at the girl in the picture.  Let them describe what they see.  Make sure to point out things they might have missed:  relaxed body (shoulders, hands, etc.), peaceful face, etc.</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7</a:t>
            </a:fld>
            <a:endParaRPr lang="en-US"/>
          </a:p>
        </p:txBody>
      </p:sp>
    </p:spTree>
    <p:extLst>
      <p:ext uri="{BB962C8B-B14F-4D97-AF65-F5344CB8AC3E}">
        <p14:creationId xmlns:p14="http://schemas.microsoft.com/office/powerpoint/2010/main" val="100550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Define having a still body and refer students to the picture.  What do they see?  Lead students in a practice session, prompting them to get comfortable and relax their arms and legs while they sit.  </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8</a:t>
            </a:fld>
            <a:endParaRPr lang="en-US"/>
          </a:p>
        </p:txBody>
      </p:sp>
    </p:spTree>
    <p:extLst>
      <p:ext uri="{BB962C8B-B14F-4D97-AF65-F5344CB8AC3E}">
        <p14:creationId xmlns:p14="http://schemas.microsoft.com/office/powerpoint/2010/main" val="275138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how closing our eyes can help us block out</a:t>
            </a:r>
            <a:r>
              <a:rPr lang="en-US" baseline="0" dirty="0" smtClean="0"/>
              <a:t> distractions which makes it easier to focus.</a:t>
            </a:r>
            <a:endParaRPr lang="en-US" dirty="0"/>
          </a:p>
        </p:txBody>
      </p:sp>
      <p:sp>
        <p:nvSpPr>
          <p:cNvPr id="4" name="Slide Number Placeholder 3"/>
          <p:cNvSpPr>
            <a:spLocks noGrp="1"/>
          </p:cNvSpPr>
          <p:nvPr>
            <p:ph type="sldNum" sz="quarter" idx="10"/>
          </p:nvPr>
        </p:nvSpPr>
        <p:spPr/>
        <p:txBody>
          <a:bodyPr/>
          <a:lstStyle/>
          <a:p>
            <a:fld id="{939D028E-1BA7-4010-B472-98B7D7F5F220}" type="slidenum">
              <a:rPr lang="en-US" smtClean="0"/>
              <a:t>9</a:t>
            </a:fld>
            <a:endParaRPr lang="en-US"/>
          </a:p>
        </p:txBody>
      </p:sp>
    </p:spTree>
    <p:extLst>
      <p:ext uri="{BB962C8B-B14F-4D97-AF65-F5344CB8AC3E}">
        <p14:creationId xmlns:p14="http://schemas.microsoft.com/office/powerpoint/2010/main" val="72830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4650640"/>
            <a:ext cx="7329840" cy="859205"/>
          </a:xfrm>
          <a:effectLst/>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5195" y="5566870"/>
            <a:ext cx="732984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7ABC3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6558080"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chemeClr val="accent3">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tackpathcdn.com/" TargetMode="External"/><Relationship Id="rId5" Type="http://schemas.openxmlformats.org/officeDocument/2006/relationships/hyperlink" Target="http://www.blissfulkids.or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9785" y="2512770"/>
            <a:ext cx="7329840" cy="859205"/>
          </a:xfrm>
          <a:solidFill>
            <a:srgbClr val="92D050"/>
          </a:solidFill>
          <a:ln>
            <a:solidFill>
              <a:srgbClr val="2A5A06"/>
            </a:solidFill>
          </a:ln>
        </p:spPr>
        <p:txBody>
          <a:bodyPr>
            <a:normAutofit/>
          </a:bodyPr>
          <a:lstStyle/>
          <a:p>
            <a:pPr algn="ctr"/>
            <a:r>
              <a:rPr lang="en-US" sz="4400" b="1" dirty="0" smtClean="0"/>
              <a:t>I Can Practice Mindfulness</a:t>
            </a:r>
            <a:endParaRPr lang="en-US" sz="44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395" y="4842573"/>
            <a:ext cx="1221640" cy="14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4375" y="5674054"/>
            <a:ext cx="4428445" cy="646331"/>
          </a:xfrm>
          <a:prstGeom prst="rect">
            <a:avLst/>
          </a:prstGeom>
          <a:noFill/>
        </p:spPr>
        <p:txBody>
          <a:bodyPr wrap="square" rtlCol="0">
            <a:spAutoFit/>
          </a:bodyPr>
          <a:lstStyle/>
          <a:p>
            <a:pPr algn="ctr"/>
            <a:r>
              <a:rPr lang="en-US" dirty="0" smtClean="0"/>
              <a:t>adapted from </a:t>
            </a:r>
            <a:r>
              <a:rPr lang="en-US" dirty="0" smtClean="0">
                <a:hlinkClick r:id="rId5"/>
              </a:rPr>
              <a:t>www.blissfulkids.org</a:t>
            </a:r>
            <a:r>
              <a:rPr lang="en-US" dirty="0" smtClean="0"/>
              <a:t> and </a:t>
            </a:r>
            <a:r>
              <a:rPr lang="en-US" dirty="0" smtClean="0">
                <a:hlinkClick r:id="rId6"/>
              </a:rPr>
              <a:t>www.stackpathcdn.com</a:t>
            </a:r>
            <a:r>
              <a:rPr lang="en-US" dirty="0" smtClean="0"/>
              <a:t> </a:t>
            </a:r>
            <a:endParaRPr lang="en-US"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2A5A06"/>
            </a:solidFill>
          </a:ln>
        </p:spPr>
        <p:txBody>
          <a:bodyPr>
            <a:normAutofit fontScale="90000"/>
          </a:bodyPr>
          <a:lstStyle/>
          <a:p>
            <a:r>
              <a:rPr lang="en-US" b="1" dirty="0" smtClean="0"/>
              <a:t>3.  Next, stay quiet and listen</a:t>
            </a:r>
            <a:endParaRPr lang="en-US" b="1" dirty="0"/>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8252"/>
          <a:stretch/>
        </p:blipFill>
        <p:spPr bwMode="auto">
          <a:xfrm>
            <a:off x="3350360" y="2755657"/>
            <a:ext cx="2812360" cy="3343275"/>
          </a:xfrm>
          <a:prstGeom prst="rect">
            <a:avLst/>
          </a:prstGeom>
          <a:noFill/>
          <a:ln w="9525">
            <a:solidFill>
              <a:srgbClr val="2A5A06"/>
            </a:solidFill>
            <a:miter lim="800000"/>
            <a:headEnd/>
            <a:tailEnd/>
          </a:ln>
          <a:extLst>
            <a:ext uri="{909E8E84-426E-40DD-AFC4-6F175D3DCCD1}">
              <a14:hiddenFill xmlns:a14="http://schemas.microsoft.com/office/drawing/2010/main">
                <a:solidFill>
                  <a:schemeClr val="accent1"/>
                </a:solidFill>
              </a14:hiddenFill>
            </a:ext>
          </a:extLst>
        </p:spPr>
      </p:pic>
      <p:pic>
        <p:nvPicPr>
          <p:cNvPr id="819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60001"/>
          <a:stretch/>
        </p:blipFill>
        <p:spPr bwMode="auto">
          <a:xfrm>
            <a:off x="6162720" y="3054235"/>
            <a:ext cx="2619375" cy="697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70" y="3056131"/>
            <a:ext cx="26209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63733">
            <a:off x="6161132" y="4079631"/>
            <a:ext cx="26209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18762">
            <a:off x="601670" y="4079630"/>
            <a:ext cx="26209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60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2A5A06"/>
            </a:solidFill>
          </a:ln>
        </p:spPr>
        <p:txBody>
          <a:bodyPr>
            <a:normAutofit fontScale="90000"/>
          </a:bodyPr>
          <a:lstStyle/>
          <a:p>
            <a:r>
              <a:rPr lang="en-US" b="1" dirty="0" smtClean="0"/>
              <a:t>4.  Breathe slowly</a:t>
            </a:r>
            <a:endParaRPr lang="en-US" b="1" dirty="0"/>
          </a:p>
        </p:txBody>
      </p:sp>
      <p:sp>
        <p:nvSpPr>
          <p:cNvPr id="3" name="Content Placeholder 2"/>
          <p:cNvSpPr>
            <a:spLocks noGrp="1"/>
          </p:cNvSpPr>
          <p:nvPr>
            <p:ph idx="1"/>
          </p:nvPr>
        </p:nvSpPr>
        <p:spPr>
          <a:xfrm>
            <a:off x="448965" y="2054655"/>
            <a:ext cx="4581150" cy="4123035"/>
          </a:xfrm>
          <a:ln>
            <a:solidFill>
              <a:srgbClr val="2A5A06"/>
            </a:solidFill>
          </a:ln>
        </p:spPr>
        <p:txBody>
          <a:bodyPr>
            <a:normAutofit fontScale="92500" lnSpcReduction="20000"/>
          </a:bodyPr>
          <a:lstStyle/>
          <a:p>
            <a:r>
              <a:rPr lang="en-US" dirty="0" smtClean="0"/>
              <a:t>take a slow deep breath in</a:t>
            </a:r>
          </a:p>
          <a:p>
            <a:r>
              <a:rPr lang="en-US" dirty="0" smtClean="0"/>
              <a:t>pay attention as you inhale</a:t>
            </a:r>
          </a:p>
          <a:p>
            <a:r>
              <a:rPr lang="en-US" dirty="0" smtClean="0"/>
              <a:t>now exhale out – focus as you breathe out</a:t>
            </a:r>
          </a:p>
          <a:p>
            <a:r>
              <a:rPr lang="en-US" dirty="0" smtClean="0"/>
              <a:t>pay close attention as you keep breathing slowly in and out</a:t>
            </a:r>
          </a:p>
          <a:p>
            <a:r>
              <a:rPr lang="en-US" dirty="0" smtClean="0"/>
              <a:t>if you start to lose focus, remind yourself to pay attention to your breathing again</a:t>
            </a:r>
          </a:p>
        </p:txBody>
      </p:sp>
      <p:pic>
        <p:nvPicPr>
          <p:cNvPr id="9218" name="Picture 2" descr="C:\Users\Andee\AppData\Local\Microsoft\Windows\Temporary Internet Files\Content.IE5\96ES5PGW\dreamstime_s_150168621.jpg"/>
          <p:cNvPicPr>
            <a:picLocks noChangeAspect="1" noChangeArrowheads="1"/>
          </p:cNvPicPr>
          <p:nvPr/>
        </p:nvPicPr>
        <p:blipFill rotWithShape="1">
          <a:blip r:embed="rId3">
            <a:extLst>
              <a:ext uri="{28A0092B-C50C-407E-A947-70E740481C1C}">
                <a14:useLocalDpi xmlns:a14="http://schemas.microsoft.com/office/drawing/2010/main" val="0"/>
              </a:ext>
            </a:extLst>
          </a:blip>
          <a:srcRect l="22596" t="300" b="-300"/>
          <a:stretch/>
        </p:blipFill>
        <p:spPr bwMode="auto">
          <a:xfrm>
            <a:off x="5335525" y="2665475"/>
            <a:ext cx="3370831" cy="2901395"/>
          </a:xfrm>
          <a:prstGeom prst="rect">
            <a:avLst/>
          </a:prstGeom>
          <a:noFill/>
          <a:ln>
            <a:solidFill>
              <a:srgbClr val="2A5A0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8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2A5A06"/>
            </a:solidFill>
          </a:ln>
        </p:spPr>
        <p:txBody>
          <a:bodyPr>
            <a:normAutofit fontScale="90000"/>
          </a:bodyPr>
          <a:lstStyle/>
          <a:p>
            <a:r>
              <a:rPr lang="en-US" b="1" dirty="0" smtClean="0"/>
              <a:t>5.  Focus your mind</a:t>
            </a:r>
            <a:endParaRPr lang="en-US" b="1" dirty="0"/>
          </a:p>
        </p:txBody>
      </p:sp>
      <p:sp>
        <p:nvSpPr>
          <p:cNvPr id="3" name="Content Placeholder 2"/>
          <p:cNvSpPr>
            <a:spLocks noGrp="1"/>
          </p:cNvSpPr>
          <p:nvPr>
            <p:ph idx="1"/>
          </p:nvPr>
        </p:nvSpPr>
        <p:spPr>
          <a:xfrm>
            <a:off x="4266590" y="2360065"/>
            <a:ext cx="4428445" cy="3918803"/>
          </a:xfrm>
          <a:ln>
            <a:solidFill>
              <a:srgbClr val="2A5A06"/>
            </a:solidFill>
          </a:ln>
        </p:spPr>
        <p:txBody>
          <a:bodyPr>
            <a:normAutofit fontScale="92500" lnSpcReduction="10000"/>
          </a:bodyPr>
          <a:lstStyle/>
          <a:p>
            <a:r>
              <a:rPr lang="en-US" dirty="0" smtClean="0"/>
              <a:t>sometimes our minds may start thinking about other things</a:t>
            </a:r>
          </a:p>
          <a:p>
            <a:r>
              <a:rPr lang="en-US" dirty="0" smtClean="0"/>
              <a:t>that can be stressful and will distract you from mindfulness</a:t>
            </a:r>
          </a:p>
          <a:p>
            <a:r>
              <a:rPr lang="en-US" dirty="0" smtClean="0"/>
              <a:t>bring your attention back to the present – </a:t>
            </a:r>
            <a:r>
              <a:rPr lang="en-US" b="1" dirty="0" smtClean="0"/>
              <a:t>what’s happening in me and all around me right now</a:t>
            </a:r>
            <a:endParaRPr lang="en-US" b="1" dirty="0"/>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0642"/>
          <a:stretch/>
        </p:blipFill>
        <p:spPr bwMode="auto">
          <a:xfrm>
            <a:off x="498314" y="2818180"/>
            <a:ext cx="3482725" cy="2811985"/>
          </a:xfrm>
          <a:prstGeom prst="rect">
            <a:avLst/>
          </a:prstGeom>
          <a:noFill/>
          <a:ln w="9525">
            <a:solidFill>
              <a:srgbClr val="2A5A0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664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1443835"/>
            <a:ext cx="8856890" cy="458115"/>
          </a:xfrm>
          <a:ln>
            <a:solidFill>
              <a:srgbClr val="2A5A06"/>
            </a:solidFill>
          </a:ln>
        </p:spPr>
        <p:txBody>
          <a:bodyPr>
            <a:normAutofit fontScale="90000"/>
          </a:bodyPr>
          <a:lstStyle/>
          <a:p>
            <a:pPr algn="ctr"/>
            <a:r>
              <a:rPr lang="en-US" b="1" dirty="0" smtClean="0"/>
              <a:t>Remember the 5 Steps to Practicing Mindfulness</a:t>
            </a:r>
            <a:endParaRPr lang="en-US"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32" y="2207360"/>
            <a:ext cx="8456613"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504" y="3123590"/>
            <a:ext cx="3185236" cy="1985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400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291129"/>
            <a:ext cx="8229600" cy="5039265"/>
          </a:xfrm>
          <a:ln>
            <a:solidFill>
              <a:srgbClr val="2A5A06"/>
            </a:solidFill>
          </a:ln>
        </p:spPr>
        <p:txBody>
          <a:bodyPr>
            <a:normAutofit fontScale="70000" lnSpcReduction="20000"/>
          </a:bodyPr>
          <a:lstStyle/>
          <a:p>
            <a:pPr marL="0" indent="0" algn="ctr">
              <a:buNone/>
            </a:pPr>
            <a:r>
              <a:rPr lang="en-US" sz="4100" b="1" dirty="0" smtClean="0"/>
              <a:t>Using these steps can help us take control of our thoughts and emotions, feel better AND do better!</a:t>
            </a:r>
          </a:p>
          <a:p>
            <a:pPr marL="0" indent="0" algn="ctr">
              <a:buNone/>
            </a:pPr>
            <a:endParaRPr lang="en-US" b="1" dirty="0"/>
          </a:p>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endParaRPr lang="en-US" b="1" dirty="0"/>
          </a:p>
          <a:p>
            <a:pPr marL="0" indent="0" algn="ctr">
              <a:buNone/>
            </a:pPr>
            <a:endParaRPr lang="en-US" sz="5800" b="1" dirty="0" smtClean="0">
              <a:latin typeface="Freestyle Script" panose="030804020302050B0404" pitchFamily="66" charset="0"/>
            </a:endParaRPr>
          </a:p>
          <a:p>
            <a:pPr marL="0" indent="0" algn="ctr">
              <a:buNone/>
            </a:pPr>
            <a:endParaRPr lang="en-US" sz="5800" b="1" dirty="0" smtClean="0">
              <a:latin typeface="Segoe Script" panose="020B0504020000000003" pitchFamily="34" charset="0"/>
            </a:endParaRPr>
          </a:p>
          <a:p>
            <a:pPr marL="0" indent="0" algn="ctr">
              <a:buNone/>
            </a:pPr>
            <a:r>
              <a:rPr lang="en-US" sz="5800" b="1" dirty="0" smtClean="0">
                <a:latin typeface="Segoe Script" panose="020B0504020000000003" pitchFamily="34" charset="0"/>
              </a:rPr>
              <a:t>Stay Mindful</a:t>
            </a:r>
            <a:endParaRPr lang="en-US" sz="5800" b="1" dirty="0">
              <a:latin typeface="Segoe Script" panose="020B05040200000000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655" y="2360066"/>
            <a:ext cx="2906650" cy="2906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459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2A5A06"/>
            </a:solidFill>
          </a:ln>
        </p:spPr>
        <p:txBody>
          <a:bodyPr>
            <a:normAutofit fontScale="90000"/>
          </a:bodyPr>
          <a:lstStyle/>
          <a:p>
            <a:r>
              <a:rPr lang="en-US" b="1" dirty="0" smtClean="0"/>
              <a:t>So…what do YOU think?</a:t>
            </a:r>
            <a:endParaRPr lang="en-US" b="1" dirty="0"/>
          </a:p>
        </p:txBody>
      </p:sp>
      <p:sp>
        <p:nvSpPr>
          <p:cNvPr id="3" name="Content Placeholder 2"/>
          <p:cNvSpPr>
            <a:spLocks noGrp="1"/>
          </p:cNvSpPr>
          <p:nvPr>
            <p:ph idx="1"/>
          </p:nvPr>
        </p:nvSpPr>
        <p:spPr>
          <a:xfrm>
            <a:off x="296260" y="2054655"/>
            <a:ext cx="5497380" cy="4581150"/>
          </a:xfrm>
          <a:ln>
            <a:solidFill>
              <a:srgbClr val="2A5A06"/>
            </a:solidFill>
          </a:ln>
        </p:spPr>
        <p:txBody>
          <a:bodyPr/>
          <a:lstStyle/>
          <a:p>
            <a:pPr marL="0" indent="0" algn="ctr">
              <a:buNone/>
            </a:pPr>
            <a:r>
              <a:rPr lang="en-US" dirty="0" smtClean="0"/>
              <a:t>It’s almost the end of the school day and you’re trying out for the soccer team in 10 minutes!  Your classmates are pretty noisy as they joke around while packing up their things to head home.  You’re really nervous and you know you need to calm down before you try out for the team.</a:t>
            </a:r>
          </a:p>
          <a:p>
            <a:pPr marL="0" indent="0" algn="ctr">
              <a:buNone/>
            </a:pPr>
            <a:r>
              <a:rPr lang="en-US" dirty="0" smtClean="0"/>
              <a:t>What can you do?</a:t>
            </a:r>
            <a:endParaRPr lang="en-US"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69" r="17322"/>
          <a:stretch/>
        </p:blipFill>
        <p:spPr bwMode="auto">
          <a:xfrm>
            <a:off x="5886184" y="2970885"/>
            <a:ext cx="3061252" cy="2856702"/>
          </a:xfrm>
          <a:prstGeom prst="rect">
            <a:avLst/>
          </a:prstGeom>
          <a:noFill/>
          <a:ln w="9525">
            <a:solidFill>
              <a:srgbClr val="2A5A0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57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2A5A06"/>
            </a:solidFill>
          </a:ln>
        </p:spPr>
        <p:txBody>
          <a:bodyPr>
            <a:noAutofit/>
          </a:bodyPr>
          <a:lstStyle/>
          <a:p>
            <a:r>
              <a:rPr lang="en-US" b="1" dirty="0" smtClean="0"/>
              <a:t>What is Mindfulness?</a:t>
            </a:r>
            <a:endParaRPr lang="en-US" b="1" dirty="0"/>
          </a:p>
        </p:txBody>
      </p:sp>
      <p:sp>
        <p:nvSpPr>
          <p:cNvPr id="3" name="Content Placeholder 2"/>
          <p:cNvSpPr>
            <a:spLocks noGrp="1"/>
          </p:cNvSpPr>
          <p:nvPr>
            <p:ph idx="1"/>
          </p:nvPr>
        </p:nvSpPr>
        <p:spPr>
          <a:ln>
            <a:solidFill>
              <a:srgbClr val="2A5A06"/>
            </a:solidFill>
          </a:ln>
        </p:spPr>
        <p:txBody>
          <a:bodyPr/>
          <a:lstStyle/>
          <a:p>
            <a:r>
              <a:rPr lang="en-US" b="1" dirty="0" smtClean="0"/>
              <a:t>noticing what is happening right now</a:t>
            </a:r>
          </a:p>
          <a:p>
            <a:r>
              <a:rPr lang="en-US" dirty="0" smtClean="0"/>
              <a:t>paying attention to how your body </a:t>
            </a:r>
            <a:r>
              <a:rPr lang="en-US" u="sng" dirty="0" smtClean="0"/>
              <a:t>feels</a:t>
            </a:r>
            <a:r>
              <a:rPr lang="en-US" dirty="0" smtClean="0"/>
              <a:t>, what you </a:t>
            </a:r>
            <a:r>
              <a:rPr lang="en-US" u="sng" dirty="0" smtClean="0"/>
              <a:t>see</a:t>
            </a:r>
            <a:r>
              <a:rPr lang="en-US" dirty="0" smtClean="0"/>
              <a:t>, </a:t>
            </a:r>
            <a:r>
              <a:rPr lang="en-US" u="sng" dirty="0" smtClean="0"/>
              <a:t>smell</a:t>
            </a:r>
            <a:r>
              <a:rPr lang="en-US" dirty="0" smtClean="0"/>
              <a:t>, and </a:t>
            </a:r>
            <a:r>
              <a:rPr lang="en-US" u="sng" dirty="0" smtClean="0"/>
              <a:t>taste</a:t>
            </a:r>
          </a:p>
          <a:p>
            <a:r>
              <a:rPr lang="en-US" dirty="0" smtClean="0"/>
              <a:t>you can even </a:t>
            </a:r>
            <a:r>
              <a:rPr lang="en-US" u="sng" dirty="0" smtClean="0"/>
              <a:t>feel emotions</a:t>
            </a:r>
            <a:r>
              <a:rPr lang="en-US" dirty="0" smtClean="0"/>
              <a:t> in your body – like a tightness when you’re upset, or a fluttery feeling when you’re excited</a:t>
            </a:r>
          </a:p>
          <a:p>
            <a:r>
              <a:rPr lang="en-US" dirty="0" smtClean="0"/>
              <a:t>mindfulness is also noticing </a:t>
            </a:r>
            <a:r>
              <a:rPr lang="en-US" u="sng" dirty="0" smtClean="0"/>
              <a:t>what your mind is doing</a:t>
            </a:r>
            <a:endParaRPr lang="en-US" u="sng" dirty="0"/>
          </a:p>
        </p:txBody>
      </p:sp>
    </p:spTree>
    <p:extLst>
      <p:ext uri="{BB962C8B-B14F-4D97-AF65-F5344CB8AC3E}">
        <p14:creationId xmlns:p14="http://schemas.microsoft.com/office/powerpoint/2010/main" val="2951600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1"/>
            <a:ext cx="8229600" cy="916230"/>
          </a:xfrm>
          <a:ln>
            <a:solidFill>
              <a:srgbClr val="2A5A06"/>
            </a:solidFill>
          </a:ln>
        </p:spPr>
        <p:txBody>
          <a:bodyPr>
            <a:normAutofit fontScale="90000"/>
          </a:bodyPr>
          <a:lstStyle/>
          <a:p>
            <a:r>
              <a:rPr lang="en-US" b="1" dirty="0" smtClean="0"/>
              <a:t>What happens when you pay attention to these things – when you’re </a:t>
            </a:r>
            <a:r>
              <a:rPr lang="en-US" b="1" i="1" dirty="0" smtClean="0"/>
              <a:t>mindful?</a:t>
            </a:r>
            <a:endParaRPr lang="en-US" b="1" i="1" dirty="0"/>
          </a:p>
        </p:txBody>
      </p:sp>
      <p:sp>
        <p:nvSpPr>
          <p:cNvPr id="3" name="Content Placeholder 2"/>
          <p:cNvSpPr>
            <a:spLocks noGrp="1"/>
          </p:cNvSpPr>
          <p:nvPr>
            <p:ph idx="1"/>
          </p:nvPr>
        </p:nvSpPr>
        <p:spPr>
          <a:xfrm>
            <a:off x="448965" y="2054655"/>
            <a:ext cx="4275740" cy="3918803"/>
          </a:xfrm>
          <a:ln>
            <a:solidFill>
              <a:srgbClr val="2A5A06"/>
            </a:solidFill>
          </a:ln>
        </p:spPr>
        <p:txBody>
          <a:bodyPr/>
          <a:lstStyle/>
          <a:p>
            <a:endParaRPr lang="en-US" dirty="0" smtClean="0"/>
          </a:p>
          <a:p>
            <a:r>
              <a:rPr lang="en-US" dirty="0" smtClean="0"/>
              <a:t>you focus more deeply</a:t>
            </a:r>
          </a:p>
          <a:p>
            <a:r>
              <a:rPr lang="en-US" dirty="0" smtClean="0"/>
              <a:t>better focus can help you do better in school, sports, music</a:t>
            </a:r>
          </a:p>
          <a:p>
            <a:r>
              <a:rPr lang="en-US" dirty="0" smtClean="0"/>
              <a:t>we all do better when we pay attention to what we are doing!</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640"/>
          <a:stretch/>
        </p:blipFill>
        <p:spPr bwMode="auto">
          <a:xfrm>
            <a:off x="5182820" y="2818180"/>
            <a:ext cx="3359510" cy="2913816"/>
          </a:xfrm>
          <a:prstGeom prst="rect">
            <a:avLst/>
          </a:prstGeom>
          <a:noFill/>
          <a:ln w="9525">
            <a:solidFill>
              <a:srgbClr val="2A5A0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059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2A5A06"/>
            </a:solidFill>
          </a:ln>
        </p:spPr>
        <p:txBody>
          <a:bodyPr>
            <a:normAutofit fontScale="90000"/>
          </a:bodyPr>
          <a:lstStyle/>
          <a:p>
            <a:r>
              <a:rPr lang="en-US" b="1" dirty="0" smtClean="0"/>
              <a:t>Another cool thing…</a:t>
            </a:r>
            <a:endParaRPr lang="en-US" b="1" dirty="0"/>
          </a:p>
        </p:txBody>
      </p:sp>
      <p:sp>
        <p:nvSpPr>
          <p:cNvPr id="3" name="Content Placeholder 2"/>
          <p:cNvSpPr>
            <a:spLocks noGrp="1"/>
          </p:cNvSpPr>
          <p:nvPr>
            <p:ph idx="1"/>
          </p:nvPr>
        </p:nvSpPr>
        <p:spPr>
          <a:ln>
            <a:solidFill>
              <a:srgbClr val="2A5A06"/>
            </a:solidFill>
          </a:ln>
        </p:spPr>
        <p:txBody>
          <a:bodyPr/>
          <a:lstStyle/>
          <a:p>
            <a:pPr marL="0" indent="0" algn="ctr">
              <a:buNone/>
            </a:pPr>
            <a:r>
              <a:rPr lang="en-US" dirty="0" smtClean="0"/>
              <a:t>noticing what is happening around you </a:t>
            </a:r>
          </a:p>
          <a:p>
            <a:pPr marL="0" indent="0" algn="ctr">
              <a:buNone/>
            </a:pPr>
            <a:r>
              <a:rPr lang="en-US" dirty="0" smtClean="0"/>
              <a:t>– </a:t>
            </a:r>
            <a:r>
              <a:rPr lang="en-US" b="1" dirty="0" smtClean="0"/>
              <a:t>being mindful </a:t>
            </a:r>
            <a:r>
              <a:rPr lang="en-US" dirty="0" smtClean="0"/>
              <a:t>– </a:t>
            </a:r>
          </a:p>
          <a:p>
            <a:pPr marL="0" indent="0" algn="ctr">
              <a:buNone/>
            </a:pPr>
            <a:r>
              <a:rPr lang="en-US" dirty="0" smtClean="0"/>
              <a:t>can help you calm down when you’re mad or upset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950" y="3757274"/>
            <a:ext cx="3103252" cy="2038960"/>
          </a:xfrm>
          <a:prstGeom prst="rect">
            <a:avLst/>
          </a:prstGeom>
          <a:noFill/>
          <a:ln w="9525">
            <a:solidFill>
              <a:srgbClr val="2A5A0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8162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1443835"/>
            <a:ext cx="8856890" cy="458115"/>
          </a:xfrm>
          <a:ln>
            <a:solidFill>
              <a:srgbClr val="2A5A06"/>
            </a:solidFill>
          </a:ln>
        </p:spPr>
        <p:txBody>
          <a:bodyPr>
            <a:normAutofit fontScale="90000"/>
          </a:bodyPr>
          <a:lstStyle/>
          <a:p>
            <a:pPr algn="ctr"/>
            <a:r>
              <a:rPr lang="en-US" b="1" dirty="0" smtClean="0"/>
              <a:t>Mindfulness helps you deal with tough emotions</a:t>
            </a:r>
            <a:endParaRPr lang="en-US" b="1" dirty="0"/>
          </a:p>
        </p:txBody>
      </p:sp>
      <p:sp>
        <p:nvSpPr>
          <p:cNvPr id="3" name="Content Placeholder 2"/>
          <p:cNvSpPr>
            <a:spLocks noGrp="1"/>
          </p:cNvSpPr>
          <p:nvPr>
            <p:ph idx="1"/>
          </p:nvPr>
        </p:nvSpPr>
        <p:spPr>
          <a:xfrm>
            <a:off x="448965" y="2054655"/>
            <a:ext cx="8229600" cy="4275740"/>
          </a:xfrm>
          <a:ln>
            <a:solidFill>
              <a:srgbClr val="2A5A06"/>
            </a:solidFill>
          </a:ln>
        </p:spPr>
        <p:txBody>
          <a:bodyPr>
            <a:normAutofit/>
          </a:bodyPr>
          <a:lstStyle/>
          <a:p>
            <a:pPr marL="0" indent="0" algn="ctr">
              <a:buNone/>
            </a:pPr>
            <a:r>
              <a:rPr lang="en-US" dirty="0" smtClean="0"/>
              <a:t>Have you ever felt like this?</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Mindfulness can help you feel better again!</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835" y="2818180"/>
            <a:ext cx="4063383" cy="2703997"/>
          </a:xfrm>
          <a:prstGeom prst="rect">
            <a:avLst/>
          </a:prstGeom>
          <a:noFill/>
          <a:ln w="9525">
            <a:solidFill>
              <a:srgbClr val="2A5A0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720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1059785" y="2207360"/>
            <a:ext cx="7177135" cy="2595985"/>
          </a:xfrm>
          <a:prstGeom prst="wave">
            <a:avLst/>
          </a:prstGeom>
          <a:solidFill>
            <a:srgbClr val="92D050"/>
          </a:solidFill>
          <a:ln>
            <a:solidFill>
              <a:srgbClr val="2A5A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2A5A06"/>
                </a:solidFill>
              </a:rPr>
              <a:t>Let’s learn how to be MINDFUL!</a:t>
            </a:r>
            <a:endParaRPr lang="en-US" sz="4000" b="1" dirty="0">
              <a:solidFill>
                <a:srgbClr val="2A5A06"/>
              </a:solidFill>
            </a:endParaRPr>
          </a:p>
        </p:txBody>
      </p:sp>
    </p:spTree>
    <p:extLst>
      <p:ext uri="{BB962C8B-B14F-4D97-AF65-F5344CB8AC3E}">
        <p14:creationId xmlns:p14="http://schemas.microsoft.com/office/powerpoint/2010/main" val="347829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1"/>
            <a:ext cx="8229600" cy="610820"/>
          </a:xfrm>
          <a:ln>
            <a:solidFill>
              <a:srgbClr val="2A5A06"/>
            </a:solidFill>
          </a:ln>
        </p:spPr>
        <p:txBody>
          <a:bodyPr>
            <a:normAutofit fontScale="90000"/>
          </a:bodyPr>
          <a:lstStyle/>
          <a:p>
            <a:pPr algn="ctr"/>
            <a:r>
              <a:rPr lang="en-US" b="1" dirty="0" smtClean="0"/>
              <a:t>5 Steps to being Mindful</a:t>
            </a:r>
            <a:endParaRPr lang="en-US" b="1" dirty="0"/>
          </a:p>
        </p:txBody>
      </p:sp>
      <p:sp>
        <p:nvSpPr>
          <p:cNvPr id="3" name="Content Placeholder 2"/>
          <p:cNvSpPr>
            <a:spLocks noGrp="1"/>
          </p:cNvSpPr>
          <p:nvPr>
            <p:ph idx="1"/>
          </p:nvPr>
        </p:nvSpPr>
        <p:spPr>
          <a:ln>
            <a:solidFill>
              <a:srgbClr val="2A5A06"/>
            </a:solidFill>
          </a:ln>
        </p:spPr>
        <p:txBody>
          <a:bodyPr>
            <a:normAutofit/>
          </a:bodyPr>
          <a:lstStyle/>
          <a:p>
            <a:pPr marL="0" indent="0">
              <a:buNone/>
            </a:pPr>
            <a:r>
              <a:rPr lang="en-US" sz="4000" dirty="0" smtClean="0"/>
              <a:t>1.   body still</a:t>
            </a:r>
          </a:p>
          <a:p>
            <a:pPr marL="742950" indent="-742950">
              <a:buFont typeface="+mj-lt"/>
              <a:buAutoNum type="arabicPeriod" startAt="2"/>
            </a:pPr>
            <a:r>
              <a:rPr lang="en-US" sz="4000" dirty="0" smtClean="0"/>
              <a:t>eyes closed</a:t>
            </a:r>
          </a:p>
          <a:p>
            <a:pPr marL="742950" indent="-742950">
              <a:buFont typeface="+mj-lt"/>
              <a:buAutoNum type="arabicPeriod" startAt="2"/>
            </a:pPr>
            <a:r>
              <a:rPr lang="en-US" sz="4000" dirty="0" smtClean="0"/>
              <a:t>stay quiet – listen</a:t>
            </a:r>
          </a:p>
          <a:p>
            <a:pPr marL="742950" indent="-742950">
              <a:buFont typeface="+mj-lt"/>
              <a:buAutoNum type="arabicPeriod" startAt="2"/>
            </a:pPr>
            <a:r>
              <a:rPr lang="en-US" sz="4000" dirty="0" smtClean="0"/>
              <a:t>breathe slowly</a:t>
            </a:r>
          </a:p>
          <a:p>
            <a:pPr marL="742950" indent="-742950">
              <a:buFont typeface="+mj-lt"/>
              <a:buAutoNum type="arabicPeriod" startAt="2"/>
            </a:pPr>
            <a:r>
              <a:rPr lang="en-US" sz="4000" dirty="0" smtClean="0"/>
              <a:t>focus your mind</a:t>
            </a:r>
          </a:p>
          <a:p>
            <a:pPr marL="514350" indent="-514350">
              <a:buFont typeface="+mj-lt"/>
              <a:buAutoNum type="arabicPeriod" startAt="2"/>
            </a:pPr>
            <a:endParaRPr lang="en-US" sz="4000" dirty="0" smtClean="0"/>
          </a:p>
          <a:p>
            <a:pPr marL="514350" indent="-514350">
              <a:buFont typeface="+mj-lt"/>
              <a:buAutoNum type="arabicPeriod" startAt="2"/>
            </a:pPr>
            <a:endParaRPr lang="en-US" sz="4000"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974" t="14021" r="38625"/>
          <a:stretch/>
        </p:blipFill>
        <p:spPr bwMode="auto">
          <a:xfrm>
            <a:off x="5329203" y="2336001"/>
            <a:ext cx="2464905" cy="3332152"/>
          </a:xfrm>
          <a:prstGeom prst="rect">
            <a:avLst/>
          </a:prstGeom>
          <a:noFill/>
          <a:ln w="9525">
            <a:solidFill>
              <a:srgbClr val="2A5A0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7508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2A5A06"/>
            </a:solidFill>
          </a:ln>
        </p:spPr>
        <p:txBody>
          <a:bodyPr>
            <a:normAutofit fontScale="90000"/>
          </a:bodyPr>
          <a:lstStyle/>
          <a:p>
            <a:r>
              <a:rPr lang="en-US" b="1" dirty="0" smtClean="0"/>
              <a:t>1.  Is your body still?</a:t>
            </a:r>
            <a:endParaRPr lang="en-US" b="1" dirty="0"/>
          </a:p>
        </p:txBody>
      </p:sp>
      <p:sp>
        <p:nvSpPr>
          <p:cNvPr id="3" name="Content Placeholder 2"/>
          <p:cNvSpPr>
            <a:spLocks noGrp="1"/>
          </p:cNvSpPr>
          <p:nvPr>
            <p:ph idx="1"/>
          </p:nvPr>
        </p:nvSpPr>
        <p:spPr>
          <a:xfrm>
            <a:off x="448965" y="2054655"/>
            <a:ext cx="4275740" cy="3918803"/>
          </a:xfrm>
          <a:ln>
            <a:solidFill>
              <a:srgbClr val="2A5A06"/>
            </a:solidFill>
          </a:ln>
        </p:spPr>
        <p:txBody>
          <a:bodyPr/>
          <a:lstStyle/>
          <a:p>
            <a:endParaRPr lang="en-US" dirty="0" smtClean="0"/>
          </a:p>
          <a:p>
            <a:r>
              <a:rPr lang="en-US" dirty="0" smtClean="0"/>
              <a:t>a still body is sitting without moving around</a:t>
            </a:r>
          </a:p>
          <a:p>
            <a:r>
              <a:rPr lang="en-US" dirty="0" smtClean="0"/>
              <a:t>arms and legs are relaxed</a:t>
            </a:r>
          </a:p>
          <a:p>
            <a:r>
              <a:rPr lang="en-US" dirty="0" smtClean="0"/>
              <a:t>let’s try it!</a:t>
            </a:r>
            <a:endParaRPr lang="en-US" dirty="0"/>
          </a:p>
        </p:txBody>
      </p:sp>
      <p:pic>
        <p:nvPicPr>
          <p:cNvPr id="6146" name="Picture 2" descr="C:\Users\Andee\AppData\Local\Microsoft\Windows\Temporary Internet Files\Content.IE5\WK8V437P\dreamstime_s_152782874.jpg"/>
          <p:cNvPicPr>
            <a:picLocks noChangeAspect="1" noChangeArrowheads="1"/>
          </p:cNvPicPr>
          <p:nvPr/>
        </p:nvPicPr>
        <p:blipFill rotWithShape="1">
          <a:blip r:embed="rId3">
            <a:extLst>
              <a:ext uri="{28A0092B-C50C-407E-A947-70E740481C1C}">
                <a14:useLocalDpi xmlns:a14="http://schemas.microsoft.com/office/drawing/2010/main" val="0"/>
              </a:ext>
            </a:extLst>
          </a:blip>
          <a:srcRect t="24376"/>
          <a:stretch/>
        </p:blipFill>
        <p:spPr bwMode="auto">
          <a:xfrm>
            <a:off x="4877410" y="3123590"/>
            <a:ext cx="4155896" cy="2137869"/>
          </a:xfrm>
          <a:prstGeom prst="rect">
            <a:avLst/>
          </a:prstGeom>
          <a:solidFill>
            <a:srgbClr val="92D050"/>
          </a:solidFill>
          <a:ln>
            <a:solidFill>
              <a:srgbClr val="2A5A06"/>
            </a:solidFill>
          </a:ln>
        </p:spPr>
      </p:pic>
    </p:spTree>
    <p:extLst>
      <p:ext uri="{BB962C8B-B14F-4D97-AF65-F5344CB8AC3E}">
        <p14:creationId xmlns:p14="http://schemas.microsoft.com/office/powerpoint/2010/main" val="3061427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2A5A06"/>
            </a:solidFill>
          </a:ln>
        </p:spPr>
        <p:txBody>
          <a:bodyPr>
            <a:normAutofit fontScale="90000"/>
          </a:bodyPr>
          <a:lstStyle/>
          <a:p>
            <a:r>
              <a:rPr lang="en-US" b="1" dirty="0" smtClean="0"/>
              <a:t>2. Now let’s close our eyes</a:t>
            </a:r>
            <a:endParaRPr lang="en-US" b="1" dirty="0"/>
          </a:p>
        </p:txBody>
      </p:sp>
      <p:pic>
        <p:nvPicPr>
          <p:cNvPr id="717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6916"/>
          <a:stretch/>
        </p:blipFill>
        <p:spPr bwMode="auto">
          <a:xfrm>
            <a:off x="3350360" y="2557463"/>
            <a:ext cx="2997641" cy="3162112"/>
          </a:xfrm>
          <a:prstGeom prst="rect">
            <a:avLst/>
          </a:prstGeom>
          <a:noFill/>
          <a:ln w="9525">
            <a:solidFill>
              <a:srgbClr val="2A5A06"/>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78733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TotalTime>
  <Words>1105</Words>
  <Application>Microsoft Office PowerPoint</Application>
  <PresentationFormat>On-screen Show (4:3)</PresentationFormat>
  <Paragraphs>94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Freestyle Script</vt:lpstr>
      <vt:lpstr>Segoe Script</vt:lpstr>
      <vt:lpstr>Office Theme</vt:lpstr>
      <vt:lpstr>I Can Practice Mindfulness</vt:lpstr>
      <vt:lpstr>What is Mindfulness?</vt:lpstr>
      <vt:lpstr>What happens when you pay attention to these things – when you’re mindful?</vt:lpstr>
      <vt:lpstr>Another cool thing…</vt:lpstr>
      <vt:lpstr>Mindfulness helps you deal with tough emotions</vt:lpstr>
      <vt:lpstr>PowerPoint Presentation</vt:lpstr>
      <vt:lpstr>5 Steps to being Mindful</vt:lpstr>
      <vt:lpstr>1.  Is your body still?</vt:lpstr>
      <vt:lpstr>2. Now let’s close our eyes</vt:lpstr>
      <vt:lpstr>3.  Next, stay quiet and listen</vt:lpstr>
      <vt:lpstr>4.  Breathe slowly</vt:lpstr>
      <vt:lpstr>5.  Focus your mind</vt:lpstr>
      <vt:lpstr>Remember the 5 Steps to Practicing Mindfulness</vt:lpstr>
      <vt:lpstr>PowerPoint Presentation</vt:lpstr>
      <vt:lpstr>So…what do YOU think?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Lisa Falk</cp:lastModifiedBy>
  <cp:revision>49</cp:revision>
  <dcterms:created xsi:type="dcterms:W3CDTF">2013-08-21T19:17:07Z</dcterms:created>
  <dcterms:modified xsi:type="dcterms:W3CDTF">2019-09-20T14:50:41Z</dcterms:modified>
</cp:coreProperties>
</file>