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A20E"/>
    <a:srgbClr val="422C16"/>
    <a:srgbClr val="0C788E"/>
    <a:srgbClr val="006666"/>
    <a:srgbClr val="54381C"/>
    <a:srgbClr val="A50021"/>
    <a:srgbClr val="1C1C1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85" d="100"/>
          <a:sy n="85" d="100"/>
        </p:scale>
        <p:origin x="4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7A9A87-D186-4F77-A913-0562239C285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2561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A63F6-C571-464C-B14D-E24B1A00B2A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0595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D2BDB6-6B58-40C5-BE43-2FCC1A96818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1883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305A4-2214-419D-9ECB-41BF9485E8C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5960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889D68-378F-4E52-92CD-AC05DAE12AF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2899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BB731-788E-4014-8F3F-647A88D6DAB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0610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60213-877E-4C44-85DA-7629B89E2B8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2739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25B39-516F-4587-A979-5331CF2C771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7127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0CD64-3DA8-4425-8D2E-849349D858B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6853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54B8FF-E0BA-4784-8908-F6929AEA765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596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15E5-5A25-4738-978E-649F09FDC81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9378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1CA725-A745-40C1-B809-42EAFEA9F832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042988" y="2060575"/>
            <a:ext cx="7273925" cy="1398588"/>
          </a:xfrm>
          <a:ln>
            <a:solidFill>
              <a:srgbClr val="19A20E"/>
            </a:solidFill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UY" altLang="en-US" b="1" smtClean="0">
                <a:solidFill>
                  <a:srgbClr val="19A20E"/>
                </a:solidFill>
              </a:rPr>
              <a:t>I Can Handle Homework!</a:t>
            </a:r>
            <a:endParaRPr lang="es-ES" altLang="en-US" b="1" smtClean="0">
              <a:solidFill>
                <a:srgbClr val="19A20E"/>
              </a:solidFill>
            </a:endParaRPr>
          </a:p>
        </p:txBody>
      </p:sp>
      <p:pic>
        <p:nvPicPr>
          <p:cNvPr id="2051" name="Picture 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24400"/>
            <a:ext cx="1509713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1116013" y="6092825"/>
            <a:ext cx="417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adapted from www.kidshealth.org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1143000"/>
          </a:xfrm>
          <a:ln>
            <a:solidFill>
              <a:srgbClr val="19A20E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19A20E"/>
                </a:solidFill>
              </a:rPr>
              <a:t>Focused or not?</a:t>
            </a: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31963"/>
            <a:ext cx="3884612" cy="1898650"/>
          </a:xfrm>
          <a:prstGeom prst="rect">
            <a:avLst/>
          </a:prstGeom>
          <a:noFill/>
          <a:ln w="9525">
            <a:solidFill>
              <a:srgbClr val="19A2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81288"/>
            <a:ext cx="3810000" cy="2141537"/>
          </a:xfrm>
          <a:prstGeom prst="rect">
            <a:avLst/>
          </a:prstGeom>
          <a:noFill/>
          <a:ln w="9525">
            <a:solidFill>
              <a:srgbClr val="19A2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3933825"/>
            <a:ext cx="3702050" cy="2462213"/>
          </a:xfrm>
          <a:prstGeom prst="rect">
            <a:avLst/>
          </a:prstGeom>
          <a:noFill/>
          <a:ln w="9525">
            <a:solidFill>
              <a:srgbClr val="19A2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1143000"/>
          </a:xfrm>
          <a:ln>
            <a:solidFill>
              <a:srgbClr val="19A20E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19A20E"/>
                </a:solidFill>
              </a:rPr>
              <a:t>Get started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4213" y="1600200"/>
            <a:ext cx="4824412" cy="4525963"/>
          </a:xfrm>
          <a:ln>
            <a:solidFill>
              <a:srgbClr val="19A20E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make a quick list of what you’ll work on</a:t>
            </a:r>
          </a:p>
          <a:p>
            <a:pPr eaLnBrk="1" hangingPunct="1"/>
            <a:r>
              <a:rPr lang="en-US" altLang="en-US" smtClean="0"/>
              <a:t>talk yourself through each item on the list</a:t>
            </a:r>
          </a:p>
          <a:p>
            <a:pPr eaLnBrk="1" hangingPunct="1"/>
            <a:r>
              <a:rPr lang="en-US" altLang="en-US" smtClean="0"/>
              <a:t>focus on each task as you work through your list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5266">
            <a:off x="5387975" y="3467100"/>
            <a:ext cx="3190875" cy="2774950"/>
          </a:xfrm>
          <a:prstGeom prst="rect">
            <a:avLst/>
          </a:prstGeom>
          <a:noFill/>
          <a:ln w="9525">
            <a:solidFill>
              <a:srgbClr val="19A2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1143000"/>
          </a:xfrm>
          <a:ln>
            <a:solidFill>
              <a:srgbClr val="19A20E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19A20E"/>
                </a:solidFill>
              </a:rPr>
              <a:t>Take short breaks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4213" y="1600200"/>
            <a:ext cx="5183187" cy="4708525"/>
          </a:xfrm>
          <a:ln>
            <a:solidFill>
              <a:srgbClr val="19A20E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get up and move around if your attention starts to wander</a:t>
            </a:r>
          </a:p>
          <a:p>
            <a:pPr eaLnBrk="1" hangingPunct="1"/>
            <a:r>
              <a:rPr lang="en-US" altLang="en-US" smtClean="0"/>
              <a:t>stand up or have a good  stretch</a:t>
            </a:r>
          </a:p>
          <a:p>
            <a:pPr eaLnBrk="1" hangingPunct="1"/>
            <a:r>
              <a:rPr lang="en-US" altLang="en-US" smtClean="0"/>
              <a:t>moving around keeps your brain alert and helps you focus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81300"/>
            <a:ext cx="3013075" cy="2255838"/>
          </a:xfrm>
          <a:prstGeom prst="rect">
            <a:avLst/>
          </a:prstGeom>
          <a:noFill/>
          <a:ln w="9525">
            <a:solidFill>
              <a:srgbClr val="19A2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1143000"/>
          </a:xfrm>
          <a:ln>
            <a:solidFill>
              <a:srgbClr val="19A20E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19A20E"/>
                </a:solidFill>
              </a:rPr>
              <a:t>Refocus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4213" y="1600200"/>
            <a:ext cx="5111750" cy="4924425"/>
          </a:xfrm>
          <a:ln>
            <a:solidFill>
              <a:srgbClr val="19A20E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after a break, get back to work</a:t>
            </a:r>
          </a:p>
          <a:p>
            <a:pPr eaLnBrk="1" hangingPunct="1"/>
            <a:r>
              <a:rPr lang="en-US" altLang="en-US" smtClean="0"/>
              <a:t>go to the next task on your list and work through it</a:t>
            </a:r>
          </a:p>
          <a:p>
            <a:pPr eaLnBrk="1" hangingPunct="1"/>
            <a:r>
              <a:rPr lang="en-US" altLang="en-US" smtClean="0"/>
              <a:t>check off the things you’ve already done</a:t>
            </a:r>
          </a:p>
          <a:p>
            <a:pPr eaLnBrk="1" hangingPunct="1"/>
            <a:r>
              <a:rPr lang="en-US" altLang="en-US" smtClean="0"/>
              <a:t>stay focused so that you can finish your list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46388"/>
            <a:ext cx="3052763" cy="2032000"/>
          </a:xfrm>
          <a:prstGeom prst="rect">
            <a:avLst/>
          </a:prstGeom>
          <a:noFill/>
          <a:ln w="9525">
            <a:solidFill>
              <a:srgbClr val="19A2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1143000"/>
          </a:xfrm>
          <a:ln>
            <a:solidFill>
              <a:srgbClr val="19A20E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19A20E"/>
                </a:solidFill>
              </a:rPr>
              <a:t>3.  Get It Done!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600200"/>
            <a:ext cx="8135937" cy="5141913"/>
          </a:xfrm>
          <a:ln>
            <a:solidFill>
              <a:srgbClr val="19A20E"/>
            </a:solidFill>
          </a:ln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dirty="0" smtClean="0"/>
              <a:t>You’re almost there!  It’s time to check your work and finish up:</a:t>
            </a:r>
          </a:p>
          <a:p>
            <a:pPr marL="0" indent="0" algn="ctr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make sure it’s neat</a:t>
            </a:r>
          </a:p>
          <a:p>
            <a:pPr eaLnBrk="1" hangingPunct="1">
              <a:defRPr/>
            </a:pPr>
            <a:r>
              <a:rPr lang="en-US" dirty="0" smtClean="0"/>
              <a:t>check for mistakes and fix them</a:t>
            </a:r>
          </a:p>
          <a:p>
            <a:pPr eaLnBrk="1" hangingPunct="1">
              <a:defRPr/>
            </a:pPr>
            <a:r>
              <a:rPr lang="en-US" dirty="0" smtClean="0"/>
              <a:t>make sure your name is on it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4508500"/>
            <a:ext cx="21336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7931150" cy="1143000"/>
          </a:xfrm>
          <a:ln>
            <a:solidFill>
              <a:srgbClr val="19A20E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19A20E"/>
                </a:solidFill>
              </a:rPr>
              <a:t>Be proud of yourself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55650" y="1600200"/>
            <a:ext cx="4608513" cy="4525963"/>
          </a:xfrm>
          <a:ln>
            <a:solidFill>
              <a:srgbClr val="19A20E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it’s okay to tell yourself that you did a good job</a:t>
            </a:r>
          </a:p>
          <a:p>
            <a:pPr eaLnBrk="1" hangingPunct="1"/>
            <a:r>
              <a:rPr lang="en-US" altLang="en-US" smtClean="0"/>
              <a:t>it feels good to know that you did your best!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r="6831"/>
          <a:stretch>
            <a:fillRect/>
          </a:stretch>
        </p:blipFill>
        <p:spPr bwMode="auto">
          <a:xfrm>
            <a:off x="5564188" y="2708275"/>
            <a:ext cx="3357562" cy="2711450"/>
          </a:xfrm>
          <a:prstGeom prst="rect">
            <a:avLst/>
          </a:prstGeom>
          <a:noFill/>
          <a:ln w="9525">
            <a:solidFill>
              <a:srgbClr val="19A2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1143000"/>
          </a:xfrm>
          <a:ln>
            <a:solidFill>
              <a:srgbClr val="19A20E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19A20E"/>
                </a:solidFill>
              </a:rPr>
              <a:t>Now put it where it belongs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4213" y="1600200"/>
            <a:ext cx="4175125" cy="4525963"/>
          </a:xfrm>
          <a:ln>
            <a:solidFill>
              <a:srgbClr val="19A20E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put your homework in the right folder</a:t>
            </a:r>
          </a:p>
          <a:p>
            <a:pPr eaLnBrk="1" hangingPunct="1"/>
            <a:r>
              <a:rPr lang="en-US" altLang="en-US" smtClean="0"/>
              <a:t>put your folder in your backpack</a:t>
            </a:r>
          </a:p>
          <a:p>
            <a:pPr eaLnBrk="1" hangingPunct="1"/>
            <a:r>
              <a:rPr lang="en-US" altLang="en-US" smtClean="0"/>
              <a:t>put your backpack in your “go spot”!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36838"/>
            <a:ext cx="3732213" cy="2795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19A20E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19A20E"/>
                </a:solidFill>
              </a:rPr>
              <a:t>Now you’re done!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844675"/>
            <a:ext cx="4311650" cy="431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-Point Star 4"/>
          <p:cNvSpPr/>
          <p:nvPr/>
        </p:nvSpPr>
        <p:spPr>
          <a:xfrm>
            <a:off x="4427538" y="1916113"/>
            <a:ext cx="4532312" cy="4105275"/>
          </a:xfrm>
          <a:prstGeom prst="star12">
            <a:avLst/>
          </a:prstGeom>
          <a:solidFill>
            <a:srgbClr val="FFFF00"/>
          </a:solidFill>
          <a:ln>
            <a:solidFill>
              <a:srgbClr val="19A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1143000"/>
          </a:xfrm>
          <a:ln>
            <a:solidFill>
              <a:srgbClr val="19A20E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19A20E"/>
                </a:solidFill>
              </a:rPr>
              <a:t>I Can Handle Homework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755650" y="1628775"/>
            <a:ext cx="3600450" cy="4525963"/>
          </a:xfrm>
          <a:ln>
            <a:solidFill>
              <a:srgbClr val="19A20E"/>
            </a:solidFill>
            <a:miter lim="800000"/>
            <a:headEnd/>
            <a:tailEnd/>
          </a:ln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endParaRPr lang="en-US" altLang="en-US" smtClean="0"/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b="1" smtClean="0">
                <a:solidFill>
                  <a:srgbClr val="19A20E"/>
                </a:solidFill>
              </a:rPr>
              <a:t>Get Organized</a:t>
            </a:r>
          </a:p>
          <a:p>
            <a:pPr marL="514350" indent="-514350" eaLnBrk="1" hangingPunct="1">
              <a:buFontTx/>
              <a:buNone/>
            </a:pPr>
            <a:endParaRPr lang="en-US" altLang="en-US" b="1" smtClean="0">
              <a:solidFill>
                <a:srgbClr val="19A20E"/>
              </a:solidFill>
            </a:endParaRPr>
          </a:p>
          <a:p>
            <a:pPr marL="514350" indent="-514350" eaLnBrk="1" hangingPunct="1">
              <a:buFontTx/>
              <a:buAutoNum type="arabicPeriod" startAt="2"/>
            </a:pPr>
            <a:r>
              <a:rPr lang="en-US" altLang="en-US" b="1" smtClean="0">
                <a:solidFill>
                  <a:srgbClr val="19A20E"/>
                </a:solidFill>
              </a:rPr>
              <a:t>Stay Focused</a:t>
            </a:r>
          </a:p>
          <a:p>
            <a:pPr marL="514350" indent="-514350" eaLnBrk="1" hangingPunct="1">
              <a:buFontTx/>
              <a:buNone/>
            </a:pPr>
            <a:endParaRPr lang="en-US" altLang="en-US" b="1" smtClean="0">
              <a:solidFill>
                <a:srgbClr val="19A20E"/>
              </a:solidFill>
            </a:endParaRPr>
          </a:p>
          <a:p>
            <a:pPr marL="514350" indent="-514350" eaLnBrk="1" hangingPunct="1">
              <a:buFontTx/>
              <a:buAutoNum type="arabicPeriod" startAt="3"/>
            </a:pPr>
            <a:r>
              <a:rPr lang="en-US" altLang="en-US" b="1" smtClean="0">
                <a:solidFill>
                  <a:srgbClr val="19A20E"/>
                </a:solidFill>
              </a:rPr>
              <a:t>Get It Done!</a:t>
            </a:r>
          </a:p>
          <a:p>
            <a:pPr marL="514350" indent="-514350" eaLnBrk="1" hangingPunct="1">
              <a:buFontTx/>
              <a:buAutoNum type="arabicPeriod" startAt="3"/>
            </a:pPr>
            <a:endParaRPr lang="en-US" altLang="en-US" smtClean="0"/>
          </a:p>
          <a:p>
            <a:pPr marL="514350" indent="-514350" eaLnBrk="1" hangingPunct="1">
              <a:buFontTx/>
              <a:buAutoNum type="arabicPeriod" startAt="3"/>
            </a:pPr>
            <a:endParaRPr lang="en-US" altLang="en-US" smtClean="0"/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481388"/>
            <a:ext cx="33051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1143000"/>
          </a:xfrm>
          <a:ln>
            <a:solidFill>
              <a:srgbClr val="19A20E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19A20E"/>
                </a:solidFill>
              </a:rPr>
              <a:t>So…what do YOU think?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84213" y="1600200"/>
            <a:ext cx="8002587" cy="4997450"/>
          </a:xfrm>
          <a:ln>
            <a:solidFill>
              <a:srgbClr val="19A20E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mtClean="0"/>
              <a:t>It’s pretty noisy at home when you’re trying to do your homework.  Your brother wants to watch TV and your sister is practicing her flute.  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mtClean="0"/>
              <a:t>What can you do?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300538"/>
            <a:ext cx="3235325" cy="2152650"/>
          </a:xfrm>
          <a:prstGeom prst="rect">
            <a:avLst/>
          </a:prstGeom>
          <a:noFill/>
          <a:ln w="9525">
            <a:solidFill>
              <a:srgbClr val="19A2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4638"/>
            <a:ext cx="7931150" cy="1143000"/>
          </a:xfrm>
          <a:ln>
            <a:solidFill>
              <a:srgbClr val="19A20E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19A20E"/>
                </a:solidFill>
              </a:rPr>
              <a:t>Homework – ugh!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00200"/>
            <a:ext cx="7931150" cy="4852988"/>
          </a:xfrm>
          <a:ln>
            <a:solidFill>
              <a:srgbClr val="19A20E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mtClean="0"/>
              <a:t>Everybody gets homework – and not too many students like it.  Homework is part of school life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mtClean="0"/>
              <a:t>But there are ways to make homework a little easier!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860800"/>
            <a:ext cx="2178050" cy="2511425"/>
          </a:xfrm>
          <a:prstGeom prst="rect">
            <a:avLst/>
          </a:prstGeom>
          <a:noFill/>
          <a:ln w="9525">
            <a:solidFill>
              <a:srgbClr val="19A2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1354137"/>
          </a:xfrm>
          <a:ln>
            <a:solidFill>
              <a:srgbClr val="19A20E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19A20E"/>
                </a:solidFill>
              </a:rPr>
              <a:t>Ready for some homework tips?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492375"/>
            <a:ext cx="4075113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808538" y="1844675"/>
            <a:ext cx="2932112" cy="1655763"/>
          </a:xfrm>
          <a:prstGeom prst="wedgeRoundRectCallout">
            <a:avLst>
              <a:gd name="adj1" fmla="val -53513"/>
              <a:gd name="adj2" fmla="val 616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19A20E"/>
                </a:solidFill>
                <a:latin typeface="Comic Sans MS" panose="030F0702030302020204" pitchFamily="66" charset="0"/>
              </a:rPr>
              <a:t>Yes please!!!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1143000"/>
          </a:xfrm>
          <a:ln>
            <a:solidFill>
              <a:srgbClr val="19A20E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19A20E"/>
                </a:solidFill>
              </a:rPr>
              <a:t>1.  Get Organized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4213" y="1600200"/>
            <a:ext cx="8002587" cy="4924425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dirty="0" smtClean="0"/>
              <a:t>Being </a:t>
            </a:r>
            <a:r>
              <a:rPr lang="en-US" b="1" u="sng" dirty="0" smtClean="0">
                <a:solidFill>
                  <a:srgbClr val="19A20E"/>
                </a:solidFill>
              </a:rPr>
              <a:t>organized</a:t>
            </a:r>
            <a:r>
              <a:rPr lang="en-US" dirty="0" smtClean="0"/>
              <a:t> means having the things you need and knowing were to find them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19A20E"/>
                </a:solidFill>
              </a:rPr>
              <a:t>Organize your stuff: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	- label binders and folders; keep 		  papers where they belong	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	- clean out your backpack every day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	- have a “go spot” to put things you 	  	  need for school  so they’re easy to 	  find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1143000"/>
          </a:xfrm>
          <a:ln>
            <a:solidFill>
              <a:srgbClr val="19A20E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19A20E"/>
                </a:solidFill>
              </a:rPr>
              <a:t>Organize your stuff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43050"/>
            <a:ext cx="2989262" cy="2071688"/>
          </a:xfrm>
          <a:prstGeom prst="rect">
            <a:avLst/>
          </a:prstGeom>
          <a:noFill/>
          <a:ln w="9525">
            <a:solidFill>
              <a:srgbClr val="19A2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1963738"/>
            <a:ext cx="3232150" cy="2151062"/>
          </a:xfrm>
          <a:prstGeom prst="rect">
            <a:avLst/>
          </a:prstGeom>
          <a:noFill/>
          <a:ln w="9525">
            <a:solidFill>
              <a:srgbClr val="19A2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"/>
          <a:stretch>
            <a:fillRect/>
          </a:stretch>
        </p:blipFill>
        <p:spPr bwMode="auto">
          <a:xfrm>
            <a:off x="2627313" y="3765550"/>
            <a:ext cx="2400300" cy="2984500"/>
          </a:xfrm>
          <a:prstGeom prst="rect">
            <a:avLst/>
          </a:prstGeom>
          <a:noFill/>
          <a:ln w="9525">
            <a:solidFill>
              <a:srgbClr val="19A2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1143000"/>
          </a:xfrm>
          <a:ln>
            <a:solidFill>
              <a:srgbClr val="19A20E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19A20E"/>
                </a:solidFill>
              </a:rPr>
              <a:t>Organize your space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4213" y="1484313"/>
            <a:ext cx="8002587" cy="5072062"/>
          </a:xfrm>
          <a:ln>
            <a:solidFill>
              <a:srgbClr val="19A20E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have a spot like a desk or table where you can spread out your work</a:t>
            </a:r>
          </a:p>
          <a:p>
            <a:pPr eaLnBrk="1" hangingPunct="1"/>
            <a:r>
              <a:rPr lang="en-US" altLang="en-US" smtClean="0"/>
              <a:t>get together everything you need before you start (pencils, paper, markers)</a:t>
            </a:r>
          </a:p>
          <a:p>
            <a:pPr eaLnBrk="1" hangingPunct="1"/>
            <a:r>
              <a:rPr lang="en-US" altLang="en-US" smtClean="0"/>
              <a:t>don’t use your bed – you might snooze or play instead of work!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449763"/>
            <a:ext cx="3313113" cy="2225675"/>
          </a:xfrm>
          <a:prstGeom prst="rect">
            <a:avLst/>
          </a:prstGeom>
          <a:noFill/>
          <a:ln w="9525">
            <a:solidFill>
              <a:srgbClr val="19A2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5220072" y="4180053"/>
            <a:ext cx="3060848" cy="2638886"/>
          </a:xfrm>
          <a:prstGeom prst="noSmoking">
            <a:avLst>
              <a:gd name="adj" fmla="val 4457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7931150" cy="1143000"/>
          </a:xfrm>
          <a:ln>
            <a:solidFill>
              <a:srgbClr val="19A20E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19A20E"/>
                </a:solidFill>
              </a:rPr>
              <a:t>Organized or not?</a:t>
            </a: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709738"/>
            <a:ext cx="3171825" cy="2376487"/>
          </a:xfrm>
          <a:prstGeom prst="rect">
            <a:avLst/>
          </a:prstGeom>
          <a:noFill/>
          <a:ln w="9525">
            <a:solidFill>
              <a:srgbClr val="19A2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565400"/>
            <a:ext cx="3235325" cy="2424113"/>
          </a:xfrm>
          <a:prstGeom prst="rect">
            <a:avLst/>
          </a:prstGeom>
          <a:noFill/>
          <a:ln w="9525">
            <a:solidFill>
              <a:srgbClr val="19A2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365625"/>
            <a:ext cx="4137025" cy="2209800"/>
          </a:xfrm>
          <a:prstGeom prst="rect">
            <a:avLst/>
          </a:prstGeom>
          <a:noFill/>
          <a:ln w="9525">
            <a:solidFill>
              <a:srgbClr val="19A2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1143000"/>
          </a:xfrm>
          <a:ln>
            <a:solidFill>
              <a:srgbClr val="19A20E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19A20E"/>
                </a:solidFill>
              </a:rPr>
              <a:t>Organize your time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4213" y="1600200"/>
            <a:ext cx="5111750" cy="4852988"/>
          </a:xfrm>
          <a:ln>
            <a:solidFill>
              <a:srgbClr val="19A20E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smtClean="0"/>
              <a:t>use a planner!</a:t>
            </a:r>
          </a:p>
          <a:p>
            <a:pPr eaLnBrk="1" hangingPunct="1"/>
            <a:r>
              <a:rPr lang="en-US" altLang="en-US" sz="2800" smtClean="0"/>
              <a:t>mark test dates and when you’ll study for them</a:t>
            </a:r>
          </a:p>
          <a:p>
            <a:pPr eaLnBrk="1" hangingPunct="1"/>
            <a:r>
              <a:rPr lang="en-US" altLang="en-US" sz="2800" smtClean="0"/>
              <a:t>mark dates for sports practice, music or karate lessons –you get the idea</a:t>
            </a:r>
          </a:p>
          <a:p>
            <a:pPr eaLnBrk="1" hangingPunct="1"/>
            <a:r>
              <a:rPr lang="en-US" altLang="en-US" sz="2800" smtClean="0"/>
              <a:t>write down your homework every day</a:t>
            </a:r>
          </a:p>
          <a:p>
            <a:pPr eaLnBrk="1" hangingPunct="1"/>
            <a:r>
              <a:rPr lang="en-US" altLang="en-US" sz="2800" smtClean="0"/>
              <a:t>check your planner every day!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6059">
            <a:off x="5561013" y="2587625"/>
            <a:ext cx="3216275" cy="2074863"/>
          </a:xfrm>
          <a:prstGeom prst="rect">
            <a:avLst/>
          </a:prstGeom>
          <a:noFill/>
          <a:ln w="9525">
            <a:solidFill>
              <a:srgbClr val="19A2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7931150" cy="1143000"/>
          </a:xfrm>
          <a:ln>
            <a:solidFill>
              <a:srgbClr val="19A20E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19A20E"/>
                </a:solidFill>
              </a:rPr>
              <a:t>2. Stay Focused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00200"/>
            <a:ext cx="793115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dirty="0" smtClean="0"/>
              <a:t>Being </a:t>
            </a:r>
            <a:r>
              <a:rPr lang="en-US" b="1" dirty="0" smtClean="0">
                <a:solidFill>
                  <a:srgbClr val="19A20E"/>
                </a:solidFill>
              </a:rPr>
              <a:t>focused</a:t>
            </a:r>
            <a:r>
              <a:rPr lang="en-US" dirty="0" smtClean="0"/>
              <a:t> means keeping your attention on your work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19A20E"/>
                </a:solidFill>
              </a:rPr>
              <a:t>Get rid of distractions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b="1" dirty="0" smtClean="0">
                <a:solidFill>
                  <a:srgbClr val="19A20E"/>
                </a:solidFill>
              </a:rPr>
              <a:t>	</a:t>
            </a:r>
            <a:r>
              <a:rPr lang="en-US" dirty="0" smtClean="0"/>
              <a:t>- keep the TV and music off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b="1" dirty="0" smtClean="0">
                <a:solidFill>
                  <a:srgbClr val="19A20E"/>
                </a:solidFill>
              </a:rPr>
              <a:t>	</a:t>
            </a:r>
            <a:r>
              <a:rPr lang="en-US" dirty="0" smtClean="0"/>
              <a:t>- remind yourself that it’s time to focus 	  on homework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b="1" dirty="0" smtClean="0">
                <a:solidFill>
                  <a:srgbClr val="19A20E"/>
                </a:solidFill>
              </a:rPr>
              <a:t>	</a:t>
            </a:r>
            <a:r>
              <a:rPr lang="en-US" dirty="0" smtClean="0"/>
              <a:t>- give yourself free time when your 	     	  homework is done</a:t>
            </a:r>
            <a:endParaRPr lang="en-US" b="1" dirty="0" smtClean="0">
              <a:solidFill>
                <a:srgbClr val="19A2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12041</TotalTime>
  <Words>431</Words>
  <Application>Microsoft Office PowerPoint</Application>
  <PresentationFormat>On-screen Show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Comic Sans MS</vt:lpstr>
      <vt:lpstr>Diseño predeterminado</vt:lpstr>
      <vt:lpstr>I Can Handle Homework!</vt:lpstr>
      <vt:lpstr>Homework – ugh!</vt:lpstr>
      <vt:lpstr>Ready for some homework tips?</vt:lpstr>
      <vt:lpstr>1.  Get Organized</vt:lpstr>
      <vt:lpstr>Organize your stuff</vt:lpstr>
      <vt:lpstr>Organize your space</vt:lpstr>
      <vt:lpstr>Organized or not?</vt:lpstr>
      <vt:lpstr>Organize your time</vt:lpstr>
      <vt:lpstr>2. Stay Focused</vt:lpstr>
      <vt:lpstr>Focused or not?</vt:lpstr>
      <vt:lpstr>Get started</vt:lpstr>
      <vt:lpstr>Take short breaks</vt:lpstr>
      <vt:lpstr>Refocus</vt:lpstr>
      <vt:lpstr>3.  Get It Done!</vt:lpstr>
      <vt:lpstr>Be proud of yourself</vt:lpstr>
      <vt:lpstr>Now put it where it belongs</vt:lpstr>
      <vt:lpstr>Now you’re done!</vt:lpstr>
      <vt:lpstr>I Can Handle Homework</vt:lpstr>
      <vt:lpstr>So…what do YOU think?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Lisa Falk</cp:lastModifiedBy>
  <cp:revision>889</cp:revision>
  <dcterms:created xsi:type="dcterms:W3CDTF">2010-05-23T14:28:12Z</dcterms:created>
  <dcterms:modified xsi:type="dcterms:W3CDTF">2019-09-20T14:41:38Z</dcterms:modified>
</cp:coreProperties>
</file>