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A20E"/>
    <a:srgbClr val="422C16"/>
    <a:srgbClr val="0C788E"/>
    <a:srgbClr val="006666"/>
    <a:srgbClr val="54381C"/>
    <a:srgbClr val="A50021"/>
    <a:srgbClr val="1C1C1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323" autoAdjust="0"/>
    <p:restoredTop sz="94652" autoAdjust="0"/>
  </p:normalViewPr>
  <p:slideViewPr>
    <p:cSldViewPr>
      <p:cViewPr varScale="1">
        <p:scale>
          <a:sx n="85" d="100"/>
          <a:sy n="85" d="100"/>
        </p:scale>
        <p:origin x="4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205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5582E451-6638-4834-8CD2-E3047F91F2EE}" type="datetimeFigureOut">
              <a:rPr lang="en-US"/>
              <a:pPr>
                <a:defRPr/>
              </a:pPr>
              <a:t>9/20/2019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D957D58-A1BF-4EE6-AA60-F532534E248F}" type="slidenum">
              <a:rPr lang="en-US" altLang="en-US"/>
              <a:pPr/>
              <a:t>‹#›</a:t>
            </a:fld>
            <a:endParaRPr lang="en-US" altLang="en-US"/>
          </a:p>
        </p:txBody>
      </p:sp>
    </p:spTree>
    <p:extLst>
      <p:ext uri="{BB962C8B-B14F-4D97-AF65-F5344CB8AC3E}">
        <p14:creationId xmlns:p14="http://schemas.microsoft.com/office/powerpoint/2010/main" val="4166489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Introduce the lesson topic.  Ask students how they feel about homework – is it easy?  Hard?  What makes it harder??</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D84F64-F370-4427-BDC2-D2EBBAB2B293}" type="slidenum">
              <a:rPr lang="en-US" altLang="en-US"/>
              <a:pPr eaLnBrk="1" hangingPunct="1"/>
              <a:t>1</a:t>
            </a:fld>
            <a:endParaRPr lang="en-US" altLang="en-US"/>
          </a:p>
        </p:txBody>
      </p:sp>
    </p:spTree>
    <p:extLst>
      <p:ext uri="{BB962C8B-B14F-4D97-AF65-F5344CB8AC3E}">
        <p14:creationId xmlns:p14="http://schemas.microsoft.com/office/powerpoint/2010/main" val="4083519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Click to bring up each picture and discuss.  What could happen if you’re distracted while doing your homework?</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C68AF5-F574-46BF-B00E-46A3CC11686C}" type="slidenum">
              <a:rPr lang="en-US" altLang="en-US"/>
              <a:pPr eaLnBrk="1" hangingPunct="1"/>
              <a:t>10</a:t>
            </a:fld>
            <a:endParaRPr lang="en-US" altLang="en-US"/>
          </a:p>
        </p:txBody>
      </p:sp>
    </p:spTree>
    <p:extLst>
      <p:ext uri="{BB962C8B-B14F-4D97-AF65-F5344CB8AC3E}">
        <p14:creationId xmlns:p14="http://schemas.microsoft.com/office/powerpoint/2010/main" val="172561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Ask if they every make a “to do” list.  Share your experiences of the benefits of a “to do” list.</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15F336-147E-43B5-8445-C764DF306441}" type="slidenum">
              <a:rPr lang="en-US" altLang="en-US"/>
              <a:pPr eaLnBrk="1" hangingPunct="1"/>
              <a:t>11</a:t>
            </a:fld>
            <a:endParaRPr lang="en-US" altLang="en-US"/>
          </a:p>
        </p:txBody>
      </p:sp>
    </p:spTree>
    <p:extLst>
      <p:ext uri="{BB962C8B-B14F-4D97-AF65-F5344CB8AC3E}">
        <p14:creationId xmlns:p14="http://schemas.microsoft.com/office/powerpoint/2010/main" val="1304726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Explain that it’s okay to take a </a:t>
            </a:r>
            <a:r>
              <a:rPr lang="en-US" altLang="en-US" b="1" smtClean="0"/>
              <a:t>short</a:t>
            </a:r>
            <a:r>
              <a:rPr lang="en-US" altLang="en-US" smtClean="0"/>
              <a:t> break when they feel like they’re losing focus.  What kind of things to they like to do on a short break?  How does that help them?</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0A309B-1A54-4902-8BD0-CE0A5D0EEE74}" type="slidenum">
              <a:rPr lang="en-US" altLang="en-US"/>
              <a:pPr eaLnBrk="1" hangingPunct="1"/>
              <a:t>12</a:t>
            </a:fld>
            <a:endParaRPr lang="en-US" altLang="en-US"/>
          </a:p>
        </p:txBody>
      </p:sp>
    </p:spTree>
    <p:extLst>
      <p:ext uri="{BB962C8B-B14F-4D97-AF65-F5344CB8AC3E}">
        <p14:creationId xmlns:p14="http://schemas.microsoft.com/office/powerpoint/2010/main" val="2289913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the importance of getting right back to work after they’ve taken a break.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08A6EE-FE91-4FD7-AF0B-F0CDFE60C114}" type="slidenum">
              <a:rPr lang="en-US" altLang="en-US"/>
              <a:pPr eaLnBrk="1" hangingPunct="1"/>
              <a:t>13</a:t>
            </a:fld>
            <a:endParaRPr lang="en-US" altLang="en-US"/>
          </a:p>
        </p:txBody>
      </p:sp>
    </p:spTree>
    <p:extLst>
      <p:ext uri="{BB962C8B-B14F-4D97-AF65-F5344CB8AC3E}">
        <p14:creationId xmlns:p14="http://schemas.microsoft.com/office/powerpoint/2010/main" val="979832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Tell them this is the last step – they’re almost done!</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F2054E-1612-4C0D-BBFB-4FC561C60E00}" type="slidenum">
              <a:rPr lang="en-US" altLang="en-US"/>
              <a:pPr eaLnBrk="1" hangingPunct="1"/>
              <a:t>14</a:t>
            </a:fld>
            <a:endParaRPr lang="en-US" altLang="en-US"/>
          </a:p>
        </p:txBody>
      </p:sp>
    </p:spTree>
    <p:extLst>
      <p:ext uri="{BB962C8B-B14F-4D97-AF65-F5344CB8AC3E}">
        <p14:creationId xmlns:p14="http://schemas.microsoft.com/office/powerpoint/2010/main" val="801603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Explain that it’s good to be proud of a job well done.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AD6F7D-6435-478A-A141-734D20AE70F8}" type="slidenum">
              <a:rPr lang="en-US" altLang="en-US"/>
              <a:pPr eaLnBrk="1" hangingPunct="1"/>
              <a:t>15</a:t>
            </a:fld>
            <a:endParaRPr lang="en-US" altLang="en-US"/>
          </a:p>
        </p:txBody>
      </p:sp>
    </p:spTree>
    <p:extLst>
      <p:ext uri="{BB962C8B-B14F-4D97-AF65-F5344CB8AC3E}">
        <p14:creationId xmlns:p14="http://schemas.microsoft.com/office/powerpoint/2010/main" val="451732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Emphasize the importance of this last step:  make sure your homework is where it needs to be to make it to school with you the next day!</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73C4EC-3D7F-4BC7-87E9-4A062BD6440E}" type="slidenum">
              <a:rPr lang="en-US" altLang="en-US"/>
              <a:pPr eaLnBrk="1" hangingPunct="1"/>
              <a:t>16</a:t>
            </a:fld>
            <a:endParaRPr lang="en-US" altLang="en-US"/>
          </a:p>
        </p:txBody>
      </p:sp>
    </p:spTree>
    <p:extLst>
      <p:ext uri="{BB962C8B-B14F-4D97-AF65-F5344CB8AC3E}">
        <p14:creationId xmlns:p14="http://schemas.microsoft.com/office/powerpoint/2010/main" val="1139095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and review each tip.</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D24C75-92B7-47E6-B548-C9A3DE593ED0}" type="slidenum">
              <a:rPr lang="en-US" altLang="en-US"/>
              <a:pPr eaLnBrk="1" hangingPunct="1"/>
              <a:t>18</a:t>
            </a:fld>
            <a:endParaRPr lang="en-US" altLang="en-US"/>
          </a:p>
        </p:txBody>
      </p:sp>
    </p:spTree>
    <p:extLst>
      <p:ext uri="{BB962C8B-B14F-4D97-AF65-F5344CB8AC3E}">
        <p14:creationId xmlns:p14="http://schemas.microsoft.com/office/powerpoint/2010/main" val="1477987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Brainstorm strategies to handle the situation:  find a quieter place to work; ask your brother to turn down the volume on the TV; ask your sister to practice her flute in her room; etc.</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0D6F9B-02A8-48E8-A0A8-10B265E2731F}" type="slidenum">
              <a:rPr lang="en-US" altLang="en-US"/>
              <a:pPr eaLnBrk="1" hangingPunct="1"/>
              <a:t>19</a:t>
            </a:fld>
            <a:endParaRPr lang="en-US" altLang="en-US"/>
          </a:p>
        </p:txBody>
      </p:sp>
    </p:spTree>
    <p:extLst>
      <p:ext uri="{BB962C8B-B14F-4D97-AF65-F5344CB8AC3E}">
        <p14:creationId xmlns:p14="http://schemas.microsoft.com/office/powerpoint/2010/main" val="160229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Read slide with students.  Talk about homework as a fact of school life.  Tell students there is good news though:  There are ways to make homework easier.</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237FCE-8A85-45FB-8DFC-FACA492F3B3E}" type="slidenum">
              <a:rPr lang="en-US" altLang="en-US"/>
              <a:pPr eaLnBrk="1" hangingPunct="1"/>
              <a:t>2</a:t>
            </a:fld>
            <a:endParaRPr lang="en-US" altLang="en-US"/>
          </a:p>
        </p:txBody>
      </p:sp>
    </p:spTree>
    <p:extLst>
      <p:ext uri="{BB962C8B-B14F-4D97-AF65-F5344CB8AC3E}">
        <p14:creationId xmlns:p14="http://schemas.microsoft.com/office/powerpoint/2010/main" val="152571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Explain that today’s lesson will give them easy tips to make doing homework easier.  Before proceeding, ask students for strategies they use to get their homework done.</a:t>
            </a:r>
          </a:p>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F71F1A-16ED-405F-B7FD-B1AE21E2E632}" type="slidenum">
              <a:rPr lang="en-US" altLang="en-US"/>
              <a:pPr eaLnBrk="1" hangingPunct="1"/>
              <a:t>3</a:t>
            </a:fld>
            <a:endParaRPr lang="en-US" altLang="en-US"/>
          </a:p>
        </p:txBody>
      </p:sp>
    </p:spTree>
    <p:extLst>
      <p:ext uri="{BB962C8B-B14F-4D97-AF65-F5344CB8AC3E}">
        <p14:creationId xmlns:p14="http://schemas.microsoft.com/office/powerpoint/2010/main" val="184616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Ask students if they do any/all of these strategies. Where do they put things at night to remember to bring them to school the next morning?</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44CA90-7C87-4190-8DBE-CEE98C528AD9}" type="slidenum">
              <a:rPr lang="en-US" altLang="en-US"/>
              <a:pPr eaLnBrk="1" hangingPunct="1"/>
              <a:t>4</a:t>
            </a:fld>
            <a:endParaRPr lang="en-US" altLang="en-US"/>
          </a:p>
        </p:txBody>
      </p:sp>
    </p:spTree>
    <p:extLst>
      <p:ext uri="{BB962C8B-B14F-4D97-AF65-F5344CB8AC3E}">
        <p14:creationId xmlns:p14="http://schemas.microsoft.com/office/powerpoint/2010/main" val="92072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Discuss each picture – what do they see?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EC23C3-2B50-4E66-B24A-162196B90B13}" type="slidenum">
              <a:rPr lang="en-US" altLang="en-US"/>
              <a:pPr eaLnBrk="1" hangingPunct="1"/>
              <a:t>5</a:t>
            </a:fld>
            <a:endParaRPr lang="en-US" altLang="en-US"/>
          </a:p>
        </p:txBody>
      </p:sp>
    </p:spTree>
    <p:extLst>
      <p:ext uri="{BB962C8B-B14F-4D97-AF65-F5344CB8AC3E}">
        <p14:creationId xmlns:p14="http://schemas.microsoft.com/office/powerpoint/2010/main" val="88820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the importance of having a designated space to do homework.  Ask the students where they do their homework.</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CE45AB-9C99-430D-A1E4-AC60C538677A}" type="slidenum">
              <a:rPr lang="en-US" altLang="en-US"/>
              <a:pPr eaLnBrk="1" hangingPunct="1"/>
              <a:t>6</a:t>
            </a:fld>
            <a:endParaRPr lang="en-US" altLang="en-US"/>
          </a:p>
        </p:txBody>
      </p:sp>
    </p:spTree>
    <p:extLst>
      <p:ext uri="{BB962C8B-B14F-4D97-AF65-F5344CB8AC3E}">
        <p14:creationId xmlns:p14="http://schemas.microsoft.com/office/powerpoint/2010/main" val="319085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Click to bring up each picture and discuss what the students see.  What makes an organized homework space?</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CEC4AB-C912-4794-9B67-754998BE7D92}" type="slidenum">
              <a:rPr lang="en-US" altLang="en-US"/>
              <a:pPr eaLnBrk="1" hangingPunct="1"/>
              <a:t>7</a:t>
            </a:fld>
            <a:endParaRPr lang="en-US" altLang="en-US"/>
          </a:p>
        </p:txBody>
      </p:sp>
    </p:spTree>
    <p:extLst>
      <p:ext uri="{BB962C8B-B14F-4D97-AF65-F5344CB8AC3E}">
        <p14:creationId xmlns:p14="http://schemas.microsoft.com/office/powerpoint/2010/main" val="22115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Ask if/how they use a planner to stay organized.  What else do they do to keep on track with homework?</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3FF3AB-DC52-46F9-9C04-A09F01F147D6}" type="slidenum">
              <a:rPr lang="en-US" altLang="en-US"/>
              <a:pPr eaLnBrk="1" hangingPunct="1"/>
              <a:t>8</a:t>
            </a:fld>
            <a:endParaRPr lang="en-US" altLang="en-US"/>
          </a:p>
        </p:txBody>
      </p:sp>
    </p:spTree>
    <p:extLst>
      <p:ext uri="{BB962C8B-B14F-4D97-AF65-F5344CB8AC3E}">
        <p14:creationId xmlns:p14="http://schemas.microsoft.com/office/powerpoint/2010/main" val="3142421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Ask if they ever feel distracted when trying to do their homework.  What distracts them?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B24852-BF0E-42DA-830D-6D2C18DF0E7E}" type="slidenum">
              <a:rPr lang="en-US" altLang="en-US"/>
              <a:pPr eaLnBrk="1" hangingPunct="1"/>
              <a:t>9</a:t>
            </a:fld>
            <a:endParaRPr lang="en-US" altLang="en-US"/>
          </a:p>
        </p:txBody>
      </p:sp>
    </p:spTree>
    <p:extLst>
      <p:ext uri="{BB962C8B-B14F-4D97-AF65-F5344CB8AC3E}">
        <p14:creationId xmlns:p14="http://schemas.microsoft.com/office/powerpoint/2010/main" val="426321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9E6EC441-93FC-4C59-9EDA-640840271915}" type="slidenum">
              <a:rPr lang="es-ES" altLang="en-US"/>
              <a:pPr/>
              <a:t>‹#›</a:t>
            </a:fld>
            <a:endParaRPr lang="es-ES" altLang="en-US"/>
          </a:p>
        </p:txBody>
      </p:sp>
    </p:spTree>
    <p:extLst>
      <p:ext uri="{BB962C8B-B14F-4D97-AF65-F5344CB8AC3E}">
        <p14:creationId xmlns:p14="http://schemas.microsoft.com/office/powerpoint/2010/main" val="172428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871B59C1-C274-4D9C-9E45-07019C2F6A3C}" type="slidenum">
              <a:rPr lang="es-ES" altLang="en-US"/>
              <a:pPr/>
              <a:t>‹#›</a:t>
            </a:fld>
            <a:endParaRPr lang="es-ES" altLang="en-US"/>
          </a:p>
        </p:txBody>
      </p:sp>
    </p:spTree>
    <p:extLst>
      <p:ext uri="{BB962C8B-B14F-4D97-AF65-F5344CB8AC3E}">
        <p14:creationId xmlns:p14="http://schemas.microsoft.com/office/powerpoint/2010/main" val="413695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7DF5ED81-6CAC-49D6-8317-6D1E9C6A825F}" type="slidenum">
              <a:rPr lang="es-ES" altLang="en-US"/>
              <a:pPr/>
              <a:t>‹#›</a:t>
            </a:fld>
            <a:endParaRPr lang="es-ES" altLang="en-US"/>
          </a:p>
        </p:txBody>
      </p:sp>
    </p:spTree>
    <p:extLst>
      <p:ext uri="{BB962C8B-B14F-4D97-AF65-F5344CB8AC3E}">
        <p14:creationId xmlns:p14="http://schemas.microsoft.com/office/powerpoint/2010/main" val="9860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DC7FB4BD-DDE8-4E3F-8909-9BE1E2EC4141}" type="slidenum">
              <a:rPr lang="es-ES" altLang="en-US"/>
              <a:pPr/>
              <a:t>‹#›</a:t>
            </a:fld>
            <a:endParaRPr lang="es-ES" altLang="en-US"/>
          </a:p>
        </p:txBody>
      </p:sp>
    </p:spTree>
    <p:extLst>
      <p:ext uri="{BB962C8B-B14F-4D97-AF65-F5344CB8AC3E}">
        <p14:creationId xmlns:p14="http://schemas.microsoft.com/office/powerpoint/2010/main" val="309475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004D5690-0D5E-483C-998E-99436732BADF}" type="slidenum">
              <a:rPr lang="es-ES" altLang="en-US"/>
              <a:pPr/>
              <a:t>‹#›</a:t>
            </a:fld>
            <a:endParaRPr lang="es-ES" altLang="en-US"/>
          </a:p>
        </p:txBody>
      </p:sp>
    </p:spTree>
    <p:extLst>
      <p:ext uri="{BB962C8B-B14F-4D97-AF65-F5344CB8AC3E}">
        <p14:creationId xmlns:p14="http://schemas.microsoft.com/office/powerpoint/2010/main" val="370512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fld id="{F6A97BA0-620B-4E3A-AD73-126BD13B7DC7}" type="slidenum">
              <a:rPr lang="es-ES" altLang="en-US"/>
              <a:pPr/>
              <a:t>‹#›</a:t>
            </a:fld>
            <a:endParaRPr lang="es-ES" altLang="en-US"/>
          </a:p>
        </p:txBody>
      </p:sp>
    </p:spTree>
    <p:extLst>
      <p:ext uri="{BB962C8B-B14F-4D97-AF65-F5344CB8AC3E}">
        <p14:creationId xmlns:p14="http://schemas.microsoft.com/office/powerpoint/2010/main" val="241786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p:cNvSpPr>
            <a:spLocks noGrp="1" noChangeArrowheads="1"/>
          </p:cNvSpPr>
          <p:nvPr>
            <p:ph type="sldNum" sz="quarter" idx="12"/>
          </p:nvPr>
        </p:nvSpPr>
        <p:spPr>
          <a:ln/>
        </p:spPr>
        <p:txBody>
          <a:bodyPr/>
          <a:lstStyle>
            <a:lvl1pPr>
              <a:defRPr/>
            </a:lvl1pPr>
          </a:lstStyle>
          <a:p>
            <a:fld id="{A09A8A69-1901-4460-8DD2-81BFF46BB4CC}" type="slidenum">
              <a:rPr lang="es-ES" altLang="en-US"/>
              <a:pPr/>
              <a:t>‹#›</a:t>
            </a:fld>
            <a:endParaRPr lang="es-ES" altLang="en-US"/>
          </a:p>
        </p:txBody>
      </p:sp>
    </p:spTree>
    <p:extLst>
      <p:ext uri="{BB962C8B-B14F-4D97-AF65-F5344CB8AC3E}">
        <p14:creationId xmlns:p14="http://schemas.microsoft.com/office/powerpoint/2010/main" val="208683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p:cNvSpPr>
            <a:spLocks noGrp="1" noChangeArrowheads="1"/>
          </p:cNvSpPr>
          <p:nvPr>
            <p:ph type="sldNum" sz="quarter" idx="12"/>
          </p:nvPr>
        </p:nvSpPr>
        <p:spPr>
          <a:ln/>
        </p:spPr>
        <p:txBody>
          <a:bodyPr/>
          <a:lstStyle>
            <a:lvl1pPr>
              <a:defRPr/>
            </a:lvl1pPr>
          </a:lstStyle>
          <a:p>
            <a:fld id="{D80D24DC-26A7-4C22-BC1F-5A43CD19F4BF}" type="slidenum">
              <a:rPr lang="es-ES" altLang="en-US"/>
              <a:pPr/>
              <a:t>‹#›</a:t>
            </a:fld>
            <a:endParaRPr lang="es-ES" altLang="en-US"/>
          </a:p>
        </p:txBody>
      </p:sp>
    </p:spTree>
    <p:extLst>
      <p:ext uri="{BB962C8B-B14F-4D97-AF65-F5344CB8AC3E}">
        <p14:creationId xmlns:p14="http://schemas.microsoft.com/office/powerpoint/2010/main" val="299977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p:cNvSpPr>
            <a:spLocks noGrp="1" noChangeArrowheads="1"/>
          </p:cNvSpPr>
          <p:nvPr>
            <p:ph type="sldNum" sz="quarter" idx="12"/>
          </p:nvPr>
        </p:nvSpPr>
        <p:spPr>
          <a:ln/>
        </p:spPr>
        <p:txBody>
          <a:bodyPr/>
          <a:lstStyle>
            <a:lvl1pPr>
              <a:defRPr/>
            </a:lvl1pPr>
          </a:lstStyle>
          <a:p>
            <a:fld id="{B775168C-97F8-4E1D-84DD-985C11FBF7F3}" type="slidenum">
              <a:rPr lang="es-ES" altLang="en-US"/>
              <a:pPr/>
              <a:t>‹#›</a:t>
            </a:fld>
            <a:endParaRPr lang="es-ES" altLang="en-US"/>
          </a:p>
        </p:txBody>
      </p:sp>
    </p:spTree>
    <p:extLst>
      <p:ext uri="{BB962C8B-B14F-4D97-AF65-F5344CB8AC3E}">
        <p14:creationId xmlns:p14="http://schemas.microsoft.com/office/powerpoint/2010/main" val="180474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fld id="{0C6661B7-06DC-4E20-B4E0-97228DDB8F4C}" type="slidenum">
              <a:rPr lang="es-ES" altLang="en-US"/>
              <a:pPr/>
              <a:t>‹#›</a:t>
            </a:fld>
            <a:endParaRPr lang="es-ES" altLang="en-US"/>
          </a:p>
        </p:txBody>
      </p:sp>
    </p:spTree>
    <p:extLst>
      <p:ext uri="{BB962C8B-B14F-4D97-AF65-F5344CB8AC3E}">
        <p14:creationId xmlns:p14="http://schemas.microsoft.com/office/powerpoint/2010/main" val="357071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fld id="{8A95924E-F28F-4D19-809D-8D08C94C4D59}" type="slidenum">
              <a:rPr lang="es-ES" altLang="en-US"/>
              <a:pPr/>
              <a:t>‹#›</a:t>
            </a:fld>
            <a:endParaRPr lang="es-ES" altLang="en-US"/>
          </a:p>
        </p:txBody>
      </p:sp>
    </p:spTree>
    <p:extLst>
      <p:ext uri="{BB962C8B-B14F-4D97-AF65-F5344CB8AC3E}">
        <p14:creationId xmlns:p14="http://schemas.microsoft.com/office/powerpoint/2010/main" val="195812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s-E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F8EA05E-E0C8-44F5-B50D-AE483E679E9D}"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50"/>
          <p:cNvSpPr>
            <a:spLocks noGrp="1" noChangeArrowheads="1"/>
          </p:cNvSpPr>
          <p:nvPr>
            <p:ph type="ctrTitle"/>
          </p:nvPr>
        </p:nvSpPr>
        <p:spPr>
          <a:xfrm>
            <a:off x="1042988" y="2060575"/>
            <a:ext cx="7273925" cy="1398588"/>
          </a:xfrm>
          <a:ln>
            <a:solidFill>
              <a:srgbClr val="19A20E"/>
            </a:solidFill>
            <a:miter lim="800000"/>
            <a:headEnd/>
            <a:tailEnd/>
          </a:ln>
        </p:spPr>
        <p:txBody>
          <a:bodyPr/>
          <a:lstStyle/>
          <a:p>
            <a:pPr algn="r" eaLnBrk="1" hangingPunct="1"/>
            <a:r>
              <a:rPr lang="es-UY" altLang="en-US" b="1" smtClean="0">
                <a:solidFill>
                  <a:srgbClr val="19A20E"/>
                </a:solidFill>
              </a:rPr>
              <a:t>I Can Handle Homework!</a:t>
            </a:r>
            <a:endParaRPr lang="es-ES" altLang="en-US" b="1" smtClean="0">
              <a:solidFill>
                <a:srgbClr val="19A20E"/>
              </a:solidFill>
            </a:endParaRPr>
          </a:p>
        </p:txBody>
      </p:sp>
      <p:pic>
        <p:nvPicPr>
          <p:cNvPr id="2051" name="Picture 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4724400"/>
            <a:ext cx="1509713"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TextBox 1"/>
          <p:cNvSpPr txBox="1">
            <a:spLocks noChangeArrowheads="1"/>
          </p:cNvSpPr>
          <p:nvPr/>
        </p:nvSpPr>
        <p:spPr bwMode="auto">
          <a:xfrm>
            <a:off x="1116013" y="6092825"/>
            <a:ext cx="4176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a:t>adapted from www.kidshealth.org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4213" y="274638"/>
            <a:ext cx="8002587" cy="1143000"/>
          </a:xfrm>
          <a:ln>
            <a:solidFill>
              <a:srgbClr val="19A20E"/>
            </a:solidFill>
            <a:miter lim="800000"/>
            <a:headEnd/>
            <a:tailEnd/>
          </a:ln>
        </p:spPr>
        <p:txBody>
          <a:bodyPr/>
          <a:lstStyle/>
          <a:p>
            <a:pPr eaLnBrk="1" hangingPunct="1"/>
            <a:r>
              <a:rPr lang="en-US" altLang="en-US" b="1" smtClean="0">
                <a:solidFill>
                  <a:srgbClr val="19A20E"/>
                </a:solidFill>
              </a:rPr>
              <a:t>Focused or not?</a:t>
            </a:r>
          </a:p>
        </p:txBody>
      </p:sp>
      <p:pic>
        <p:nvPicPr>
          <p:cNvPr id="150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31963"/>
            <a:ext cx="3884612" cy="1898650"/>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pic>
        <p:nvPicPr>
          <p:cNvPr id="150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681288"/>
            <a:ext cx="3810000" cy="2141537"/>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pic>
        <p:nvPicPr>
          <p:cNvPr id="150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675" y="3933825"/>
            <a:ext cx="3702050" cy="2462213"/>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fade">
                                      <p:cBhvr>
                                        <p:cTn id="7" dur="1000"/>
                                        <p:tgtEl>
                                          <p:spTgt spid="150530"/>
                                        </p:tgtEl>
                                      </p:cBhvr>
                                    </p:animEffect>
                                    <p:anim calcmode="lin" valueType="num">
                                      <p:cBhvr>
                                        <p:cTn id="8" dur="1000" fill="hold"/>
                                        <p:tgtEl>
                                          <p:spTgt spid="150530"/>
                                        </p:tgtEl>
                                        <p:attrNameLst>
                                          <p:attrName>ppt_x</p:attrName>
                                        </p:attrNameLst>
                                      </p:cBhvr>
                                      <p:tavLst>
                                        <p:tav tm="0">
                                          <p:val>
                                            <p:strVal val="#ppt_x"/>
                                          </p:val>
                                        </p:tav>
                                        <p:tav tm="100000">
                                          <p:val>
                                            <p:strVal val="#ppt_x"/>
                                          </p:val>
                                        </p:tav>
                                      </p:tavLst>
                                    </p:anim>
                                    <p:anim calcmode="lin" valueType="num">
                                      <p:cBhvr>
                                        <p:cTn id="9" dur="1000" fill="hold"/>
                                        <p:tgtEl>
                                          <p:spTgt spid="15053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50531"/>
                                        </p:tgtEl>
                                        <p:attrNameLst>
                                          <p:attrName>style.visibility</p:attrName>
                                        </p:attrNameLst>
                                      </p:cBhvr>
                                      <p:to>
                                        <p:strVal val="visible"/>
                                      </p:to>
                                    </p:set>
                                    <p:animEffect transition="in" filter="fade">
                                      <p:cBhvr>
                                        <p:cTn id="14" dur="1000"/>
                                        <p:tgtEl>
                                          <p:spTgt spid="150531"/>
                                        </p:tgtEl>
                                      </p:cBhvr>
                                    </p:animEffect>
                                    <p:anim calcmode="lin" valueType="num">
                                      <p:cBhvr>
                                        <p:cTn id="15" dur="1000" fill="hold"/>
                                        <p:tgtEl>
                                          <p:spTgt spid="150531"/>
                                        </p:tgtEl>
                                        <p:attrNameLst>
                                          <p:attrName>ppt_x</p:attrName>
                                        </p:attrNameLst>
                                      </p:cBhvr>
                                      <p:tavLst>
                                        <p:tav tm="0">
                                          <p:val>
                                            <p:strVal val="#ppt_x"/>
                                          </p:val>
                                        </p:tav>
                                        <p:tav tm="100000">
                                          <p:val>
                                            <p:strVal val="#ppt_x"/>
                                          </p:val>
                                        </p:tav>
                                      </p:tavLst>
                                    </p:anim>
                                    <p:anim calcmode="lin" valueType="num">
                                      <p:cBhvr>
                                        <p:cTn id="16" dur="1000" fill="hold"/>
                                        <p:tgtEl>
                                          <p:spTgt spid="15053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50532"/>
                                        </p:tgtEl>
                                        <p:attrNameLst>
                                          <p:attrName>style.visibility</p:attrName>
                                        </p:attrNameLst>
                                      </p:cBhvr>
                                      <p:to>
                                        <p:strVal val="visible"/>
                                      </p:to>
                                    </p:set>
                                    <p:animEffect transition="in" filter="fade">
                                      <p:cBhvr>
                                        <p:cTn id="21" dur="1000"/>
                                        <p:tgtEl>
                                          <p:spTgt spid="150532"/>
                                        </p:tgtEl>
                                      </p:cBhvr>
                                    </p:animEffect>
                                    <p:anim calcmode="lin" valueType="num">
                                      <p:cBhvr>
                                        <p:cTn id="22" dur="1000" fill="hold"/>
                                        <p:tgtEl>
                                          <p:spTgt spid="150532"/>
                                        </p:tgtEl>
                                        <p:attrNameLst>
                                          <p:attrName>ppt_x</p:attrName>
                                        </p:attrNameLst>
                                      </p:cBhvr>
                                      <p:tavLst>
                                        <p:tav tm="0">
                                          <p:val>
                                            <p:strVal val="#ppt_x"/>
                                          </p:val>
                                        </p:tav>
                                        <p:tav tm="100000">
                                          <p:val>
                                            <p:strVal val="#ppt_x"/>
                                          </p:val>
                                        </p:tav>
                                      </p:tavLst>
                                    </p:anim>
                                    <p:anim calcmode="lin" valueType="num">
                                      <p:cBhvr>
                                        <p:cTn id="23" dur="1000" fill="hold"/>
                                        <p:tgtEl>
                                          <p:spTgt spid="1505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4213" y="274638"/>
            <a:ext cx="8002587" cy="1143000"/>
          </a:xfrm>
          <a:ln>
            <a:solidFill>
              <a:srgbClr val="19A20E"/>
            </a:solidFill>
            <a:miter lim="800000"/>
            <a:headEnd/>
            <a:tailEnd/>
          </a:ln>
        </p:spPr>
        <p:txBody>
          <a:bodyPr/>
          <a:lstStyle/>
          <a:p>
            <a:pPr eaLnBrk="1" hangingPunct="1"/>
            <a:r>
              <a:rPr lang="en-US" altLang="en-US" b="1" smtClean="0">
                <a:solidFill>
                  <a:srgbClr val="19A20E"/>
                </a:solidFill>
              </a:rPr>
              <a:t>Get started</a:t>
            </a:r>
          </a:p>
        </p:txBody>
      </p:sp>
      <p:sp>
        <p:nvSpPr>
          <p:cNvPr id="12291" name="Content Placeholder 2"/>
          <p:cNvSpPr>
            <a:spLocks noGrp="1"/>
          </p:cNvSpPr>
          <p:nvPr>
            <p:ph idx="1"/>
          </p:nvPr>
        </p:nvSpPr>
        <p:spPr>
          <a:xfrm>
            <a:off x="684213" y="1600200"/>
            <a:ext cx="4824412" cy="4525963"/>
          </a:xfrm>
          <a:ln>
            <a:solidFill>
              <a:srgbClr val="19A20E"/>
            </a:solidFill>
            <a:miter lim="800000"/>
            <a:headEnd/>
            <a:tailEnd/>
          </a:ln>
        </p:spPr>
        <p:txBody>
          <a:bodyPr/>
          <a:lstStyle/>
          <a:p>
            <a:pPr eaLnBrk="1" hangingPunct="1"/>
            <a:r>
              <a:rPr lang="en-US" altLang="en-US" smtClean="0"/>
              <a:t>make a quick list of what you’ll work on</a:t>
            </a:r>
          </a:p>
          <a:p>
            <a:pPr eaLnBrk="1" hangingPunct="1"/>
            <a:r>
              <a:rPr lang="en-US" altLang="en-US" smtClean="0"/>
              <a:t>talk yourself through each item on the list</a:t>
            </a:r>
          </a:p>
          <a:p>
            <a:pPr eaLnBrk="1" hangingPunct="1"/>
            <a:r>
              <a:rPr lang="en-US" altLang="en-US" smtClean="0"/>
              <a:t>focus on each task as you work through your list</a:t>
            </a:r>
          </a:p>
          <a:p>
            <a:pPr eaLnBrk="1" hangingPunct="1"/>
            <a:endParaRPr lang="en-US" altLang="en-US" smtClean="0"/>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25266">
            <a:off x="5387975" y="3467100"/>
            <a:ext cx="3190875" cy="2774950"/>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4213" y="274638"/>
            <a:ext cx="8002587" cy="1143000"/>
          </a:xfrm>
          <a:ln>
            <a:solidFill>
              <a:srgbClr val="19A20E"/>
            </a:solidFill>
            <a:miter lim="800000"/>
            <a:headEnd/>
            <a:tailEnd/>
          </a:ln>
        </p:spPr>
        <p:txBody>
          <a:bodyPr/>
          <a:lstStyle/>
          <a:p>
            <a:pPr eaLnBrk="1" hangingPunct="1"/>
            <a:r>
              <a:rPr lang="en-US" altLang="en-US" b="1" smtClean="0">
                <a:solidFill>
                  <a:srgbClr val="19A20E"/>
                </a:solidFill>
              </a:rPr>
              <a:t>Take short breaks</a:t>
            </a:r>
          </a:p>
        </p:txBody>
      </p:sp>
      <p:sp>
        <p:nvSpPr>
          <p:cNvPr id="13315" name="Content Placeholder 2"/>
          <p:cNvSpPr>
            <a:spLocks noGrp="1"/>
          </p:cNvSpPr>
          <p:nvPr>
            <p:ph idx="1"/>
          </p:nvPr>
        </p:nvSpPr>
        <p:spPr>
          <a:xfrm>
            <a:off x="684213" y="1600200"/>
            <a:ext cx="5183187" cy="4708525"/>
          </a:xfrm>
          <a:ln>
            <a:solidFill>
              <a:srgbClr val="19A20E"/>
            </a:solidFill>
            <a:miter lim="800000"/>
            <a:headEnd/>
            <a:tailEnd/>
          </a:ln>
        </p:spPr>
        <p:txBody>
          <a:bodyPr/>
          <a:lstStyle/>
          <a:p>
            <a:pPr eaLnBrk="1" hangingPunct="1"/>
            <a:r>
              <a:rPr lang="en-US" altLang="en-US" smtClean="0"/>
              <a:t>get up and move around if your attention starts to wander</a:t>
            </a:r>
          </a:p>
          <a:p>
            <a:pPr eaLnBrk="1" hangingPunct="1"/>
            <a:r>
              <a:rPr lang="en-US" altLang="en-US" smtClean="0"/>
              <a:t>stand up or have a good  stretch</a:t>
            </a:r>
          </a:p>
          <a:p>
            <a:pPr eaLnBrk="1" hangingPunct="1"/>
            <a:r>
              <a:rPr lang="en-US" altLang="en-US" smtClean="0"/>
              <a:t>moving around keeps your brain alert and helps you focus</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781300"/>
            <a:ext cx="3013075" cy="2255838"/>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4213" y="274638"/>
            <a:ext cx="8002587" cy="1143000"/>
          </a:xfrm>
          <a:ln>
            <a:solidFill>
              <a:srgbClr val="19A20E"/>
            </a:solidFill>
            <a:miter lim="800000"/>
            <a:headEnd/>
            <a:tailEnd/>
          </a:ln>
        </p:spPr>
        <p:txBody>
          <a:bodyPr/>
          <a:lstStyle/>
          <a:p>
            <a:pPr eaLnBrk="1" hangingPunct="1"/>
            <a:r>
              <a:rPr lang="en-US" altLang="en-US" b="1" smtClean="0">
                <a:solidFill>
                  <a:srgbClr val="19A20E"/>
                </a:solidFill>
              </a:rPr>
              <a:t>Refocus</a:t>
            </a:r>
          </a:p>
        </p:txBody>
      </p:sp>
      <p:sp>
        <p:nvSpPr>
          <p:cNvPr id="14339" name="Content Placeholder 2"/>
          <p:cNvSpPr>
            <a:spLocks noGrp="1"/>
          </p:cNvSpPr>
          <p:nvPr>
            <p:ph idx="1"/>
          </p:nvPr>
        </p:nvSpPr>
        <p:spPr>
          <a:xfrm>
            <a:off x="684213" y="1600200"/>
            <a:ext cx="5111750" cy="4924425"/>
          </a:xfrm>
          <a:ln>
            <a:solidFill>
              <a:srgbClr val="19A20E"/>
            </a:solidFill>
            <a:miter lim="800000"/>
            <a:headEnd/>
            <a:tailEnd/>
          </a:ln>
        </p:spPr>
        <p:txBody>
          <a:bodyPr/>
          <a:lstStyle/>
          <a:p>
            <a:pPr eaLnBrk="1" hangingPunct="1"/>
            <a:r>
              <a:rPr lang="en-US" altLang="en-US" smtClean="0"/>
              <a:t>after a break, get back to work</a:t>
            </a:r>
          </a:p>
          <a:p>
            <a:pPr eaLnBrk="1" hangingPunct="1"/>
            <a:r>
              <a:rPr lang="en-US" altLang="en-US" smtClean="0"/>
              <a:t>go to the next task on your list and work through it</a:t>
            </a:r>
          </a:p>
          <a:p>
            <a:pPr eaLnBrk="1" hangingPunct="1"/>
            <a:r>
              <a:rPr lang="en-US" altLang="en-US" smtClean="0"/>
              <a:t>check off the things you’ve already done</a:t>
            </a:r>
          </a:p>
          <a:p>
            <a:pPr eaLnBrk="1" hangingPunct="1"/>
            <a:r>
              <a:rPr lang="en-US" altLang="en-US" smtClean="0"/>
              <a:t>stay focused so that you can finish your list</a:t>
            </a: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46388"/>
            <a:ext cx="3052763" cy="2032000"/>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4213" y="274638"/>
            <a:ext cx="8002587" cy="1143000"/>
          </a:xfrm>
          <a:ln>
            <a:solidFill>
              <a:srgbClr val="19A20E"/>
            </a:solidFill>
            <a:miter lim="800000"/>
            <a:headEnd/>
            <a:tailEnd/>
          </a:ln>
        </p:spPr>
        <p:txBody>
          <a:bodyPr/>
          <a:lstStyle/>
          <a:p>
            <a:pPr eaLnBrk="1" hangingPunct="1"/>
            <a:r>
              <a:rPr lang="en-US" altLang="en-US" b="1" smtClean="0">
                <a:solidFill>
                  <a:srgbClr val="19A20E"/>
                </a:solidFill>
              </a:rPr>
              <a:t>3.  Get It Done!</a:t>
            </a:r>
          </a:p>
        </p:txBody>
      </p:sp>
      <p:sp>
        <p:nvSpPr>
          <p:cNvPr id="3" name="Content Placeholder 2"/>
          <p:cNvSpPr>
            <a:spLocks noGrp="1"/>
          </p:cNvSpPr>
          <p:nvPr>
            <p:ph idx="1"/>
          </p:nvPr>
        </p:nvSpPr>
        <p:spPr>
          <a:xfrm>
            <a:off x="684213" y="1600200"/>
            <a:ext cx="8135937" cy="5141913"/>
          </a:xfrm>
          <a:ln>
            <a:solidFill>
              <a:srgbClr val="19A20E"/>
            </a:solidFill>
          </a:ln>
        </p:spPr>
        <p:txBody>
          <a:bodyPr/>
          <a:lstStyle/>
          <a:p>
            <a:pPr marL="0" indent="0" algn="ctr" eaLnBrk="1" hangingPunct="1">
              <a:buFontTx/>
              <a:buNone/>
              <a:defRPr/>
            </a:pPr>
            <a:r>
              <a:rPr lang="en-US" dirty="0" smtClean="0"/>
              <a:t>You’re almost there!  It’s time to check your work and finish up:</a:t>
            </a:r>
          </a:p>
          <a:p>
            <a:pPr marL="0" indent="0" algn="ctr" eaLnBrk="1" hangingPunct="1">
              <a:buFontTx/>
              <a:buNone/>
              <a:defRPr/>
            </a:pPr>
            <a:endParaRPr lang="en-US" dirty="0" smtClean="0"/>
          </a:p>
          <a:p>
            <a:pPr eaLnBrk="1" hangingPunct="1">
              <a:defRPr/>
            </a:pPr>
            <a:r>
              <a:rPr lang="en-US" dirty="0" smtClean="0"/>
              <a:t>make sure it’s neat</a:t>
            </a:r>
          </a:p>
          <a:p>
            <a:pPr eaLnBrk="1" hangingPunct="1">
              <a:defRPr/>
            </a:pPr>
            <a:r>
              <a:rPr lang="en-US" dirty="0" smtClean="0"/>
              <a:t>check for mistakes and fix them</a:t>
            </a:r>
          </a:p>
          <a:p>
            <a:pPr eaLnBrk="1" hangingPunct="1">
              <a:defRPr/>
            </a:pPr>
            <a:r>
              <a:rPr lang="en-US" dirty="0" smtClean="0"/>
              <a:t>make sure your name is on it</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4508500"/>
            <a:ext cx="21336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5650" y="274638"/>
            <a:ext cx="7931150" cy="1143000"/>
          </a:xfrm>
          <a:ln>
            <a:solidFill>
              <a:srgbClr val="19A20E"/>
            </a:solidFill>
            <a:miter lim="800000"/>
            <a:headEnd/>
            <a:tailEnd/>
          </a:ln>
        </p:spPr>
        <p:txBody>
          <a:bodyPr/>
          <a:lstStyle/>
          <a:p>
            <a:pPr eaLnBrk="1" hangingPunct="1"/>
            <a:r>
              <a:rPr lang="en-US" altLang="en-US" b="1" smtClean="0">
                <a:solidFill>
                  <a:srgbClr val="19A20E"/>
                </a:solidFill>
              </a:rPr>
              <a:t>Be proud of yourself</a:t>
            </a:r>
          </a:p>
        </p:txBody>
      </p:sp>
      <p:sp>
        <p:nvSpPr>
          <p:cNvPr id="16387" name="Content Placeholder 2"/>
          <p:cNvSpPr>
            <a:spLocks noGrp="1"/>
          </p:cNvSpPr>
          <p:nvPr>
            <p:ph idx="1"/>
          </p:nvPr>
        </p:nvSpPr>
        <p:spPr>
          <a:xfrm>
            <a:off x="755650" y="1600200"/>
            <a:ext cx="4608513" cy="4525963"/>
          </a:xfrm>
          <a:ln>
            <a:solidFill>
              <a:srgbClr val="19A20E"/>
            </a:solidFill>
            <a:miter lim="800000"/>
            <a:headEnd/>
            <a:tailEnd/>
          </a:ln>
        </p:spPr>
        <p:txBody>
          <a:bodyPr/>
          <a:lstStyle/>
          <a:p>
            <a:pPr eaLnBrk="1" hangingPunct="1"/>
            <a:endParaRPr lang="en-US" altLang="en-US" smtClean="0"/>
          </a:p>
          <a:p>
            <a:pPr eaLnBrk="1" hangingPunct="1"/>
            <a:r>
              <a:rPr lang="en-US" altLang="en-US" smtClean="0"/>
              <a:t>it’s okay to tell yourself that you did a good job</a:t>
            </a:r>
          </a:p>
          <a:p>
            <a:pPr eaLnBrk="1" hangingPunct="1"/>
            <a:r>
              <a:rPr lang="en-US" altLang="en-US" smtClean="0"/>
              <a:t>it feels good to know that you did your best!</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l="13525" r="6831"/>
          <a:stretch>
            <a:fillRect/>
          </a:stretch>
        </p:blipFill>
        <p:spPr bwMode="auto">
          <a:xfrm>
            <a:off x="5564188" y="2708275"/>
            <a:ext cx="3357562" cy="2711450"/>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4213" y="274638"/>
            <a:ext cx="8002587" cy="1143000"/>
          </a:xfrm>
          <a:ln>
            <a:solidFill>
              <a:srgbClr val="19A20E"/>
            </a:solidFill>
            <a:miter lim="800000"/>
            <a:headEnd/>
            <a:tailEnd/>
          </a:ln>
        </p:spPr>
        <p:txBody>
          <a:bodyPr/>
          <a:lstStyle/>
          <a:p>
            <a:pPr eaLnBrk="1" hangingPunct="1"/>
            <a:r>
              <a:rPr lang="en-US" altLang="en-US" b="1" smtClean="0">
                <a:solidFill>
                  <a:srgbClr val="19A20E"/>
                </a:solidFill>
              </a:rPr>
              <a:t>Now put it where it belongs</a:t>
            </a:r>
          </a:p>
        </p:txBody>
      </p:sp>
      <p:sp>
        <p:nvSpPr>
          <p:cNvPr id="17411" name="Content Placeholder 2"/>
          <p:cNvSpPr>
            <a:spLocks noGrp="1"/>
          </p:cNvSpPr>
          <p:nvPr>
            <p:ph idx="1"/>
          </p:nvPr>
        </p:nvSpPr>
        <p:spPr>
          <a:xfrm>
            <a:off x="684213" y="1600200"/>
            <a:ext cx="4175125" cy="4525963"/>
          </a:xfrm>
          <a:ln>
            <a:solidFill>
              <a:srgbClr val="19A20E"/>
            </a:solidFill>
            <a:miter lim="800000"/>
            <a:headEnd/>
            <a:tailEnd/>
          </a:ln>
        </p:spPr>
        <p:txBody>
          <a:bodyPr/>
          <a:lstStyle/>
          <a:p>
            <a:pPr eaLnBrk="1" hangingPunct="1"/>
            <a:endParaRPr lang="en-US" altLang="en-US" smtClean="0"/>
          </a:p>
          <a:p>
            <a:pPr eaLnBrk="1" hangingPunct="1"/>
            <a:r>
              <a:rPr lang="en-US" altLang="en-US" smtClean="0"/>
              <a:t>put your homework in the right folder</a:t>
            </a:r>
          </a:p>
          <a:p>
            <a:pPr eaLnBrk="1" hangingPunct="1"/>
            <a:r>
              <a:rPr lang="en-US" altLang="en-US" smtClean="0"/>
              <a:t>put your folder in your backpack</a:t>
            </a:r>
          </a:p>
          <a:p>
            <a:pPr eaLnBrk="1" hangingPunct="1"/>
            <a:r>
              <a:rPr lang="en-US" altLang="en-US" smtClean="0"/>
              <a:t>put your backpack in your “go spot”!</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636838"/>
            <a:ext cx="3732213" cy="27955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ln>
            <a:solidFill>
              <a:srgbClr val="19A20E"/>
            </a:solidFill>
            <a:miter lim="800000"/>
            <a:headEnd/>
            <a:tailEnd/>
          </a:ln>
        </p:spPr>
        <p:txBody>
          <a:bodyPr/>
          <a:lstStyle/>
          <a:p>
            <a:pPr eaLnBrk="1" hangingPunct="1"/>
            <a:r>
              <a:rPr lang="en-US" altLang="en-US" b="1" smtClean="0">
                <a:solidFill>
                  <a:srgbClr val="19A20E"/>
                </a:solidFill>
              </a:rPr>
              <a:t>Now you’re done!</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844675"/>
            <a:ext cx="4311650" cy="4311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Point Star 4"/>
          <p:cNvSpPr/>
          <p:nvPr/>
        </p:nvSpPr>
        <p:spPr>
          <a:xfrm>
            <a:off x="4427538" y="1916113"/>
            <a:ext cx="4532312" cy="4105275"/>
          </a:xfrm>
          <a:prstGeom prst="star12">
            <a:avLst/>
          </a:prstGeom>
          <a:solidFill>
            <a:srgbClr val="FFFF00"/>
          </a:solidFill>
          <a:ln>
            <a:solidFill>
              <a:srgbClr val="19A2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59" name="Title 1"/>
          <p:cNvSpPr>
            <a:spLocks noGrp="1"/>
          </p:cNvSpPr>
          <p:nvPr>
            <p:ph type="title"/>
          </p:nvPr>
        </p:nvSpPr>
        <p:spPr>
          <a:xfrm>
            <a:off x="684213" y="274638"/>
            <a:ext cx="8002587" cy="1143000"/>
          </a:xfrm>
          <a:ln>
            <a:solidFill>
              <a:srgbClr val="19A20E"/>
            </a:solidFill>
            <a:miter lim="800000"/>
            <a:headEnd/>
            <a:tailEnd/>
          </a:ln>
        </p:spPr>
        <p:txBody>
          <a:bodyPr/>
          <a:lstStyle/>
          <a:p>
            <a:pPr eaLnBrk="1" hangingPunct="1"/>
            <a:r>
              <a:rPr lang="en-US" altLang="en-US" b="1" smtClean="0">
                <a:solidFill>
                  <a:srgbClr val="19A20E"/>
                </a:solidFill>
              </a:rPr>
              <a:t>I Can Handle Homework</a:t>
            </a:r>
          </a:p>
        </p:txBody>
      </p:sp>
      <p:sp>
        <p:nvSpPr>
          <p:cNvPr id="19460" name="Content Placeholder 2"/>
          <p:cNvSpPr>
            <a:spLocks noGrp="1"/>
          </p:cNvSpPr>
          <p:nvPr>
            <p:ph idx="1"/>
          </p:nvPr>
        </p:nvSpPr>
        <p:spPr>
          <a:xfrm>
            <a:off x="755650" y="1628775"/>
            <a:ext cx="3600450" cy="4525963"/>
          </a:xfrm>
          <a:ln>
            <a:solidFill>
              <a:srgbClr val="19A20E"/>
            </a:solidFill>
            <a:miter lim="800000"/>
            <a:headEnd/>
            <a:tailEnd/>
          </a:ln>
        </p:spPr>
        <p:txBody>
          <a:bodyPr/>
          <a:lstStyle/>
          <a:p>
            <a:pPr marL="514350" indent="-514350" eaLnBrk="1" hangingPunct="1">
              <a:buFontTx/>
              <a:buAutoNum type="arabicPeriod"/>
            </a:pPr>
            <a:endParaRPr lang="en-US" altLang="en-US" smtClean="0"/>
          </a:p>
          <a:p>
            <a:pPr marL="514350" indent="-514350" eaLnBrk="1" hangingPunct="1">
              <a:buFontTx/>
              <a:buAutoNum type="arabicPeriod"/>
            </a:pPr>
            <a:r>
              <a:rPr lang="en-US" altLang="en-US" b="1" smtClean="0">
                <a:solidFill>
                  <a:srgbClr val="19A20E"/>
                </a:solidFill>
              </a:rPr>
              <a:t>Get Organized</a:t>
            </a:r>
          </a:p>
          <a:p>
            <a:pPr marL="514350" indent="-514350" eaLnBrk="1" hangingPunct="1">
              <a:buFontTx/>
              <a:buNone/>
            </a:pPr>
            <a:endParaRPr lang="en-US" altLang="en-US" b="1" smtClean="0">
              <a:solidFill>
                <a:srgbClr val="19A20E"/>
              </a:solidFill>
            </a:endParaRPr>
          </a:p>
          <a:p>
            <a:pPr marL="514350" indent="-514350" eaLnBrk="1" hangingPunct="1">
              <a:buFontTx/>
              <a:buAutoNum type="arabicPeriod" startAt="2"/>
            </a:pPr>
            <a:r>
              <a:rPr lang="en-US" altLang="en-US" b="1" smtClean="0">
                <a:solidFill>
                  <a:srgbClr val="19A20E"/>
                </a:solidFill>
              </a:rPr>
              <a:t>Stay Focused</a:t>
            </a:r>
          </a:p>
          <a:p>
            <a:pPr marL="514350" indent="-514350" eaLnBrk="1" hangingPunct="1">
              <a:buFontTx/>
              <a:buNone/>
            </a:pPr>
            <a:endParaRPr lang="en-US" altLang="en-US" b="1" smtClean="0">
              <a:solidFill>
                <a:srgbClr val="19A20E"/>
              </a:solidFill>
            </a:endParaRPr>
          </a:p>
          <a:p>
            <a:pPr marL="514350" indent="-514350" eaLnBrk="1" hangingPunct="1">
              <a:buFontTx/>
              <a:buAutoNum type="arabicPeriod" startAt="3"/>
            </a:pPr>
            <a:r>
              <a:rPr lang="en-US" altLang="en-US" b="1" smtClean="0">
                <a:solidFill>
                  <a:srgbClr val="19A20E"/>
                </a:solidFill>
              </a:rPr>
              <a:t>Get It Done!</a:t>
            </a:r>
          </a:p>
          <a:p>
            <a:pPr marL="514350" indent="-514350" eaLnBrk="1" hangingPunct="1">
              <a:buFontTx/>
              <a:buAutoNum type="arabicPeriod" startAt="3"/>
            </a:pPr>
            <a:endParaRPr lang="en-US" altLang="en-US" smtClean="0"/>
          </a:p>
          <a:p>
            <a:pPr marL="514350" indent="-514350" eaLnBrk="1" hangingPunct="1">
              <a:buFontTx/>
              <a:buAutoNum type="arabicPeriod" startAt="3"/>
            </a:pPr>
            <a:endParaRPr lang="en-US" altLang="en-US" smtClean="0"/>
          </a:p>
        </p:txBody>
      </p:sp>
      <p:pic>
        <p:nvPicPr>
          <p:cNvPr id="194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3481388"/>
            <a:ext cx="3305175" cy="97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4213" y="274638"/>
            <a:ext cx="8002587" cy="1143000"/>
          </a:xfrm>
          <a:ln>
            <a:solidFill>
              <a:srgbClr val="19A20E"/>
            </a:solidFill>
            <a:miter lim="800000"/>
            <a:headEnd/>
            <a:tailEnd/>
          </a:ln>
        </p:spPr>
        <p:txBody>
          <a:bodyPr/>
          <a:lstStyle/>
          <a:p>
            <a:pPr eaLnBrk="1" hangingPunct="1"/>
            <a:r>
              <a:rPr lang="en-US" altLang="en-US" b="1" smtClean="0">
                <a:solidFill>
                  <a:srgbClr val="19A20E"/>
                </a:solidFill>
              </a:rPr>
              <a:t>So…what do YOU think?</a:t>
            </a:r>
          </a:p>
        </p:txBody>
      </p:sp>
      <p:sp>
        <p:nvSpPr>
          <p:cNvPr id="20483" name="Content Placeholder 2"/>
          <p:cNvSpPr>
            <a:spLocks noGrp="1"/>
          </p:cNvSpPr>
          <p:nvPr>
            <p:ph idx="1"/>
          </p:nvPr>
        </p:nvSpPr>
        <p:spPr>
          <a:xfrm>
            <a:off x="684213" y="1600200"/>
            <a:ext cx="8002587" cy="4997450"/>
          </a:xfrm>
          <a:ln>
            <a:solidFill>
              <a:srgbClr val="19A20E"/>
            </a:solidFill>
            <a:miter lim="800000"/>
            <a:headEnd/>
            <a:tailEnd/>
          </a:ln>
        </p:spPr>
        <p:txBody>
          <a:bodyPr/>
          <a:lstStyle/>
          <a:p>
            <a:pPr marL="0" indent="0" algn="ctr" eaLnBrk="1" hangingPunct="1">
              <a:buFontTx/>
              <a:buNone/>
            </a:pPr>
            <a:r>
              <a:rPr lang="en-US" altLang="en-US" smtClean="0"/>
              <a:t>It’s pretty noisy at home when you’re trying to do your homework.  Your brother wants to watch TV and your sister is practicing her flute.  </a:t>
            </a:r>
          </a:p>
          <a:p>
            <a:pPr marL="0" indent="0" algn="ctr" eaLnBrk="1" hangingPunct="1">
              <a:buFontTx/>
              <a:buNone/>
            </a:pPr>
            <a:r>
              <a:rPr lang="en-US" altLang="en-US" smtClean="0"/>
              <a:t>What can you do?</a:t>
            </a: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4300538"/>
            <a:ext cx="3235325" cy="2152650"/>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5650" y="274638"/>
            <a:ext cx="7931150" cy="1143000"/>
          </a:xfrm>
          <a:ln>
            <a:solidFill>
              <a:srgbClr val="19A20E"/>
            </a:solidFill>
            <a:miter lim="800000"/>
            <a:headEnd/>
            <a:tailEnd/>
          </a:ln>
        </p:spPr>
        <p:txBody>
          <a:bodyPr/>
          <a:lstStyle/>
          <a:p>
            <a:pPr eaLnBrk="1" hangingPunct="1"/>
            <a:r>
              <a:rPr lang="en-US" altLang="en-US" b="1" smtClean="0">
                <a:solidFill>
                  <a:srgbClr val="19A20E"/>
                </a:solidFill>
              </a:rPr>
              <a:t>Homework – ugh!</a:t>
            </a:r>
          </a:p>
        </p:txBody>
      </p:sp>
      <p:sp>
        <p:nvSpPr>
          <p:cNvPr id="3075" name="Rectangle 3"/>
          <p:cNvSpPr>
            <a:spLocks noGrp="1" noChangeArrowheads="1"/>
          </p:cNvSpPr>
          <p:nvPr>
            <p:ph type="body" idx="1"/>
          </p:nvPr>
        </p:nvSpPr>
        <p:spPr>
          <a:xfrm>
            <a:off x="755650" y="1600200"/>
            <a:ext cx="7931150" cy="4852988"/>
          </a:xfrm>
          <a:ln>
            <a:solidFill>
              <a:srgbClr val="19A20E"/>
            </a:solidFill>
            <a:miter lim="800000"/>
            <a:headEnd/>
            <a:tailEnd/>
          </a:ln>
        </p:spPr>
        <p:txBody>
          <a:bodyPr/>
          <a:lstStyle/>
          <a:p>
            <a:pPr marL="0" indent="0" algn="ctr" eaLnBrk="1" hangingPunct="1">
              <a:buFontTx/>
              <a:buNone/>
            </a:pPr>
            <a:r>
              <a:rPr lang="en-US" altLang="en-US" smtClean="0"/>
              <a:t>Everybody gets homework – and not too many students like it.  Homework is part of school life</a:t>
            </a:r>
          </a:p>
          <a:p>
            <a:pPr marL="0" indent="0" algn="ctr" eaLnBrk="1" hangingPunct="1">
              <a:buFontTx/>
              <a:buNone/>
            </a:pPr>
            <a:r>
              <a:rPr lang="en-US" altLang="en-US" smtClean="0"/>
              <a:t>But there are ways to make homework a little easier!</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860800"/>
            <a:ext cx="2178050" cy="2511425"/>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4213" y="274638"/>
            <a:ext cx="8002587" cy="1354137"/>
          </a:xfrm>
          <a:ln>
            <a:solidFill>
              <a:srgbClr val="19A20E"/>
            </a:solidFill>
            <a:miter lim="800000"/>
            <a:headEnd/>
            <a:tailEnd/>
          </a:ln>
        </p:spPr>
        <p:txBody>
          <a:bodyPr/>
          <a:lstStyle/>
          <a:p>
            <a:pPr eaLnBrk="1" hangingPunct="1"/>
            <a:r>
              <a:rPr lang="en-US" altLang="en-US" b="1" smtClean="0">
                <a:solidFill>
                  <a:srgbClr val="19A20E"/>
                </a:solidFill>
              </a:rPr>
              <a:t>Ready for some homework tips?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492375"/>
            <a:ext cx="4075113" cy="321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4808538" y="1844675"/>
            <a:ext cx="2932112" cy="1655763"/>
          </a:xfrm>
          <a:prstGeom prst="wedgeRoundRectCallout">
            <a:avLst>
              <a:gd name="adj1" fmla="val -53513"/>
              <a:gd name="adj2" fmla="val 616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19A20E"/>
                </a:solidFill>
                <a:latin typeface="Comic Sans MS" panose="030F0702030302020204" pitchFamily="66" charset="0"/>
              </a:rPr>
              <a:t>Yes please!!!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684213" y="274638"/>
            <a:ext cx="8002587" cy="1143000"/>
          </a:xfrm>
          <a:ln>
            <a:solidFill>
              <a:srgbClr val="19A20E"/>
            </a:solidFill>
            <a:miter lim="800000"/>
            <a:headEnd/>
            <a:tailEnd/>
          </a:ln>
        </p:spPr>
        <p:txBody>
          <a:bodyPr/>
          <a:lstStyle/>
          <a:p>
            <a:pPr eaLnBrk="1" hangingPunct="1"/>
            <a:r>
              <a:rPr lang="en-US" altLang="en-US" b="1" smtClean="0">
                <a:solidFill>
                  <a:srgbClr val="19A20E"/>
                </a:solidFill>
              </a:rPr>
              <a:t>1.  Get Organized</a:t>
            </a:r>
          </a:p>
        </p:txBody>
      </p:sp>
      <p:sp>
        <p:nvSpPr>
          <p:cNvPr id="4" name="Content Placeholder 3"/>
          <p:cNvSpPr>
            <a:spLocks noGrp="1"/>
          </p:cNvSpPr>
          <p:nvPr>
            <p:ph idx="1"/>
          </p:nvPr>
        </p:nvSpPr>
        <p:spPr>
          <a:xfrm>
            <a:off x="684213" y="1600200"/>
            <a:ext cx="8002587" cy="4924425"/>
          </a:xfrm>
        </p:spPr>
        <p:txBody>
          <a:bodyPr/>
          <a:lstStyle/>
          <a:p>
            <a:pPr marL="0" indent="0" algn="ctr" eaLnBrk="1" hangingPunct="1">
              <a:buFontTx/>
              <a:buNone/>
              <a:defRPr/>
            </a:pPr>
            <a:r>
              <a:rPr lang="en-US" dirty="0" smtClean="0"/>
              <a:t>Being </a:t>
            </a:r>
            <a:r>
              <a:rPr lang="en-US" b="1" u="sng" dirty="0" smtClean="0">
                <a:solidFill>
                  <a:srgbClr val="19A20E"/>
                </a:solidFill>
              </a:rPr>
              <a:t>organized</a:t>
            </a:r>
            <a:r>
              <a:rPr lang="en-US" dirty="0" smtClean="0"/>
              <a:t> means having the things you need and knowing were to find them</a:t>
            </a:r>
          </a:p>
          <a:p>
            <a:pPr eaLnBrk="1" hangingPunct="1">
              <a:defRPr/>
            </a:pPr>
            <a:r>
              <a:rPr lang="en-US" b="1" u="sng" dirty="0" smtClean="0">
                <a:solidFill>
                  <a:srgbClr val="19A20E"/>
                </a:solidFill>
              </a:rPr>
              <a:t>Organize your stuff:</a:t>
            </a:r>
          </a:p>
          <a:p>
            <a:pPr marL="0" indent="0" eaLnBrk="1" hangingPunct="1">
              <a:buFontTx/>
              <a:buNone/>
              <a:defRPr/>
            </a:pPr>
            <a:r>
              <a:rPr lang="en-US" dirty="0" smtClean="0"/>
              <a:t>	- label binders and folders; keep 		  papers where they belong	</a:t>
            </a:r>
          </a:p>
          <a:p>
            <a:pPr marL="0" indent="0" eaLnBrk="1" hangingPunct="1">
              <a:buFontTx/>
              <a:buNone/>
              <a:defRPr/>
            </a:pPr>
            <a:r>
              <a:rPr lang="en-US" dirty="0" smtClean="0"/>
              <a:t>	- clean out your backpack every day</a:t>
            </a:r>
          </a:p>
          <a:p>
            <a:pPr marL="0" indent="0" eaLnBrk="1" hangingPunct="1">
              <a:buFontTx/>
              <a:buNone/>
              <a:defRPr/>
            </a:pPr>
            <a:r>
              <a:rPr lang="en-US" dirty="0" smtClean="0"/>
              <a:t>	- have a “go spot” to put things you 	  	  need for school  so they’re easy to 	  find</a:t>
            </a:r>
          </a:p>
          <a:p>
            <a:pPr marL="0" indent="0"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4213" y="274638"/>
            <a:ext cx="8002587" cy="1143000"/>
          </a:xfrm>
          <a:ln>
            <a:solidFill>
              <a:srgbClr val="19A20E"/>
            </a:solidFill>
            <a:miter lim="800000"/>
            <a:headEnd/>
            <a:tailEnd/>
          </a:ln>
        </p:spPr>
        <p:txBody>
          <a:bodyPr/>
          <a:lstStyle/>
          <a:p>
            <a:pPr eaLnBrk="1" hangingPunct="1"/>
            <a:r>
              <a:rPr lang="en-US" altLang="en-US" b="1" smtClean="0">
                <a:solidFill>
                  <a:srgbClr val="19A20E"/>
                </a:solidFill>
              </a:rPr>
              <a:t>Organize your stuff</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543050"/>
            <a:ext cx="2989262" cy="2071688"/>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75" y="1963738"/>
            <a:ext cx="3232150" cy="2151062"/>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pic>
        <p:nvPicPr>
          <p:cNvPr id="6149" name="Picture 4"/>
          <p:cNvPicPr>
            <a:picLocks noChangeAspect="1" noChangeArrowheads="1"/>
          </p:cNvPicPr>
          <p:nvPr/>
        </p:nvPicPr>
        <p:blipFill>
          <a:blip r:embed="rId5">
            <a:extLst>
              <a:ext uri="{28A0092B-C50C-407E-A947-70E740481C1C}">
                <a14:useLocalDpi xmlns:a14="http://schemas.microsoft.com/office/drawing/2010/main" val="0"/>
              </a:ext>
            </a:extLst>
          </a:blip>
          <a:srcRect t="6833"/>
          <a:stretch>
            <a:fillRect/>
          </a:stretch>
        </p:blipFill>
        <p:spPr bwMode="auto">
          <a:xfrm>
            <a:off x="2627313" y="3765550"/>
            <a:ext cx="2400300" cy="2984500"/>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4213" y="274638"/>
            <a:ext cx="8002587" cy="1143000"/>
          </a:xfrm>
          <a:ln>
            <a:solidFill>
              <a:srgbClr val="19A20E"/>
            </a:solidFill>
            <a:miter lim="800000"/>
            <a:headEnd/>
            <a:tailEnd/>
          </a:ln>
        </p:spPr>
        <p:txBody>
          <a:bodyPr/>
          <a:lstStyle/>
          <a:p>
            <a:pPr eaLnBrk="1" hangingPunct="1"/>
            <a:r>
              <a:rPr lang="en-US" altLang="en-US" b="1" smtClean="0">
                <a:solidFill>
                  <a:srgbClr val="19A20E"/>
                </a:solidFill>
              </a:rPr>
              <a:t>Organize your space</a:t>
            </a:r>
          </a:p>
        </p:txBody>
      </p:sp>
      <p:sp>
        <p:nvSpPr>
          <p:cNvPr id="7171" name="Content Placeholder 2"/>
          <p:cNvSpPr>
            <a:spLocks noGrp="1"/>
          </p:cNvSpPr>
          <p:nvPr>
            <p:ph idx="1"/>
          </p:nvPr>
        </p:nvSpPr>
        <p:spPr>
          <a:xfrm>
            <a:off x="684213" y="1484313"/>
            <a:ext cx="8002587" cy="5072062"/>
          </a:xfrm>
          <a:ln>
            <a:solidFill>
              <a:srgbClr val="19A20E"/>
            </a:solidFill>
            <a:miter lim="800000"/>
            <a:headEnd/>
            <a:tailEnd/>
          </a:ln>
        </p:spPr>
        <p:txBody>
          <a:bodyPr/>
          <a:lstStyle/>
          <a:p>
            <a:pPr eaLnBrk="1" hangingPunct="1"/>
            <a:r>
              <a:rPr lang="en-US" altLang="en-US" smtClean="0"/>
              <a:t>have a spot like a desk or table where you can spread out your work</a:t>
            </a:r>
          </a:p>
          <a:p>
            <a:pPr eaLnBrk="1" hangingPunct="1"/>
            <a:r>
              <a:rPr lang="en-US" altLang="en-US" smtClean="0"/>
              <a:t>get together everything you need before you start (pencils, paper, markers)</a:t>
            </a:r>
          </a:p>
          <a:p>
            <a:pPr eaLnBrk="1" hangingPunct="1"/>
            <a:r>
              <a:rPr lang="en-US" altLang="en-US" smtClean="0"/>
              <a:t>don’t use your bed – you might snooze or play instead of work!</a:t>
            </a:r>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449763"/>
            <a:ext cx="3313113" cy="2225675"/>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sp>
        <p:nvSpPr>
          <p:cNvPr id="4" name="&quot;No&quot; Symbol 3"/>
          <p:cNvSpPr/>
          <p:nvPr/>
        </p:nvSpPr>
        <p:spPr>
          <a:xfrm>
            <a:off x="5220072" y="4180053"/>
            <a:ext cx="3060848" cy="2638886"/>
          </a:xfrm>
          <a:prstGeom prst="noSmoking">
            <a:avLst>
              <a:gd name="adj" fmla="val 4457"/>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55650" y="274638"/>
            <a:ext cx="7931150" cy="1143000"/>
          </a:xfrm>
          <a:ln>
            <a:solidFill>
              <a:srgbClr val="19A20E"/>
            </a:solidFill>
            <a:miter lim="800000"/>
            <a:headEnd/>
            <a:tailEnd/>
          </a:ln>
        </p:spPr>
        <p:txBody>
          <a:bodyPr/>
          <a:lstStyle/>
          <a:p>
            <a:pPr eaLnBrk="1" hangingPunct="1"/>
            <a:r>
              <a:rPr lang="en-US" altLang="en-US" b="1" smtClean="0">
                <a:solidFill>
                  <a:srgbClr val="19A20E"/>
                </a:solidFill>
              </a:rPr>
              <a:t>Organized or not?</a:t>
            </a:r>
          </a:p>
        </p:txBody>
      </p:sp>
      <p:pic>
        <p:nvPicPr>
          <p:cNvPr id="148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1709738"/>
            <a:ext cx="3171825" cy="2376487"/>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pic>
        <p:nvPicPr>
          <p:cNvPr id="148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2565400"/>
            <a:ext cx="3235325" cy="2424113"/>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pic>
        <p:nvPicPr>
          <p:cNvPr id="148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4365625"/>
            <a:ext cx="4137025" cy="2209800"/>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wheel(1)">
                                      <p:cBhvr>
                                        <p:cTn id="7" dur="2000"/>
                                        <p:tgtEl>
                                          <p:spTgt spid="148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48483"/>
                                        </p:tgtEl>
                                        <p:attrNameLst>
                                          <p:attrName>style.visibility</p:attrName>
                                        </p:attrNameLst>
                                      </p:cBhvr>
                                      <p:to>
                                        <p:strVal val="visible"/>
                                      </p:to>
                                    </p:set>
                                    <p:animEffect transition="in" filter="wheel(1)">
                                      <p:cBhvr>
                                        <p:cTn id="12" dur="2000"/>
                                        <p:tgtEl>
                                          <p:spTgt spid="1484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48484"/>
                                        </p:tgtEl>
                                        <p:attrNameLst>
                                          <p:attrName>style.visibility</p:attrName>
                                        </p:attrNameLst>
                                      </p:cBhvr>
                                      <p:to>
                                        <p:strVal val="visible"/>
                                      </p:to>
                                    </p:set>
                                    <p:animEffect transition="in" filter="wheel(1)">
                                      <p:cBhvr>
                                        <p:cTn id="17" dur="2000"/>
                                        <p:tgtEl>
                                          <p:spTgt spid="14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4213" y="274638"/>
            <a:ext cx="8002587" cy="1143000"/>
          </a:xfrm>
          <a:ln>
            <a:solidFill>
              <a:srgbClr val="19A20E"/>
            </a:solidFill>
            <a:miter lim="800000"/>
            <a:headEnd/>
            <a:tailEnd/>
          </a:ln>
        </p:spPr>
        <p:txBody>
          <a:bodyPr/>
          <a:lstStyle/>
          <a:p>
            <a:pPr eaLnBrk="1" hangingPunct="1"/>
            <a:r>
              <a:rPr lang="en-US" altLang="en-US" b="1" smtClean="0">
                <a:solidFill>
                  <a:srgbClr val="19A20E"/>
                </a:solidFill>
              </a:rPr>
              <a:t>Organize your time</a:t>
            </a:r>
          </a:p>
        </p:txBody>
      </p:sp>
      <p:sp>
        <p:nvSpPr>
          <p:cNvPr id="9219" name="Content Placeholder 2"/>
          <p:cNvSpPr>
            <a:spLocks noGrp="1"/>
          </p:cNvSpPr>
          <p:nvPr>
            <p:ph idx="1"/>
          </p:nvPr>
        </p:nvSpPr>
        <p:spPr>
          <a:xfrm>
            <a:off x="684213" y="1600200"/>
            <a:ext cx="5111750" cy="4852988"/>
          </a:xfrm>
          <a:ln>
            <a:solidFill>
              <a:srgbClr val="19A20E"/>
            </a:solidFill>
            <a:miter lim="800000"/>
            <a:headEnd/>
            <a:tailEnd/>
          </a:ln>
        </p:spPr>
        <p:txBody>
          <a:bodyPr/>
          <a:lstStyle/>
          <a:p>
            <a:pPr eaLnBrk="1" hangingPunct="1"/>
            <a:r>
              <a:rPr lang="en-US" altLang="en-US" sz="2800" smtClean="0"/>
              <a:t>use a planner!</a:t>
            </a:r>
          </a:p>
          <a:p>
            <a:pPr eaLnBrk="1" hangingPunct="1"/>
            <a:r>
              <a:rPr lang="en-US" altLang="en-US" sz="2800" smtClean="0"/>
              <a:t>mark test dates and when you’ll study for them</a:t>
            </a:r>
          </a:p>
          <a:p>
            <a:pPr eaLnBrk="1" hangingPunct="1"/>
            <a:r>
              <a:rPr lang="en-US" altLang="en-US" sz="2800" smtClean="0"/>
              <a:t>mark dates for sports practice, music or karate lessons –you get the idea</a:t>
            </a:r>
          </a:p>
          <a:p>
            <a:pPr eaLnBrk="1" hangingPunct="1"/>
            <a:r>
              <a:rPr lang="en-US" altLang="en-US" sz="2800" smtClean="0"/>
              <a:t>write down your homework every day</a:t>
            </a:r>
          </a:p>
          <a:p>
            <a:pPr eaLnBrk="1" hangingPunct="1"/>
            <a:r>
              <a:rPr lang="en-US" altLang="en-US" sz="2800" smtClean="0"/>
              <a:t>check your planner every day!</a:t>
            </a: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06059">
            <a:off x="5561013" y="2587625"/>
            <a:ext cx="3216275" cy="2074863"/>
          </a:xfrm>
          <a:prstGeom prst="rect">
            <a:avLst/>
          </a:prstGeom>
          <a:noFill/>
          <a:ln w="9525">
            <a:solidFill>
              <a:srgbClr val="19A20E"/>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55650" y="274638"/>
            <a:ext cx="7931150" cy="1143000"/>
          </a:xfrm>
          <a:ln>
            <a:solidFill>
              <a:srgbClr val="19A20E"/>
            </a:solidFill>
            <a:miter lim="800000"/>
            <a:headEnd/>
            <a:tailEnd/>
          </a:ln>
        </p:spPr>
        <p:txBody>
          <a:bodyPr/>
          <a:lstStyle/>
          <a:p>
            <a:pPr eaLnBrk="1" hangingPunct="1"/>
            <a:r>
              <a:rPr lang="en-US" altLang="en-US" b="1" smtClean="0">
                <a:solidFill>
                  <a:srgbClr val="19A20E"/>
                </a:solidFill>
              </a:rPr>
              <a:t>2. Stay Focused</a:t>
            </a:r>
          </a:p>
        </p:txBody>
      </p:sp>
      <p:sp>
        <p:nvSpPr>
          <p:cNvPr id="3" name="Content Placeholder 2"/>
          <p:cNvSpPr>
            <a:spLocks noGrp="1"/>
          </p:cNvSpPr>
          <p:nvPr>
            <p:ph idx="1"/>
          </p:nvPr>
        </p:nvSpPr>
        <p:spPr>
          <a:xfrm>
            <a:off x="755650" y="1600200"/>
            <a:ext cx="7931150" cy="4525963"/>
          </a:xfrm>
        </p:spPr>
        <p:txBody>
          <a:bodyPr/>
          <a:lstStyle/>
          <a:p>
            <a:pPr marL="0" indent="0" algn="ctr" eaLnBrk="1" hangingPunct="1">
              <a:buFontTx/>
              <a:buNone/>
              <a:defRPr/>
            </a:pPr>
            <a:r>
              <a:rPr lang="en-US" dirty="0" smtClean="0"/>
              <a:t>Being </a:t>
            </a:r>
            <a:r>
              <a:rPr lang="en-US" b="1" dirty="0" smtClean="0">
                <a:solidFill>
                  <a:srgbClr val="19A20E"/>
                </a:solidFill>
              </a:rPr>
              <a:t>focused</a:t>
            </a:r>
            <a:r>
              <a:rPr lang="en-US" dirty="0" smtClean="0"/>
              <a:t> means keeping your attention on your work</a:t>
            </a:r>
          </a:p>
          <a:p>
            <a:pPr eaLnBrk="1" hangingPunct="1">
              <a:defRPr/>
            </a:pPr>
            <a:r>
              <a:rPr lang="en-US" b="1" dirty="0" smtClean="0">
                <a:solidFill>
                  <a:srgbClr val="19A20E"/>
                </a:solidFill>
              </a:rPr>
              <a:t>Get rid of distractions</a:t>
            </a:r>
          </a:p>
          <a:p>
            <a:pPr marL="0" indent="0" eaLnBrk="1" hangingPunct="1">
              <a:buFontTx/>
              <a:buNone/>
              <a:defRPr/>
            </a:pPr>
            <a:r>
              <a:rPr lang="en-US" b="1" dirty="0" smtClean="0">
                <a:solidFill>
                  <a:srgbClr val="19A20E"/>
                </a:solidFill>
              </a:rPr>
              <a:t>	</a:t>
            </a:r>
            <a:r>
              <a:rPr lang="en-US" dirty="0" smtClean="0"/>
              <a:t>- keep the TV and music off</a:t>
            </a:r>
          </a:p>
          <a:p>
            <a:pPr marL="0" indent="0" eaLnBrk="1" hangingPunct="1">
              <a:buFontTx/>
              <a:buNone/>
              <a:defRPr/>
            </a:pPr>
            <a:r>
              <a:rPr lang="en-US" b="1" dirty="0" smtClean="0">
                <a:solidFill>
                  <a:srgbClr val="19A20E"/>
                </a:solidFill>
              </a:rPr>
              <a:t>	</a:t>
            </a:r>
            <a:r>
              <a:rPr lang="en-US" dirty="0" smtClean="0"/>
              <a:t>- remind yourself that it’s time to focus 	  on homework</a:t>
            </a:r>
          </a:p>
          <a:p>
            <a:pPr marL="0" indent="0" eaLnBrk="1" hangingPunct="1">
              <a:buFontTx/>
              <a:buNone/>
              <a:defRPr/>
            </a:pPr>
            <a:r>
              <a:rPr lang="en-US" b="1" dirty="0" smtClean="0">
                <a:solidFill>
                  <a:srgbClr val="19A20E"/>
                </a:solidFill>
              </a:rPr>
              <a:t>	</a:t>
            </a:r>
            <a:r>
              <a:rPr lang="en-US" dirty="0" smtClean="0"/>
              <a:t>- give yourself free time when your 	     	  homework is done</a:t>
            </a:r>
            <a:endParaRPr lang="en-US" b="1" dirty="0" smtClean="0">
              <a:solidFill>
                <a:srgbClr val="19A20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12058</TotalTime>
  <Words>933</Words>
  <Application>Microsoft Office PowerPoint</Application>
  <PresentationFormat>On-screen Show (4:3)</PresentationFormat>
  <Paragraphs>107</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Diseño predeterminado</vt:lpstr>
      <vt:lpstr>I Can Handle Homework!</vt:lpstr>
      <vt:lpstr>Homework – ugh!</vt:lpstr>
      <vt:lpstr>Ready for some homework tips?</vt:lpstr>
      <vt:lpstr>1.  Get Organized</vt:lpstr>
      <vt:lpstr>Organize your stuff</vt:lpstr>
      <vt:lpstr>Organize your space</vt:lpstr>
      <vt:lpstr>Organized or not?</vt:lpstr>
      <vt:lpstr>Organize your time</vt:lpstr>
      <vt:lpstr>2. Stay Focused</vt:lpstr>
      <vt:lpstr>Focused or not?</vt:lpstr>
      <vt:lpstr>Get started</vt:lpstr>
      <vt:lpstr>Take short breaks</vt:lpstr>
      <vt:lpstr>Refocus</vt:lpstr>
      <vt:lpstr>3.  Get It Done!</vt:lpstr>
      <vt:lpstr>Be proud of yourself</vt:lpstr>
      <vt:lpstr>Now put it where it belongs</vt:lpstr>
      <vt:lpstr>Now you’re done!</vt:lpstr>
      <vt:lpstr>I Can Handle Homework</vt:lpstr>
      <vt:lpstr>So…what do YOU think?</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Lisa Falk</cp:lastModifiedBy>
  <cp:revision>891</cp:revision>
  <dcterms:created xsi:type="dcterms:W3CDTF">2010-05-23T14:28:12Z</dcterms:created>
  <dcterms:modified xsi:type="dcterms:W3CDTF">2019-09-20T14:41:52Z</dcterms:modified>
</cp:coreProperties>
</file>