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4" r:id="rId4"/>
    <p:sldId id="265" r:id="rId5"/>
    <p:sldId id="266" r:id="rId6"/>
    <p:sldId id="267" r:id="rId7"/>
    <p:sldId id="268" r:id="rId8"/>
    <p:sldId id="269" r:id="rId9"/>
    <p:sldId id="270" r:id="rId1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DB598D4-EA7A-450F-B749-7E95B6D744B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9F1E3F0C-E19D-4B6F-9F8F-BA3A017C352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8B4B991-A3E3-406F-B443-86AA71EF5A50}" type="datetimeFigureOut">
              <a:rPr lang="en-US"/>
              <a:pPr>
                <a:defRPr/>
              </a:pPr>
              <a:t>9/20/2019</a:t>
            </a:fld>
            <a:endParaRPr lang="en-US"/>
          </a:p>
        </p:txBody>
      </p:sp>
      <p:sp>
        <p:nvSpPr>
          <p:cNvPr id="4" name="Slide Image Placeholder 3">
            <a:extLst>
              <a:ext uri="{FF2B5EF4-FFF2-40B4-BE49-F238E27FC236}">
                <a16:creationId xmlns:a16="http://schemas.microsoft.com/office/drawing/2014/main" xmlns="" id="{A780EFED-4C9D-4C7E-AFF1-84E287FEFC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C931D4A4-49D9-4D9A-8DA6-82B29B9DEE5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6EA8FBCA-0C14-450B-B3B0-8F9081D25F7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0095EBE0-456C-44B1-8048-CBC254FA7B3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162CBAD-1910-4D06-B062-8E7D5413E4D8}" type="slidenum">
              <a:rPr lang="en-US" altLang="en-US"/>
              <a:pPr>
                <a:defRPr/>
              </a:pPr>
              <a:t>‹#›</a:t>
            </a:fld>
            <a:endParaRPr lang="en-US" altLang="en-US"/>
          </a:p>
        </p:txBody>
      </p:sp>
    </p:spTree>
    <p:extLst>
      <p:ext uri="{BB962C8B-B14F-4D97-AF65-F5344CB8AC3E}">
        <p14:creationId xmlns:p14="http://schemas.microsoft.com/office/powerpoint/2010/main" val="3803667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for their definitions of “consequence”.  Explain that today’s lesson is about learning how to accept consequences for our actions.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2C81F7-A6C1-4E72-9BBF-173D3849BDA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25069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Review the bullet points and talk about what might be happening in the picture.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5CD0C9-5204-4D2E-A3E4-210AA8CB87FB}"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34624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Emphasize that we all make mistakes but that we can learn from them so that they don’t happen again.  Ask students for examples of mistakes they have made.  Share a mistake or two of your own.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A3B9E1-3C92-43FE-9880-F338CDE8115C}"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421512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sometimes mistakes may lead to consequences.  Click to animate captions.  Ask students if these situations have ever happened to them.  What were the consequences?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7C71B8-5C2B-4914-AB41-AF1C6B1B62E9}"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342225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animate captions.  Ask students if these situations have ever happened to them.  What were the consequences?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101C08-62DA-4C6C-BCCA-AB3F28EEDB35}"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36181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animate picture.  Ask students if they’ve ever argued and made the situation worse.  What happened as a result?</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5F01D5-E469-4B4B-A95D-F7591BEFF418}"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50159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we can learn to accept consequences so that we take responsibility for our actions.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F0DE90-21EC-46AF-A12B-F23E222C5E2E}"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341200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Discuss the importance of each step – what might happen if we don’t do these things?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692003-9D01-464C-9925-8FECA00A722D}"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95883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Remind them of the 4 steps they’ve learned and encourage them to think about how they might help their friend using these steps.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32AB91-A33F-49ED-8490-545FF77A5731}"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413326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DA1B8D0A-5876-44CA-BD39-285553D7D228}" type="slidenum">
              <a:rPr lang="es-ES" altLang="en-US"/>
              <a:pPr>
                <a:defRPr/>
              </a:pPr>
              <a:t>‹#›</a:t>
            </a:fld>
            <a:endParaRPr lang="es-ES" altLang="en-US"/>
          </a:p>
        </p:txBody>
      </p:sp>
    </p:spTree>
    <p:extLst>
      <p:ext uri="{BB962C8B-B14F-4D97-AF65-F5344CB8AC3E}">
        <p14:creationId xmlns:p14="http://schemas.microsoft.com/office/powerpoint/2010/main" val="288663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6C867F18-2413-48E5-88B7-378D7B58572F}" type="slidenum">
              <a:rPr lang="es-ES" altLang="en-US"/>
              <a:pPr>
                <a:defRPr/>
              </a:pPr>
              <a:t>‹#›</a:t>
            </a:fld>
            <a:endParaRPr lang="es-ES" altLang="en-US"/>
          </a:p>
        </p:txBody>
      </p:sp>
    </p:spTree>
    <p:extLst>
      <p:ext uri="{BB962C8B-B14F-4D97-AF65-F5344CB8AC3E}">
        <p14:creationId xmlns:p14="http://schemas.microsoft.com/office/powerpoint/2010/main" val="377411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0C7C4A75-6B71-4B9C-AB4A-A4197722CE04}" type="slidenum">
              <a:rPr lang="es-ES" altLang="en-US"/>
              <a:pPr>
                <a:defRPr/>
              </a:pPr>
              <a:t>‹#›</a:t>
            </a:fld>
            <a:endParaRPr lang="es-ES" altLang="en-US"/>
          </a:p>
        </p:txBody>
      </p:sp>
    </p:spTree>
    <p:extLst>
      <p:ext uri="{BB962C8B-B14F-4D97-AF65-F5344CB8AC3E}">
        <p14:creationId xmlns:p14="http://schemas.microsoft.com/office/powerpoint/2010/main" val="418601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DDB3AE3F-D1A2-4063-BA0C-42E8578CA285}" type="slidenum">
              <a:rPr lang="es-ES" altLang="en-US"/>
              <a:pPr>
                <a:defRPr/>
              </a:pPr>
              <a:t>‹#›</a:t>
            </a:fld>
            <a:endParaRPr lang="es-ES" altLang="en-US"/>
          </a:p>
        </p:txBody>
      </p:sp>
    </p:spTree>
    <p:extLst>
      <p:ext uri="{BB962C8B-B14F-4D97-AF65-F5344CB8AC3E}">
        <p14:creationId xmlns:p14="http://schemas.microsoft.com/office/powerpoint/2010/main" val="66317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130AA3DC-655F-44D6-86F0-C90BD3C65A45}" type="slidenum">
              <a:rPr lang="es-ES" altLang="en-US"/>
              <a:pPr>
                <a:defRPr/>
              </a:pPr>
              <a:t>‹#›</a:t>
            </a:fld>
            <a:endParaRPr lang="es-ES" altLang="en-US"/>
          </a:p>
        </p:txBody>
      </p:sp>
    </p:spTree>
    <p:extLst>
      <p:ext uri="{BB962C8B-B14F-4D97-AF65-F5344CB8AC3E}">
        <p14:creationId xmlns:p14="http://schemas.microsoft.com/office/powerpoint/2010/main" val="282860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34572B4D-9E6D-45EF-BCEF-0B211DEF0931}" type="slidenum">
              <a:rPr lang="es-ES" altLang="en-US"/>
              <a:pPr>
                <a:defRPr/>
              </a:pPr>
              <a:t>‹#›</a:t>
            </a:fld>
            <a:endParaRPr lang="es-ES" altLang="en-US"/>
          </a:p>
        </p:txBody>
      </p:sp>
    </p:spTree>
    <p:extLst>
      <p:ext uri="{BB962C8B-B14F-4D97-AF65-F5344CB8AC3E}">
        <p14:creationId xmlns:p14="http://schemas.microsoft.com/office/powerpoint/2010/main" val="31365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349F5460-430C-46C4-8CD4-BAD836641CAB}" type="slidenum">
              <a:rPr lang="es-ES" altLang="en-US"/>
              <a:pPr>
                <a:defRPr/>
              </a:pPr>
              <a:t>‹#›</a:t>
            </a:fld>
            <a:endParaRPr lang="es-ES" altLang="en-US"/>
          </a:p>
        </p:txBody>
      </p:sp>
    </p:spTree>
    <p:extLst>
      <p:ext uri="{BB962C8B-B14F-4D97-AF65-F5344CB8AC3E}">
        <p14:creationId xmlns:p14="http://schemas.microsoft.com/office/powerpoint/2010/main" val="156318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8FA5E0C7-FCCC-402E-B740-65A441F0A2CD}" type="slidenum">
              <a:rPr lang="es-ES" altLang="en-US"/>
              <a:pPr>
                <a:defRPr/>
              </a:pPr>
              <a:t>‹#›</a:t>
            </a:fld>
            <a:endParaRPr lang="es-ES" altLang="en-US"/>
          </a:p>
        </p:txBody>
      </p:sp>
    </p:spTree>
    <p:extLst>
      <p:ext uri="{BB962C8B-B14F-4D97-AF65-F5344CB8AC3E}">
        <p14:creationId xmlns:p14="http://schemas.microsoft.com/office/powerpoint/2010/main" val="353389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0F4663AF-F30E-41A8-B44E-B830E99650CE}" type="slidenum">
              <a:rPr lang="es-ES" altLang="en-US"/>
              <a:pPr>
                <a:defRPr/>
              </a:pPr>
              <a:t>‹#›</a:t>
            </a:fld>
            <a:endParaRPr lang="es-ES" altLang="en-US"/>
          </a:p>
        </p:txBody>
      </p:sp>
    </p:spTree>
    <p:extLst>
      <p:ext uri="{BB962C8B-B14F-4D97-AF65-F5344CB8AC3E}">
        <p14:creationId xmlns:p14="http://schemas.microsoft.com/office/powerpoint/2010/main" val="28582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BFBD2824-979B-43CA-A9D0-AF943CFA14C7}" type="slidenum">
              <a:rPr lang="es-ES" altLang="en-US"/>
              <a:pPr>
                <a:defRPr/>
              </a:pPr>
              <a:t>‹#›</a:t>
            </a:fld>
            <a:endParaRPr lang="es-ES" altLang="en-US"/>
          </a:p>
        </p:txBody>
      </p:sp>
    </p:spTree>
    <p:extLst>
      <p:ext uri="{BB962C8B-B14F-4D97-AF65-F5344CB8AC3E}">
        <p14:creationId xmlns:p14="http://schemas.microsoft.com/office/powerpoint/2010/main" val="14155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529E86C-96D7-4003-A3FE-F0AE214D3D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C94F7A16-DF69-40DF-B643-9A2F484BB03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12"/>
          </p:nvPr>
        </p:nvSpPr>
        <p:spPr>
          <a:ln/>
        </p:spPr>
        <p:txBody>
          <a:bodyPr/>
          <a:lstStyle>
            <a:lvl1pPr>
              <a:defRPr/>
            </a:lvl1pPr>
          </a:lstStyle>
          <a:p>
            <a:pPr>
              <a:defRPr/>
            </a:pPr>
            <a:fld id="{FB76DD51-DAAC-4C6C-9010-0DF5B69EACB1}" type="slidenum">
              <a:rPr lang="es-ES" altLang="en-US"/>
              <a:pPr>
                <a:defRPr/>
              </a:pPr>
              <a:t>‹#›</a:t>
            </a:fld>
            <a:endParaRPr lang="es-ES" altLang="en-US"/>
          </a:p>
        </p:txBody>
      </p:sp>
    </p:spTree>
    <p:extLst>
      <p:ext uri="{BB962C8B-B14F-4D97-AF65-F5344CB8AC3E}">
        <p14:creationId xmlns:p14="http://schemas.microsoft.com/office/powerpoint/2010/main" val="223899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16:creationId xmlns:a16="http://schemas.microsoft.com/office/drawing/2014/main" xmlns="" id="{9529E86C-96D7-4003-A3FE-F0AE214D3DF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 altLang="en-US"/>
          </a:p>
        </p:txBody>
      </p:sp>
      <p:sp>
        <p:nvSpPr>
          <p:cNvPr id="1029" name="Rectangle 5">
            <a:extLst>
              <a:ext uri="{FF2B5EF4-FFF2-40B4-BE49-F238E27FC236}">
                <a16:creationId xmlns:a16="http://schemas.microsoft.com/office/drawing/2014/main" xmlns="" id="{C94F7A16-DF69-40DF-B643-9A2F484BB03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ltLang="en-US"/>
          </a:p>
        </p:txBody>
      </p:sp>
      <p:sp>
        <p:nvSpPr>
          <p:cNvPr id="1030" name="Rectangle 6">
            <a:extLst>
              <a:ext uri="{FF2B5EF4-FFF2-40B4-BE49-F238E27FC236}">
                <a16:creationId xmlns:a16="http://schemas.microsoft.com/office/drawing/2014/main" xmlns="" id="{8BC88311-2C8C-46A4-AA09-5963A22674F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9BD490B-C191-4436-886D-B5CD793C6167}"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2276475"/>
            <a:ext cx="7772400" cy="1470025"/>
          </a:xfrm>
          <a:ln w="38100">
            <a:solidFill>
              <a:srgbClr val="C00000"/>
            </a:solidFill>
            <a:miter lim="800000"/>
            <a:headEnd/>
            <a:tailEnd/>
          </a:ln>
        </p:spPr>
        <p:txBody>
          <a:bodyPr/>
          <a:lstStyle/>
          <a:p>
            <a:pPr eaLnBrk="1" hangingPunct="1"/>
            <a:r>
              <a:rPr lang="es-ES" altLang="en-US" b="1" smtClean="0">
                <a:solidFill>
                  <a:srgbClr val="C00000"/>
                </a:solidFill>
              </a:rPr>
              <a:t>I Can Accept Consequences</a:t>
            </a:r>
          </a:p>
        </p:txBody>
      </p:sp>
      <p:pic>
        <p:nvPicPr>
          <p:cNvPr id="30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581525"/>
            <a:ext cx="14382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Box 1"/>
          <p:cNvSpPr txBox="1">
            <a:spLocks noChangeArrowheads="1"/>
          </p:cNvSpPr>
          <p:nvPr/>
        </p:nvSpPr>
        <p:spPr bwMode="auto">
          <a:xfrm>
            <a:off x="46038" y="6578600"/>
            <a:ext cx="4392612" cy="277813"/>
          </a:xfrm>
          <a:prstGeom prst="rect">
            <a:avLst/>
          </a:prstGeom>
          <a:solidFill>
            <a:srgbClr val="F5DFA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adapted from www.boystowntraining.org</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What is a </a:t>
            </a:r>
            <a:r>
              <a:rPr lang="en-US" altLang="en-US" b="1" i="1" u="sng" smtClean="0">
                <a:solidFill>
                  <a:srgbClr val="C00000"/>
                </a:solidFill>
              </a:rPr>
              <a:t>consequence</a:t>
            </a:r>
            <a:r>
              <a:rPr lang="en-US" altLang="en-US" b="1" smtClean="0">
                <a:solidFill>
                  <a:srgbClr val="C00000"/>
                </a:solidFill>
              </a:rPr>
              <a:t>?</a:t>
            </a:r>
          </a:p>
        </p:txBody>
      </p:sp>
      <p:sp>
        <p:nvSpPr>
          <p:cNvPr id="5123" name="Rectangle 3"/>
          <p:cNvSpPr>
            <a:spLocks noGrp="1" noChangeArrowheads="1"/>
          </p:cNvSpPr>
          <p:nvPr>
            <p:ph type="body" idx="1"/>
          </p:nvPr>
        </p:nvSpPr>
        <p:spPr>
          <a:xfrm>
            <a:off x="457200" y="1600200"/>
            <a:ext cx="5051425" cy="4637088"/>
          </a:xfrm>
          <a:ln>
            <a:solidFill>
              <a:srgbClr val="C00000"/>
            </a:solidFill>
            <a:miter lim="800000"/>
            <a:headEnd/>
            <a:tailEnd/>
          </a:ln>
        </p:spPr>
        <p:txBody>
          <a:bodyPr/>
          <a:lstStyle/>
          <a:p>
            <a:pPr eaLnBrk="1" hangingPunct="1"/>
            <a:r>
              <a:rPr lang="en-US" altLang="en-US" smtClean="0"/>
              <a:t>a consequence is </a:t>
            </a:r>
            <a:r>
              <a:rPr lang="en-US" altLang="en-US" b="1" smtClean="0"/>
              <a:t>the result of an action or situation</a:t>
            </a:r>
          </a:p>
          <a:p>
            <a:pPr eaLnBrk="1" hangingPunct="1"/>
            <a:r>
              <a:rPr lang="en-US" altLang="en-US" smtClean="0"/>
              <a:t>it could be something that happens after you make a mistake</a:t>
            </a:r>
          </a:p>
          <a:p>
            <a:pPr eaLnBrk="1" hangingPunct="1"/>
            <a:r>
              <a:rPr lang="en-US" altLang="en-US" smtClean="0"/>
              <a:t>maybe you say or do something that you shouldn’t</a:t>
            </a:r>
          </a:p>
        </p:txBody>
      </p:sp>
      <p:pic>
        <p:nvPicPr>
          <p:cNvPr id="4" name="Picture 3">
            <a:extLst>
              <a:ext uri="{FF2B5EF4-FFF2-40B4-BE49-F238E27FC236}">
                <a16:creationId xmlns:a16="http://schemas.microsoft.com/office/drawing/2014/main" xmlns="" id="{64B872EC-BFEC-4B05-982F-43AD43E36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825" y="2997200"/>
            <a:ext cx="3708400" cy="2471738"/>
          </a:xfrm>
          <a:prstGeom prst="rect">
            <a:avLst/>
          </a:prstGeom>
          <a:ln w="12700">
            <a:solidFill>
              <a:srgbClr val="FF0000"/>
            </a:solid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Everyone makes mistakes…</a:t>
            </a:r>
          </a:p>
        </p:txBody>
      </p:sp>
      <p:sp>
        <p:nvSpPr>
          <p:cNvPr id="3" name="Content Placeholder 2">
            <a:extLst>
              <a:ext uri="{FF2B5EF4-FFF2-40B4-BE49-F238E27FC236}">
                <a16:creationId xmlns:a16="http://schemas.microsoft.com/office/drawing/2014/main" xmlns="" id="{54B3D816-8961-412E-97D3-1A8368A922A9}"/>
              </a:ext>
            </a:extLst>
          </p:cNvPr>
          <p:cNvSpPr>
            <a:spLocks noGrp="1"/>
          </p:cNvSpPr>
          <p:nvPr>
            <p:ph idx="1"/>
          </p:nvPr>
        </p:nvSpPr>
        <p:spPr>
          <a:ln>
            <a:solidFill>
              <a:srgbClr val="C00000"/>
            </a:solidFill>
          </a:ln>
        </p:spPr>
        <p:txBody>
          <a:bodyPr/>
          <a:lstStyle/>
          <a:p>
            <a:pPr eaLnBrk="1" hangingPunct="1">
              <a:defRPr/>
            </a:pPr>
            <a:r>
              <a:rPr lang="en-US" dirty="0"/>
              <a:t>we can learn from the mistakes we make</a:t>
            </a:r>
          </a:p>
          <a:p>
            <a:pPr marL="0" indent="0" eaLnBrk="1" hangingPunct="1">
              <a:buFontTx/>
              <a:buNone/>
              <a:defRPr/>
            </a:pPr>
            <a:endParaRPr lang="en-US" dirty="0"/>
          </a:p>
          <a:p>
            <a:pPr eaLnBrk="1" hangingPunct="1">
              <a:defRPr/>
            </a:pPr>
            <a:r>
              <a:rPr lang="en-US" dirty="0"/>
              <a:t>what mistakes have YOU made?</a:t>
            </a: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681413"/>
            <a:ext cx="3954462" cy="2597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Cloud Callout 3">
            <a:extLst>
              <a:ext uri="{FF2B5EF4-FFF2-40B4-BE49-F238E27FC236}">
                <a16:creationId xmlns:a16="http://schemas.microsoft.com/office/drawing/2014/main" xmlns="" id="{F96668D6-55F7-405C-A895-334AB0B4373D}"/>
              </a:ext>
            </a:extLst>
          </p:cNvPr>
          <p:cNvSpPr/>
          <p:nvPr/>
        </p:nvSpPr>
        <p:spPr>
          <a:xfrm>
            <a:off x="6011863" y="3141663"/>
            <a:ext cx="2736850" cy="1079500"/>
          </a:xfrm>
          <a:prstGeom prst="cloudCallout">
            <a:avLst>
              <a:gd name="adj1" fmla="val -63451"/>
              <a:gd name="adj2" fmla="val 30601"/>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Hmmmmm…</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388" y="274638"/>
            <a:ext cx="8785225" cy="1143000"/>
          </a:xfrm>
          <a:ln>
            <a:solidFill>
              <a:srgbClr val="C00000"/>
            </a:solidFill>
            <a:miter lim="800000"/>
            <a:headEnd/>
            <a:tailEnd/>
          </a:ln>
        </p:spPr>
        <p:txBody>
          <a:bodyPr/>
          <a:lstStyle/>
          <a:p>
            <a:pPr eaLnBrk="1" hangingPunct="1"/>
            <a:r>
              <a:rPr lang="en-US" altLang="en-US" sz="4000" b="1" smtClean="0">
                <a:solidFill>
                  <a:srgbClr val="C00000"/>
                </a:solidFill>
              </a:rPr>
              <a:t>Sometimes when we make mistakes, there are consequences</a:t>
            </a:r>
          </a:p>
        </p:txBody>
      </p:sp>
      <p:sp>
        <p:nvSpPr>
          <p:cNvPr id="9219" name="Content Placeholder 2"/>
          <p:cNvSpPr>
            <a:spLocks noGrp="1"/>
          </p:cNvSpPr>
          <p:nvPr>
            <p:ph idx="1"/>
          </p:nvPr>
        </p:nvSpPr>
        <p:spPr>
          <a:xfrm>
            <a:off x="457200" y="1600200"/>
            <a:ext cx="8229600" cy="4781550"/>
          </a:xfrm>
          <a:ln>
            <a:solidFill>
              <a:srgbClr val="C00000"/>
            </a:solidFill>
            <a:miter lim="800000"/>
            <a:headEnd/>
            <a:tailEnd/>
          </a:ln>
        </p:spPr>
        <p:txBody>
          <a:bodyPr/>
          <a:lstStyle/>
          <a:p>
            <a:pPr marL="0" indent="0" algn="ctr" eaLnBrk="1" hangingPunct="1">
              <a:buFontTx/>
              <a:buNone/>
            </a:pPr>
            <a:r>
              <a:rPr lang="en-US" altLang="en-US" smtClean="0"/>
              <a:t>What are some possible consequences when you make a mistake at school?</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73463"/>
            <a:ext cx="3328987" cy="2159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ular Callout 3">
            <a:extLst>
              <a:ext uri="{FF2B5EF4-FFF2-40B4-BE49-F238E27FC236}">
                <a16:creationId xmlns:a16="http://schemas.microsoft.com/office/drawing/2014/main" xmlns="" id="{4D660BC6-7795-43DC-B9A0-EA28A49355AB}"/>
              </a:ext>
            </a:extLst>
          </p:cNvPr>
          <p:cNvSpPr/>
          <p:nvPr/>
        </p:nvSpPr>
        <p:spPr>
          <a:xfrm>
            <a:off x="1258888" y="2781300"/>
            <a:ext cx="2089150" cy="1008063"/>
          </a:xfrm>
          <a:prstGeom prst="wedgeRoundRectCallout">
            <a:avLst>
              <a:gd name="adj1" fmla="val 35647"/>
              <a:gd name="adj2" fmla="val 114963"/>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Sarah, you didn’t finish this assignment.</a:t>
            </a:r>
          </a:p>
        </p:txBody>
      </p:sp>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44900"/>
            <a:ext cx="3716338" cy="2087563"/>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a:extLst>
              <a:ext uri="{FF2B5EF4-FFF2-40B4-BE49-F238E27FC236}">
                <a16:creationId xmlns:a16="http://schemas.microsoft.com/office/drawing/2014/main" xmlns="" id="{4A66F25C-6A19-4591-8DDB-855B05A42C69}"/>
              </a:ext>
            </a:extLst>
          </p:cNvPr>
          <p:cNvSpPr/>
          <p:nvPr/>
        </p:nvSpPr>
        <p:spPr>
          <a:xfrm>
            <a:off x="5795963" y="2636838"/>
            <a:ext cx="2416175" cy="936625"/>
          </a:xfrm>
          <a:prstGeom prst="wedgeRoundRectCallout">
            <a:avLst>
              <a:gd name="adj1" fmla="val -4925"/>
              <a:gd name="adj2" fmla="val 137659"/>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Tonya, you missed practice twice this week.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946275"/>
            <a:ext cx="2857500" cy="1581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11267" name="Title 1"/>
          <p:cNvSpPr>
            <a:spLocks noGrp="1"/>
          </p:cNvSpPr>
          <p:nvPr>
            <p:ph type="title"/>
          </p:nvPr>
        </p:nvSpPr>
        <p:spPr>
          <a:xfrm>
            <a:off x="179388" y="260350"/>
            <a:ext cx="8713787" cy="1584325"/>
          </a:xfrm>
          <a:ln>
            <a:solidFill>
              <a:srgbClr val="C00000"/>
            </a:solidFill>
            <a:miter lim="800000"/>
            <a:headEnd/>
            <a:tailEnd/>
          </a:ln>
        </p:spPr>
        <p:txBody>
          <a:bodyPr/>
          <a:lstStyle/>
          <a:p>
            <a:pPr eaLnBrk="1" hangingPunct="1"/>
            <a:r>
              <a:rPr lang="en-US" altLang="en-US" sz="3600" b="1" smtClean="0">
                <a:solidFill>
                  <a:srgbClr val="C00000"/>
                </a:solidFill>
              </a:rPr>
              <a:t>What are some possible consequences when you make a mistake at home?</a:t>
            </a: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4221163"/>
            <a:ext cx="3101975" cy="2011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a:extLst>
              <a:ext uri="{FF2B5EF4-FFF2-40B4-BE49-F238E27FC236}">
                <a16:creationId xmlns:a16="http://schemas.microsoft.com/office/drawing/2014/main" xmlns="" id="{74D71AAF-218F-45A5-9811-56B65CAE80A8}"/>
              </a:ext>
            </a:extLst>
          </p:cNvPr>
          <p:cNvSpPr/>
          <p:nvPr/>
        </p:nvSpPr>
        <p:spPr>
          <a:xfrm>
            <a:off x="523875" y="2928938"/>
            <a:ext cx="3097213" cy="1150937"/>
          </a:xfrm>
          <a:prstGeom prst="wedgeRoundRectCallout">
            <a:avLst>
              <a:gd name="adj1" fmla="val 63054"/>
              <a:gd name="adj2" fmla="val -55974"/>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Michael, did you forget to put the dishes away?</a:t>
            </a: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968750"/>
            <a:ext cx="2563813" cy="2263775"/>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ular Callout 6">
            <a:extLst>
              <a:ext uri="{FF2B5EF4-FFF2-40B4-BE49-F238E27FC236}">
                <a16:creationId xmlns:a16="http://schemas.microsoft.com/office/drawing/2014/main" xmlns="" id="{7C55CD2D-EF13-48DC-8EDC-C4FC1FB5D6A9}"/>
              </a:ext>
            </a:extLst>
          </p:cNvPr>
          <p:cNvSpPr/>
          <p:nvPr/>
        </p:nvSpPr>
        <p:spPr>
          <a:xfrm>
            <a:off x="4500563" y="3968750"/>
            <a:ext cx="1871662" cy="973138"/>
          </a:xfrm>
          <a:prstGeom prst="wedgeRoundRectCallout">
            <a:avLst>
              <a:gd name="adj1" fmla="val 59860"/>
              <a:gd name="adj2" fmla="val 31157"/>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Is your homework done yet?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mph" presetSubtype="0" fill="hold" grpId="0" nodeType="clickEffect">
                                  <p:stCondLst>
                                    <p:cond delay="0"/>
                                  </p:stCondLst>
                                  <p:childTnLst>
                                    <p:anim calcmode="discrete" valueType="str">
                                      <p:cBhvr override="childStyle">
                                        <p:cTn id="10" dur="2000" fill="hold"/>
                                        <p:tgtEl>
                                          <p:spTgt spid="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What might happen if you argue?</a:t>
            </a:r>
          </a:p>
        </p:txBody>
      </p:sp>
      <p:sp>
        <p:nvSpPr>
          <p:cNvPr id="3" name="Content Placeholder 2">
            <a:extLst>
              <a:ext uri="{FF2B5EF4-FFF2-40B4-BE49-F238E27FC236}">
                <a16:creationId xmlns:a16="http://schemas.microsoft.com/office/drawing/2014/main" xmlns="" id="{F5F0C4F2-935C-4BAB-A862-9FA6E100540F}"/>
              </a:ext>
            </a:extLst>
          </p:cNvPr>
          <p:cNvSpPr>
            <a:spLocks noGrp="1"/>
          </p:cNvSpPr>
          <p:nvPr>
            <p:ph idx="1"/>
          </p:nvPr>
        </p:nvSpPr>
        <p:spPr>
          <a:xfrm>
            <a:off x="457200" y="1600200"/>
            <a:ext cx="4330700" cy="4525963"/>
          </a:xfrm>
          <a:ln>
            <a:solidFill>
              <a:srgbClr val="C00000"/>
            </a:solidFill>
          </a:ln>
        </p:spPr>
        <p:txBody>
          <a:bodyPr/>
          <a:lstStyle/>
          <a:p>
            <a:pPr eaLnBrk="1" hangingPunct="1">
              <a:defRPr/>
            </a:pPr>
            <a:endParaRPr lang="en-US" dirty="0"/>
          </a:p>
          <a:p>
            <a:pPr eaLnBrk="1" hangingPunct="1">
              <a:defRPr/>
            </a:pPr>
            <a:r>
              <a:rPr lang="en-US" dirty="0"/>
              <a:t>it could make the person angrier</a:t>
            </a:r>
          </a:p>
          <a:p>
            <a:pPr marL="0" indent="0" eaLnBrk="1" hangingPunct="1">
              <a:buFontTx/>
              <a:buNone/>
              <a:defRPr/>
            </a:pPr>
            <a:endParaRPr lang="en-US" dirty="0"/>
          </a:p>
          <a:p>
            <a:pPr eaLnBrk="1" hangingPunct="1">
              <a:defRPr/>
            </a:pPr>
            <a:r>
              <a:rPr lang="en-US" dirty="0"/>
              <a:t>it could make the consequence worse</a:t>
            </a: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l="25404" r="26230"/>
          <a:stretch>
            <a:fillRect/>
          </a:stretch>
        </p:blipFill>
        <p:spPr bwMode="auto">
          <a:xfrm>
            <a:off x="5146675" y="2197100"/>
            <a:ext cx="3432175" cy="33401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9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xmlns="" id="{2FFCB069-0D17-4A4F-A9B9-6AA3F4E8F14B}"/>
              </a:ext>
            </a:extLst>
          </p:cNvPr>
          <p:cNvSpPr/>
          <p:nvPr/>
        </p:nvSpPr>
        <p:spPr>
          <a:xfrm>
            <a:off x="684213" y="1341438"/>
            <a:ext cx="7704137" cy="4103687"/>
          </a:xfrm>
          <a:prstGeom prst="wave">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rgbClr val="C00000"/>
                </a:solidFill>
              </a:rPr>
              <a:t>Let’s learn how to </a:t>
            </a:r>
          </a:p>
          <a:p>
            <a:pPr algn="ctr" eaLnBrk="1" hangingPunct="1">
              <a:defRPr/>
            </a:pPr>
            <a:r>
              <a:rPr lang="en-US" sz="3600" b="1" dirty="0">
                <a:solidFill>
                  <a:srgbClr val="C00000"/>
                </a:solidFill>
              </a:rPr>
              <a:t>accept consequences</a:t>
            </a:r>
            <a:r>
              <a:rPr lang="en-US" sz="3600" dirty="0">
                <a:solidFill>
                  <a:srgbClr val="C00000"/>
                </a:solidFill>
              </a:rPr>
              <a:t> </a:t>
            </a:r>
          </a:p>
          <a:p>
            <a:pPr algn="ctr" eaLnBrk="1" hangingPunct="1">
              <a:defRPr/>
            </a:pPr>
            <a:r>
              <a:rPr lang="en-US" sz="3600" dirty="0">
                <a:solidFill>
                  <a:srgbClr val="C00000"/>
                </a:solidFill>
              </a:rPr>
              <a:t>and take responsibility for our actions!</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Steps to Accepting a Consequence</a:t>
            </a:r>
          </a:p>
        </p:txBody>
      </p:sp>
      <p:sp>
        <p:nvSpPr>
          <p:cNvPr id="17411" name="Content Placeholder 2"/>
          <p:cNvSpPr>
            <a:spLocks noGrp="1"/>
          </p:cNvSpPr>
          <p:nvPr>
            <p:ph idx="1"/>
          </p:nvPr>
        </p:nvSpPr>
        <p:spPr>
          <a:ln>
            <a:solidFill>
              <a:srgbClr val="C00000"/>
            </a:solidFill>
            <a:miter lim="800000"/>
            <a:headEnd/>
            <a:tailEnd/>
          </a:ln>
        </p:spPr>
        <p:txBody>
          <a:bodyPr/>
          <a:lstStyle/>
          <a:p>
            <a:pPr marL="514350" indent="-514350" eaLnBrk="1" hangingPunct="1">
              <a:buFontTx/>
              <a:buAutoNum type="arabicPeriod"/>
            </a:pPr>
            <a:r>
              <a:rPr lang="en-US" altLang="en-US" smtClean="0"/>
              <a:t>Look at the person</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Say “okay”</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Stay calm</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Don’t argue</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781300"/>
            <a:ext cx="4027488" cy="267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a:extLst>
              <a:ext uri="{FF2B5EF4-FFF2-40B4-BE49-F238E27FC236}">
                <a16:creationId xmlns:a16="http://schemas.microsoft.com/office/drawing/2014/main" xmlns="" id="{B1CE96BB-208D-4E86-A33A-FD7A5DCAEDE6}"/>
              </a:ext>
            </a:extLst>
          </p:cNvPr>
          <p:cNvSpPr/>
          <p:nvPr/>
        </p:nvSpPr>
        <p:spPr>
          <a:xfrm>
            <a:off x="5651500" y="3141663"/>
            <a:ext cx="720725" cy="574675"/>
          </a:xfrm>
          <a:prstGeom prst="wedgeRoundRectCallout">
            <a:avLst>
              <a:gd name="adj1" fmla="val -55596"/>
              <a:gd name="adj2" fmla="val 94706"/>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C00000"/>
                </a:solidFill>
              </a:rPr>
              <a:t>Okay</a:t>
            </a:r>
          </a:p>
        </p:txBody>
      </p:sp>
      <p:pic>
        <p:nvPicPr>
          <p:cNvPr id="174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42888"/>
            <a:ext cx="2143125"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So…what do YOU think?</a:t>
            </a:r>
          </a:p>
        </p:txBody>
      </p:sp>
      <p:sp>
        <p:nvSpPr>
          <p:cNvPr id="19459" name="Content Placeholder 2"/>
          <p:cNvSpPr>
            <a:spLocks noGrp="1"/>
          </p:cNvSpPr>
          <p:nvPr>
            <p:ph idx="1"/>
          </p:nvPr>
        </p:nvSpPr>
        <p:spPr>
          <a:xfrm>
            <a:off x="457200" y="1600200"/>
            <a:ext cx="8229600" cy="4852988"/>
          </a:xfrm>
          <a:ln>
            <a:solidFill>
              <a:srgbClr val="C00000"/>
            </a:solidFill>
            <a:miter lim="800000"/>
            <a:headEnd/>
            <a:tailEnd/>
          </a:ln>
        </p:spPr>
        <p:txBody>
          <a:bodyPr/>
          <a:lstStyle/>
          <a:p>
            <a:pPr marL="0" indent="0" algn="ctr" eaLnBrk="1" hangingPunct="1">
              <a:buFontTx/>
              <a:buNone/>
            </a:pPr>
            <a:r>
              <a:rPr lang="en-US" altLang="en-US" smtClean="0"/>
              <a:t>Your friend was cracking jokes in class and got in trouble for it.  The teacher is making her stay in for recess and she’s really upset.  </a:t>
            </a:r>
          </a:p>
          <a:p>
            <a:pPr marL="0" indent="0" algn="ctr" eaLnBrk="1" hangingPunct="1">
              <a:buFontTx/>
              <a:buNone/>
            </a:pPr>
            <a:r>
              <a:rPr lang="en-US" altLang="en-US" smtClean="0"/>
              <a:t>What can you do?</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13" y="3895725"/>
            <a:ext cx="3652837" cy="2430463"/>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3193</TotalTime>
  <Words>484</Words>
  <Application>Microsoft Office PowerPoint</Application>
  <PresentationFormat>On-screen Show (4:3)</PresentationFormat>
  <Paragraphs>56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Diseño predeterminado</vt:lpstr>
      <vt:lpstr>I Can Accept Consequences</vt:lpstr>
      <vt:lpstr>What is a consequence?</vt:lpstr>
      <vt:lpstr>Everyone makes mistakes…</vt:lpstr>
      <vt:lpstr>Sometimes when we make mistakes, there are consequences</vt:lpstr>
      <vt:lpstr>What are some possible consequences when you make a mistake at home?</vt:lpstr>
      <vt:lpstr>What might happen if you argue?</vt:lpstr>
      <vt:lpstr>PowerPoint Presentation</vt:lpstr>
      <vt:lpstr>Steps to Accepting a Consequence</vt:lpstr>
      <vt:lpstr>So…what do YOU think?</vt:lpstr>
    </vt:vector>
  </TitlesOfParts>
  <Company>Siracusa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Lisa Falk</cp:lastModifiedBy>
  <cp:revision>73</cp:revision>
  <dcterms:created xsi:type="dcterms:W3CDTF">2009-03-26T20:51:52Z</dcterms:created>
  <dcterms:modified xsi:type="dcterms:W3CDTF">2019-09-20T14:46:14Z</dcterms:modified>
</cp:coreProperties>
</file>