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3" r:id="rId3"/>
    <p:sldId id="264" r:id="rId4"/>
    <p:sldId id="265" r:id="rId5"/>
    <p:sldId id="266" r:id="rId6"/>
    <p:sldId id="267" r:id="rId7"/>
    <p:sldId id="268" r:id="rId8"/>
    <p:sldId id="269" r:id="rId9"/>
    <p:sldId id="270" r:id="rId10"/>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DF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p:scale>
          <a:sx n="72" d="100"/>
          <a:sy n="72" d="100"/>
        </p:scale>
        <p:origin x="1326" y="5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9" d="100"/>
          <a:sy n="69" d="100"/>
        </p:scale>
        <p:origin x="2058"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C3F35E7-3E3C-4DAD-87C5-82AD5B28832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xmlns="" id="{EE4CB7FD-086E-423C-AF61-7580E481AF9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BDD91F65-80B0-4E0C-A974-B4C48A9D41A8}" type="datetimeFigureOut">
              <a:rPr lang="en-US"/>
              <a:pPr>
                <a:defRPr/>
              </a:pPr>
              <a:t>9/20/2019</a:t>
            </a:fld>
            <a:endParaRPr lang="en-US"/>
          </a:p>
        </p:txBody>
      </p:sp>
      <p:sp>
        <p:nvSpPr>
          <p:cNvPr id="4" name="Slide Image Placeholder 3">
            <a:extLst>
              <a:ext uri="{FF2B5EF4-FFF2-40B4-BE49-F238E27FC236}">
                <a16:creationId xmlns:a16="http://schemas.microsoft.com/office/drawing/2014/main" xmlns="" id="{04F2B6E9-7D5D-467C-8687-109F56B45DC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9F349E09-818D-4963-82A4-95DE36F0166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BA206123-FE74-4BF7-87BC-1195A012B4D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xmlns="" id="{A07E0DC8-BD92-47DC-818E-7C2B7C9A9F0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18A0839-C77B-4FC1-A7F9-BF85F838AA75}" type="slidenum">
              <a:rPr lang="en-US" altLang="en-US"/>
              <a:pPr>
                <a:defRPr/>
              </a:pPr>
              <a:t>‹#›</a:t>
            </a:fld>
            <a:endParaRPr lang="en-US" altLang="en-US"/>
          </a:p>
        </p:txBody>
      </p:sp>
    </p:spTree>
    <p:extLst>
      <p:ext uri="{BB962C8B-B14F-4D97-AF65-F5344CB8AC3E}">
        <p14:creationId xmlns:p14="http://schemas.microsoft.com/office/powerpoint/2010/main" val="5079574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Ask for their definitions of “consequence”.  Explain that today’s lesson is about learning how to accept consequences for our actions.</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B96D06-DE5A-4FF2-98CE-AA433170749C}" type="slidenum">
              <a:rPr lang="en-US" altLang="en-US" smtClean="0">
                <a:latin typeface="Arial" panose="020B0604020202020204" pitchFamily="34" charset="0"/>
              </a:rPr>
              <a:pPr>
                <a:spcBef>
                  <a:spcPct val="0"/>
                </a:spcBef>
              </a:pPr>
              <a:t>1</a:t>
            </a:fld>
            <a:endParaRPr lang="en-US" altLang="en-US" smtClean="0">
              <a:latin typeface="Arial" panose="020B0604020202020204" pitchFamily="34" charset="0"/>
            </a:endParaRPr>
          </a:p>
        </p:txBody>
      </p:sp>
    </p:spTree>
    <p:extLst>
      <p:ext uri="{BB962C8B-B14F-4D97-AF65-F5344CB8AC3E}">
        <p14:creationId xmlns:p14="http://schemas.microsoft.com/office/powerpoint/2010/main" val="4282966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Review the bullet points and talk about what might be happening in the picture.</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458E16-902E-4A45-ADE1-F2785868157D}" type="slidenum">
              <a:rPr lang="en-US" altLang="en-US" smtClean="0">
                <a:latin typeface="Arial" panose="020B0604020202020204" pitchFamily="34" charset="0"/>
              </a:rPr>
              <a:pPr>
                <a:spcBef>
                  <a:spcPct val="0"/>
                </a:spcBef>
              </a:pPr>
              <a:t>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366182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Emphasize that we all make mistakes but that we can learn from them so that they don’t happen again.  Ask students for examples of mistakes they have made.  Share a mistake or two of your own.</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6CCB2AD-D2FC-4A76-9B2A-007A39AE74D7}" type="slidenum">
              <a:rPr lang="en-US" altLang="en-US" smtClean="0">
                <a:latin typeface="Arial" panose="020B0604020202020204" pitchFamily="34" charset="0"/>
              </a:rPr>
              <a:pPr>
                <a:spcBef>
                  <a:spcPct val="0"/>
                </a:spcBef>
              </a:pPr>
              <a:t>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449861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Talk about how sometimes mistakes may lead to consequences.  Click to animate captions.  Ask students if these situations have ever happened to them.  What were the consequences?</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A1FFF23-6DDB-46E2-B616-729F5316EBE1}" type="slidenum">
              <a:rPr lang="en-US" altLang="en-US" smtClean="0">
                <a:latin typeface="Arial" panose="020B0604020202020204" pitchFamily="34" charset="0"/>
              </a:rPr>
              <a:pPr>
                <a:spcBef>
                  <a:spcPct val="0"/>
                </a:spcBef>
              </a:pPr>
              <a:t>4</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903369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Click to animate captions.  Ask students if these situations have ever happened to them.  What were the consequences?</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37D0D9-2B5D-49AE-A88D-535742C816B5}" type="slidenum">
              <a:rPr lang="en-US" altLang="en-US" smtClean="0">
                <a:latin typeface="Arial" panose="020B0604020202020204" pitchFamily="34" charset="0"/>
              </a:rPr>
              <a:pPr>
                <a:spcBef>
                  <a:spcPct val="0"/>
                </a:spcBef>
              </a:pPr>
              <a:t>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838241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Click to animate picture.  Ask students if they’ve ever argued and made the situation worse.  What happened as a result?</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F59383-A8CD-480D-AFC4-FECB4309347A}" type="slidenum">
              <a:rPr lang="en-US" altLang="en-US" smtClean="0">
                <a:latin typeface="Arial" panose="020B0604020202020204" pitchFamily="34" charset="0"/>
              </a:rPr>
              <a:pPr>
                <a:spcBef>
                  <a:spcPct val="0"/>
                </a:spcBef>
              </a:pPr>
              <a:t>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58132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Talk about how we can learn to accept consequences so that we take responsibility for our actions.</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C9ECAA4-A89B-4BE7-A687-C4A2723E4553}" type="slidenum">
              <a:rPr lang="en-US" altLang="en-US" smtClean="0">
                <a:latin typeface="Arial" panose="020B0604020202020204" pitchFamily="34" charset="0"/>
              </a:rPr>
              <a:pPr>
                <a:spcBef>
                  <a:spcPct val="0"/>
                </a:spcBef>
              </a:pPr>
              <a:t>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828922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Discuss the importance of each step – what might happen if we don’t do these things?</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90BDBA4-857E-4443-B7DE-02C9020289A6}" type="slidenum">
              <a:rPr lang="en-US" altLang="en-US" smtClean="0">
                <a:latin typeface="Arial" panose="020B0604020202020204" pitchFamily="34" charset="0"/>
              </a:rPr>
              <a:pPr>
                <a:spcBef>
                  <a:spcPct val="0"/>
                </a:spcBef>
              </a:pPr>
              <a:t>8</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074760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Remind them of the 4 steps they’ve learned and encourage them to think about how they might help their friend using these steps.</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2AACA9A-8184-4589-B49E-D895E8A6EEE2}" type="slidenum">
              <a:rPr lang="en-US" altLang="en-US" smtClean="0">
                <a:latin typeface="Arial" panose="020B0604020202020204" pitchFamily="34" charset="0"/>
              </a:rPr>
              <a:pPr>
                <a:spcBef>
                  <a:spcPct val="0"/>
                </a:spcBef>
              </a:pPr>
              <a:t>9</a:t>
            </a:fld>
            <a:endParaRPr lang="en-US" altLang="en-US" smtClean="0">
              <a:latin typeface="Arial" panose="020B0604020202020204" pitchFamily="34" charset="0"/>
            </a:endParaRPr>
          </a:p>
        </p:txBody>
      </p:sp>
    </p:spTree>
    <p:extLst>
      <p:ext uri="{BB962C8B-B14F-4D97-AF65-F5344CB8AC3E}">
        <p14:creationId xmlns:p14="http://schemas.microsoft.com/office/powerpoint/2010/main" val="825514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DCE68C63-939F-4DAE-8559-38D2173CECE3}"/>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xmlns="" id="{79FF2A9E-F6D7-4E5F-8F69-B9014EC46A59}"/>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xmlns="" id="{637628FA-6899-4372-91A7-793E179FE894}"/>
              </a:ext>
            </a:extLst>
          </p:cNvPr>
          <p:cNvSpPr>
            <a:spLocks noGrp="1" noChangeArrowheads="1"/>
          </p:cNvSpPr>
          <p:nvPr>
            <p:ph type="sldNum" sz="quarter" idx="12"/>
          </p:nvPr>
        </p:nvSpPr>
        <p:spPr>
          <a:ln/>
        </p:spPr>
        <p:txBody>
          <a:bodyPr/>
          <a:lstStyle>
            <a:lvl1pPr>
              <a:defRPr/>
            </a:lvl1pPr>
          </a:lstStyle>
          <a:p>
            <a:pPr>
              <a:defRPr/>
            </a:pPr>
            <a:fld id="{64374711-7F6E-45E9-AA3E-459A6D740EA7}" type="slidenum">
              <a:rPr lang="es-ES" altLang="en-US"/>
              <a:pPr>
                <a:defRPr/>
              </a:pPr>
              <a:t>‹#›</a:t>
            </a:fld>
            <a:endParaRPr lang="es-ES" altLang="en-US"/>
          </a:p>
        </p:txBody>
      </p:sp>
    </p:spTree>
    <p:extLst>
      <p:ext uri="{BB962C8B-B14F-4D97-AF65-F5344CB8AC3E}">
        <p14:creationId xmlns:p14="http://schemas.microsoft.com/office/powerpoint/2010/main" val="3104024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DCE68C63-939F-4DAE-8559-38D2173CECE3}"/>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xmlns="" id="{79FF2A9E-F6D7-4E5F-8F69-B9014EC46A59}"/>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xmlns="" id="{637628FA-6899-4372-91A7-793E179FE894}"/>
              </a:ext>
            </a:extLst>
          </p:cNvPr>
          <p:cNvSpPr>
            <a:spLocks noGrp="1" noChangeArrowheads="1"/>
          </p:cNvSpPr>
          <p:nvPr>
            <p:ph type="sldNum" sz="quarter" idx="12"/>
          </p:nvPr>
        </p:nvSpPr>
        <p:spPr>
          <a:ln/>
        </p:spPr>
        <p:txBody>
          <a:bodyPr/>
          <a:lstStyle>
            <a:lvl1pPr>
              <a:defRPr/>
            </a:lvl1pPr>
          </a:lstStyle>
          <a:p>
            <a:pPr>
              <a:defRPr/>
            </a:pPr>
            <a:fld id="{7B5125F3-EA6B-4602-B0EA-DBD0259BB01F}" type="slidenum">
              <a:rPr lang="es-ES" altLang="en-US"/>
              <a:pPr>
                <a:defRPr/>
              </a:pPr>
              <a:t>‹#›</a:t>
            </a:fld>
            <a:endParaRPr lang="es-ES" altLang="en-US"/>
          </a:p>
        </p:txBody>
      </p:sp>
    </p:spTree>
    <p:extLst>
      <p:ext uri="{BB962C8B-B14F-4D97-AF65-F5344CB8AC3E}">
        <p14:creationId xmlns:p14="http://schemas.microsoft.com/office/powerpoint/2010/main" val="1902468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DCE68C63-939F-4DAE-8559-38D2173CECE3}"/>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xmlns="" id="{79FF2A9E-F6D7-4E5F-8F69-B9014EC46A59}"/>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xmlns="" id="{637628FA-6899-4372-91A7-793E179FE894}"/>
              </a:ext>
            </a:extLst>
          </p:cNvPr>
          <p:cNvSpPr>
            <a:spLocks noGrp="1" noChangeArrowheads="1"/>
          </p:cNvSpPr>
          <p:nvPr>
            <p:ph type="sldNum" sz="quarter" idx="12"/>
          </p:nvPr>
        </p:nvSpPr>
        <p:spPr>
          <a:ln/>
        </p:spPr>
        <p:txBody>
          <a:bodyPr/>
          <a:lstStyle>
            <a:lvl1pPr>
              <a:defRPr/>
            </a:lvl1pPr>
          </a:lstStyle>
          <a:p>
            <a:pPr>
              <a:defRPr/>
            </a:pPr>
            <a:fld id="{93A6FFF2-DDA2-494B-B662-FF9769C35C87}" type="slidenum">
              <a:rPr lang="es-ES" altLang="en-US"/>
              <a:pPr>
                <a:defRPr/>
              </a:pPr>
              <a:t>‹#›</a:t>
            </a:fld>
            <a:endParaRPr lang="es-ES" altLang="en-US"/>
          </a:p>
        </p:txBody>
      </p:sp>
    </p:spTree>
    <p:extLst>
      <p:ext uri="{BB962C8B-B14F-4D97-AF65-F5344CB8AC3E}">
        <p14:creationId xmlns:p14="http://schemas.microsoft.com/office/powerpoint/2010/main" val="4263640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DCE68C63-939F-4DAE-8559-38D2173CECE3}"/>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xmlns="" id="{79FF2A9E-F6D7-4E5F-8F69-B9014EC46A59}"/>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xmlns="" id="{637628FA-6899-4372-91A7-793E179FE894}"/>
              </a:ext>
            </a:extLst>
          </p:cNvPr>
          <p:cNvSpPr>
            <a:spLocks noGrp="1" noChangeArrowheads="1"/>
          </p:cNvSpPr>
          <p:nvPr>
            <p:ph type="sldNum" sz="quarter" idx="12"/>
          </p:nvPr>
        </p:nvSpPr>
        <p:spPr>
          <a:ln/>
        </p:spPr>
        <p:txBody>
          <a:bodyPr/>
          <a:lstStyle>
            <a:lvl1pPr>
              <a:defRPr/>
            </a:lvl1pPr>
          </a:lstStyle>
          <a:p>
            <a:pPr>
              <a:defRPr/>
            </a:pPr>
            <a:fld id="{F0D8B39D-FCD1-4F4E-AD0C-370B4EB9BB68}" type="slidenum">
              <a:rPr lang="es-ES" altLang="en-US"/>
              <a:pPr>
                <a:defRPr/>
              </a:pPr>
              <a:t>‹#›</a:t>
            </a:fld>
            <a:endParaRPr lang="es-ES" altLang="en-US"/>
          </a:p>
        </p:txBody>
      </p:sp>
    </p:spTree>
    <p:extLst>
      <p:ext uri="{BB962C8B-B14F-4D97-AF65-F5344CB8AC3E}">
        <p14:creationId xmlns:p14="http://schemas.microsoft.com/office/powerpoint/2010/main" val="1912578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DCE68C63-939F-4DAE-8559-38D2173CECE3}"/>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xmlns="" id="{79FF2A9E-F6D7-4E5F-8F69-B9014EC46A59}"/>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xmlns="" id="{637628FA-6899-4372-91A7-793E179FE894}"/>
              </a:ext>
            </a:extLst>
          </p:cNvPr>
          <p:cNvSpPr>
            <a:spLocks noGrp="1" noChangeArrowheads="1"/>
          </p:cNvSpPr>
          <p:nvPr>
            <p:ph type="sldNum" sz="quarter" idx="12"/>
          </p:nvPr>
        </p:nvSpPr>
        <p:spPr>
          <a:ln/>
        </p:spPr>
        <p:txBody>
          <a:bodyPr/>
          <a:lstStyle>
            <a:lvl1pPr>
              <a:defRPr/>
            </a:lvl1pPr>
          </a:lstStyle>
          <a:p>
            <a:pPr>
              <a:defRPr/>
            </a:pPr>
            <a:fld id="{AC19AF9E-9827-4223-9775-E2723B1E1F4E}" type="slidenum">
              <a:rPr lang="es-ES" altLang="en-US"/>
              <a:pPr>
                <a:defRPr/>
              </a:pPr>
              <a:t>‹#›</a:t>
            </a:fld>
            <a:endParaRPr lang="es-ES" altLang="en-US"/>
          </a:p>
        </p:txBody>
      </p:sp>
    </p:spTree>
    <p:extLst>
      <p:ext uri="{BB962C8B-B14F-4D97-AF65-F5344CB8AC3E}">
        <p14:creationId xmlns:p14="http://schemas.microsoft.com/office/powerpoint/2010/main" val="836356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DCE68C63-939F-4DAE-8559-38D2173CECE3}"/>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xmlns="" id="{79FF2A9E-F6D7-4E5F-8F69-B9014EC46A59}"/>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xmlns="" id="{637628FA-6899-4372-91A7-793E179FE894}"/>
              </a:ext>
            </a:extLst>
          </p:cNvPr>
          <p:cNvSpPr>
            <a:spLocks noGrp="1" noChangeArrowheads="1"/>
          </p:cNvSpPr>
          <p:nvPr>
            <p:ph type="sldNum" sz="quarter" idx="12"/>
          </p:nvPr>
        </p:nvSpPr>
        <p:spPr>
          <a:ln/>
        </p:spPr>
        <p:txBody>
          <a:bodyPr/>
          <a:lstStyle>
            <a:lvl1pPr>
              <a:defRPr/>
            </a:lvl1pPr>
          </a:lstStyle>
          <a:p>
            <a:pPr>
              <a:defRPr/>
            </a:pPr>
            <a:fld id="{9F9ADC64-AE4A-4128-A0C3-265B2436E7EB}" type="slidenum">
              <a:rPr lang="es-ES" altLang="en-US"/>
              <a:pPr>
                <a:defRPr/>
              </a:pPr>
              <a:t>‹#›</a:t>
            </a:fld>
            <a:endParaRPr lang="es-ES" altLang="en-US"/>
          </a:p>
        </p:txBody>
      </p:sp>
    </p:spTree>
    <p:extLst>
      <p:ext uri="{BB962C8B-B14F-4D97-AF65-F5344CB8AC3E}">
        <p14:creationId xmlns:p14="http://schemas.microsoft.com/office/powerpoint/2010/main" val="964532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DCE68C63-939F-4DAE-8559-38D2173CECE3}"/>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8" name="Rectangle 5">
            <a:extLst>
              <a:ext uri="{FF2B5EF4-FFF2-40B4-BE49-F238E27FC236}">
                <a16:creationId xmlns:a16="http://schemas.microsoft.com/office/drawing/2014/main" xmlns="" id="{79FF2A9E-F6D7-4E5F-8F69-B9014EC46A59}"/>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9" name="Rectangle 6">
            <a:extLst>
              <a:ext uri="{FF2B5EF4-FFF2-40B4-BE49-F238E27FC236}">
                <a16:creationId xmlns:a16="http://schemas.microsoft.com/office/drawing/2014/main" xmlns="" id="{637628FA-6899-4372-91A7-793E179FE894}"/>
              </a:ext>
            </a:extLst>
          </p:cNvPr>
          <p:cNvSpPr>
            <a:spLocks noGrp="1" noChangeArrowheads="1"/>
          </p:cNvSpPr>
          <p:nvPr>
            <p:ph type="sldNum" sz="quarter" idx="12"/>
          </p:nvPr>
        </p:nvSpPr>
        <p:spPr>
          <a:ln/>
        </p:spPr>
        <p:txBody>
          <a:bodyPr/>
          <a:lstStyle>
            <a:lvl1pPr>
              <a:defRPr/>
            </a:lvl1pPr>
          </a:lstStyle>
          <a:p>
            <a:pPr>
              <a:defRPr/>
            </a:pPr>
            <a:fld id="{85F8DAE6-CC5D-4C26-A811-0B3523DDC78A}" type="slidenum">
              <a:rPr lang="es-ES" altLang="en-US"/>
              <a:pPr>
                <a:defRPr/>
              </a:pPr>
              <a:t>‹#›</a:t>
            </a:fld>
            <a:endParaRPr lang="es-ES" altLang="en-US"/>
          </a:p>
        </p:txBody>
      </p:sp>
    </p:spTree>
    <p:extLst>
      <p:ext uri="{BB962C8B-B14F-4D97-AF65-F5344CB8AC3E}">
        <p14:creationId xmlns:p14="http://schemas.microsoft.com/office/powerpoint/2010/main" val="3728898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DCE68C63-939F-4DAE-8559-38D2173CECE3}"/>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xmlns="" id="{79FF2A9E-F6D7-4E5F-8F69-B9014EC46A59}"/>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xmlns="" id="{637628FA-6899-4372-91A7-793E179FE894}"/>
              </a:ext>
            </a:extLst>
          </p:cNvPr>
          <p:cNvSpPr>
            <a:spLocks noGrp="1" noChangeArrowheads="1"/>
          </p:cNvSpPr>
          <p:nvPr>
            <p:ph type="sldNum" sz="quarter" idx="12"/>
          </p:nvPr>
        </p:nvSpPr>
        <p:spPr>
          <a:ln/>
        </p:spPr>
        <p:txBody>
          <a:bodyPr/>
          <a:lstStyle>
            <a:lvl1pPr>
              <a:defRPr/>
            </a:lvl1pPr>
          </a:lstStyle>
          <a:p>
            <a:pPr>
              <a:defRPr/>
            </a:pPr>
            <a:fld id="{1CD68272-219A-48CD-AACA-C01CF663E42D}" type="slidenum">
              <a:rPr lang="es-ES" altLang="en-US"/>
              <a:pPr>
                <a:defRPr/>
              </a:pPr>
              <a:t>‹#›</a:t>
            </a:fld>
            <a:endParaRPr lang="es-ES" altLang="en-US"/>
          </a:p>
        </p:txBody>
      </p:sp>
    </p:spTree>
    <p:extLst>
      <p:ext uri="{BB962C8B-B14F-4D97-AF65-F5344CB8AC3E}">
        <p14:creationId xmlns:p14="http://schemas.microsoft.com/office/powerpoint/2010/main" val="261382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DCE68C63-939F-4DAE-8559-38D2173CECE3}"/>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5">
            <a:extLst>
              <a:ext uri="{FF2B5EF4-FFF2-40B4-BE49-F238E27FC236}">
                <a16:creationId xmlns:a16="http://schemas.microsoft.com/office/drawing/2014/main" xmlns="" id="{79FF2A9E-F6D7-4E5F-8F69-B9014EC46A59}"/>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4" name="Rectangle 6">
            <a:extLst>
              <a:ext uri="{FF2B5EF4-FFF2-40B4-BE49-F238E27FC236}">
                <a16:creationId xmlns:a16="http://schemas.microsoft.com/office/drawing/2014/main" xmlns="" id="{637628FA-6899-4372-91A7-793E179FE894}"/>
              </a:ext>
            </a:extLst>
          </p:cNvPr>
          <p:cNvSpPr>
            <a:spLocks noGrp="1" noChangeArrowheads="1"/>
          </p:cNvSpPr>
          <p:nvPr>
            <p:ph type="sldNum" sz="quarter" idx="12"/>
          </p:nvPr>
        </p:nvSpPr>
        <p:spPr>
          <a:ln/>
        </p:spPr>
        <p:txBody>
          <a:bodyPr/>
          <a:lstStyle>
            <a:lvl1pPr>
              <a:defRPr/>
            </a:lvl1pPr>
          </a:lstStyle>
          <a:p>
            <a:pPr>
              <a:defRPr/>
            </a:pPr>
            <a:fld id="{801881E6-EC64-469D-BD49-61B4589ACE87}" type="slidenum">
              <a:rPr lang="es-ES" altLang="en-US"/>
              <a:pPr>
                <a:defRPr/>
              </a:pPr>
              <a:t>‹#›</a:t>
            </a:fld>
            <a:endParaRPr lang="es-ES" altLang="en-US"/>
          </a:p>
        </p:txBody>
      </p:sp>
    </p:spTree>
    <p:extLst>
      <p:ext uri="{BB962C8B-B14F-4D97-AF65-F5344CB8AC3E}">
        <p14:creationId xmlns:p14="http://schemas.microsoft.com/office/powerpoint/2010/main" val="2575813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DCE68C63-939F-4DAE-8559-38D2173CECE3}"/>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xmlns="" id="{79FF2A9E-F6D7-4E5F-8F69-B9014EC46A59}"/>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xmlns="" id="{637628FA-6899-4372-91A7-793E179FE894}"/>
              </a:ext>
            </a:extLst>
          </p:cNvPr>
          <p:cNvSpPr>
            <a:spLocks noGrp="1" noChangeArrowheads="1"/>
          </p:cNvSpPr>
          <p:nvPr>
            <p:ph type="sldNum" sz="quarter" idx="12"/>
          </p:nvPr>
        </p:nvSpPr>
        <p:spPr>
          <a:ln/>
        </p:spPr>
        <p:txBody>
          <a:bodyPr/>
          <a:lstStyle>
            <a:lvl1pPr>
              <a:defRPr/>
            </a:lvl1pPr>
          </a:lstStyle>
          <a:p>
            <a:pPr>
              <a:defRPr/>
            </a:pPr>
            <a:fld id="{49BE2044-AE6F-4332-9040-D7E63947FCFC}" type="slidenum">
              <a:rPr lang="es-ES" altLang="en-US"/>
              <a:pPr>
                <a:defRPr/>
              </a:pPr>
              <a:t>‹#›</a:t>
            </a:fld>
            <a:endParaRPr lang="es-ES" altLang="en-US"/>
          </a:p>
        </p:txBody>
      </p:sp>
    </p:spTree>
    <p:extLst>
      <p:ext uri="{BB962C8B-B14F-4D97-AF65-F5344CB8AC3E}">
        <p14:creationId xmlns:p14="http://schemas.microsoft.com/office/powerpoint/2010/main" val="171033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DCE68C63-939F-4DAE-8559-38D2173CECE3}"/>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xmlns="" id="{79FF2A9E-F6D7-4E5F-8F69-B9014EC46A59}"/>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xmlns="" id="{637628FA-6899-4372-91A7-793E179FE894}"/>
              </a:ext>
            </a:extLst>
          </p:cNvPr>
          <p:cNvSpPr>
            <a:spLocks noGrp="1" noChangeArrowheads="1"/>
          </p:cNvSpPr>
          <p:nvPr>
            <p:ph type="sldNum" sz="quarter" idx="12"/>
          </p:nvPr>
        </p:nvSpPr>
        <p:spPr>
          <a:ln/>
        </p:spPr>
        <p:txBody>
          <a:bodyPr/>
          <a:lstStyle>
            <a:lvl1pPr>
              <a:defRPr/>
            </a:lvl1pPr>
          </a:lstStyle>
          <a:p>
            <a:pPr>
              <a:defRPr/>
            </a:pPr>
            <a:fld id="{83908CD1-336F-4870-9EB6-7CEEDF6C8419}" type="slidenum">
              <a:rPr lang="es-ES" altLang="en-US"/>
              <a:pPr>
                <a:defRPr/>
              </a:pPr>
              <a:t>‹#›</a:t>
            </a:fld>
            <a:endParaRPr lang="es-ES" altLang="en-US"/>
          </a:p>
        </p:txBody>
      </p:sp>
    </p:spTree>
    <p:extLst>
      <p:ext uri="{BB962C8B-B14F-4D97-AF65-F5344CB8AC3E}">
        <p14:creationId xmlns:p14="http://schemas.microsoft.com/office/powerpoint/2010/main" val="3501373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a:extLst>
              <a:ext uri="{FF2B5EF4-FFF2-40B4-BE49-F238E27FC236}">
                <a16:creationId xmlns:a16="http://schemas.microsoft.com/office/drawing/2014/main" xmlns="" id="{DCE68C63-939F-4DAE-8559-38D2173CECE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s-ES" altLang="en-US"/>
          </a:p>
        </p:txBody>
      </p:sp>
      <p:sp>
        <p:nvSpPr>
          <p:cNvPr id="1029" name="Rectangle 5">
            <a:extLst>
              <a:ext uri="{FF2B5EF4-FFF2-40B4-BE49-F238E27FC236}">
                <a16:creationId xmlns:a16="http://schemas.microsoft.com/office/drawing/2014/main" xmlns="" id="{79FF2A9E-F6D7-4E5F-8F69-B9014EC46A59}"/>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s-ES" altLang="en-US"/>
          </a:p>
        </p:txBody>
      </p:sp>
      <p:sp>
        <p:nvSpPr>
          <p:cNvPr id="1030" name="Rectangle 6">
            <a:extLst>
              <a:ext uri="{FF2B5EF4-FFF2-40B4-BE49-F238E27FC236}">
                <a16:creationId xmlns:a16="http://schemas.microsoft.com/office/drawing/2014/main" xmlns="" id="{637628FA-6899-4372-91A7-793E179FE89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EC5A04-E560-4F1A-B307-EADFD8FB24A8}" type="slidenum">
              <a:rPr lang="es-ES" altLang="en-US"/>
              <a:pPr>
                <a:defRPr/>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4213" y="2276475"/>
            <a:ext cx="7772400" cy="1470025"/>
          </a:xfrm>
          <a:ln w="38100">
            <a:solidFill>
              <a:srgbClr val="C00000"/>
            </a:solidFill>
            <a:miter lim="800000"/>
            <a:headEnd/>
            <a:tailEnd/>
          </a:ln>
        </p:spPr>
        <p:txBody>
          <a:bodyPr/>
          <a:lstStyle/>
          <a:p>
            <a:pPr eaLnBrk="1" hangingPunct="1"/>
            <a:r>
              <a:rPr lang="es-ES" altLang="en-US" b="1" smtClean="0">
                <a:solidFill>
                  <a:srgbClr val="C00000"/>
                </a:solidFill>
              </a:rPr>
              <a:t>I Can Accept Consequences</a:t>
            </a:r>
          </a:p>
        </p:txBody>
      </p:sp>
      <p:pic>
        <p:nvPicPr>
          <p:cNvPr id="3075"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4581525"/>
            <a:ext cx="143827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TextBox 1"/>
          <p:cNvSpPr txBox="1">
            <a:spLocks noChangeArrowheads="1"/>
          </p:cNvSpPr>
          <p:nvPr/>
        </p:nvSpPr>
        <p:spPr bwMode="auto">
          <a:xfrm>
            <a:off x="46038" y="6578600"/>
            <a:ext cx="4392612" cy="277813"/>
          </a:xfrm>
          <a:prstGeom prst="rect">
            <a:avLst/>
          </a:prstGeom>
          <a:solidFill>
            <a:srgbClr val="F5DFA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a:t>adapted from www.boystowntraining.org</a:t>
            </a:r>
          </a:p>
        </p:txBody>
      </p:sp>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a:solidFill>
              <a:srgbClr val="C00000"/>
            </a:solidFill>
            <a:miter lim="800000"/>
            <a:headEnd/>
            <a:tailEnd/>
          </a:ln>
        </p:spPr>
        <p:txBody>
          <a:bodyPr/>
          <a:lstStyle/>
          <a:p>
            <a:pPr eaLnBrk="1" hangingPunct="1"/>
            <a:r>
              <a:rPr lang="en-US" altLang="en-US" b="1" smtClean="0">
                <a:solidFill>
                  <a:srgbClr val="C00000"/>
                </a:solidFill>
              </a:rPr>
              <a:t>What is a </a:t>
            </a:r>
            <a:r>
              <a:rPr lang="en-US" altLang="en-US" b="1" i="1" u="sng" smtClean="0">
                <a:solidFill>
                  <a:srgbClr val="C00000"/>
                </a:solidFill>
              </a:rPr>
              <a:t>consequence</a:t>
            </a:r>
            <a:r>
              <a:rPr lang="en-US" altLang="en-US" b="1" smtClean="0">
                <a:solidFill>
                  <a:srgbClr val="C00000"/>
                </a:solidFill>
              </a:rPr>
              <a:t>?</a:t>
            </a:r>
          </a:p>
        </p:txBody>
      </p:sp>
      <p:sp>
        <p:nvSpPr>
          <p:cNvPr id="5123" name="Rectangle 3"/>
          <p:cNvSpPr>
            <a:spLocks noGrp="1" noChangeArrowheads="1"/>
          </p:cNvSpPr>
          <p:nvPr>
            <p:ph type="body" idx="1"/>
          </p:nvPr>
        </p:nvSpPr>
        <p:spPr>
          <a:xfrm>
            <a:off x="457200" y="1600200"/>
            <a:ext cx="5051425" cy="4637088"/>
          </a:xfrm>
          <a:ln>
            <a:solidFill>
              <a:srgbClr val="C00000"/>
            </a:solidFill>
            <a:miter lim="800000"/>
            <a:headEnd/>
            <a:tailEnd/>
          </a:ln>
        </p:spPr>
        <p:txBody>
          <a:bodyPr/>
          <a:lstStyle/>
          <a:p>
            <a:pPr eaLnBrk="1" hangingPunct="1"/>
            <a:r>
              <a:rPr lang="en-US" altLang="en-US" smtClean="0"/>
              <a:t>a consequence is </a:t>
            </a:r>
            <a:r>
              <a:rPr lang="en-US" altLang="en-US" b="1" smtClean="0"/>
              <a:t>the result of an action or situation</a:t>
            </a:r>
          </a:p>
          <a:p>
            <a:pPr eaLnBrk="1" hangingPunct="1"/>
            <a:r>
              <a:rPr lang="en-US" altLang="en-US" smtClean="0"/>
              <a:t>it could be something that happens after you make a mistake</a:t>
            </a:r>
          </a:p>
          <a:p>
            <a:pPr eaLnBrk="1" hangingPunct="1"/>
            <a:r>
              <a:rPr lang="en-US" altLang="en-US" smtClean="0"/>
              <a:t>maybe you say or do something that you shouldn’t</a:t>
            </a:r>
          </a:p>
        </p:txBody>
      </p:sp>
      <p:pic>
        <p:nvPicPr>
          <p:cNvPr id="3" name="Picture 2">
            <a:extLst>
              <a:ext uri="{FF2B5EF4-FFF2-40B4-BE49-F238E27FC236}">
                <a16:creationId xmlns:a16="http://schemas.microsoft.com/office/drawing/2014/main" xmlns="" id="{7ED9DB01-F6E6-499B-8CB8-A2CBE1553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825" y="2754313"/>
            <a:ext cx="3752850" cy="2503487"/>
          </a:xfrm>
          <a:prstGeom prst="rect">
            <a:avLst/>
          </a:prstGeom>
          <a:ln w="12700">
            <a:solidFill>
              <a:srgbClr val="FF0000"/>
            </a:solidFill>
          </a:ln>
          <a:effectLst>
            <a:outerShdw blurRad="292100" dist="139700" dir="2700000" algn="tl" rotWithShape="0">
              <a:srgbClr val="333333">
                <a:alpha val="65000"/>
              </a:srgbClr>
            </a:outerShdw>
          </a:effectLst>
        </p:spPr>
      </p:pic>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ln>
            <a:solidFill>
              <a:srgbClr val="C00000"/>
            </a:solidFill>
            <a:miter lim="800000"/>
            <a:headEnd/>
            <a:tailEnd/>
          </a:ln>
        </p:spPr>
        <p:txBody>
          <a:bodyPr/>
          <a:lstStyle/>
          <a:p>
            <a:pPr eaLnBrk="1" hangingPunct="1"/>
            <a:r>
              <a:rPr lang="en-US" altLang="en-US" b="1" smtClean="0">
                <a:solidFill>
                  <a:srgbClr val="C00000"/>
                </a:solidFill>
              </a:rPr>
              <a:t>Everyone makes mistakes…</a:t>
            </a:r>
          </a:p>
        </p:txBody>
      </p:sp>
      <p:sp>
        <p:nvSpPr>
          <p:cNvPr id="3" name="Content Placeholder 2">
            <a:extLst>
              <a:ext uri="{FF2B5EF4-FFF2-40B4-BE49-F238E27FC236}">
                <a16:creationId xmlns:a16="http://schemas.microsoft.com/office/drawing/2014/main" xmlns="" id="{795BC786-C632-4880-A5DA-2BDA48D4C120}"/>
              </a:ext>
            </a:extLst>
          </p:cNvPr>
          <p:cNvSpPr>
            <a:spLocks noGrp="1"/>
          </p:cNvSpPr>
          <p:nvPr>
            <p:ph idx="1"/>
          </p:nvPr>
        </p:nvSpPr>
        <p:spPr>
          <a:ln>
            <a:solidFill>
              <a:srgbClr val="C00000"/>
            </a:solidFill>
          </a:ln>
        </p:spPr>
        <p:txBody>
          <a:bodyPr/>
          <a:lstStyle/>
          <a:p>
            <a:pPr eaLnBrk="1" hangingPunct="1">
              <a:defRPr/>
            </a:pPr>
            <a:r>
              <a:rPr lang="en-US" dirty="0"/>
              <a:t>we can learn from the mistakes we make</a:t>
            </a:r>
          </a:p>
          <a:p>
            <a:pPr marL="0" indent="0" eaLnBrk="1" hangingPunct="1">
              <a:buFontTx/>
              <a:buNone/>
              <a:defRPr/>
            </a:pPr>
            <a:endParaRPr lang="en-US" dirty="0"/>
          </a:p>
          <a:p>
            <a:pPr eaLnBrk="1" hangingPunct="1">
              <a:defRPr/>
            </a:pPr>
            <a:r>
              <a:rPr lang="en-US" dirty="0"/>
              <a:t>what mistakes have YOU made?</a:t>
            </a:r>
          </a:p>
        </p:txBody>
      </p:sp>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3681413"/>
            <a:ext cx="3954462" cy="2597150"/>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4" name="Cloud Callout 3">
            <a:extLst>
              <a:ext uri="{FF2B5EF4-FFF2-40B4-BE49-F238E27FC236}">
                <a16:creationId xmlns:a16="http://schemas.microsoft.com/office/drawing/2014/main" xmlns="" id="{CEB294F6-E530-459A-A4B3-0AE851D9F76E}"/>
              </a:ext>
            </a:extLst>
          </p:cNvPr>
          <p:cNvSpPr/>
          <p:nvPr/>
        </p:nvSpPr>
        <p:spPr>
          <a:xfrm>
            <a:off x="6011863" y="3141663"/>
            <a:ext cx="2736850" cy="1079500"/>
          </a:xfrm>
          <a:prstGeom prst="cloudCallout">
            <a:avLst>
              <a:gd name="adj1" fmla="val -63451"/>
              <a:gd name="adj2" fmla="val 30601"/>
            </a:avLst>
          </a:prstGeom>
          <a:solidFill>
            <a:srgbClr val="F5DFA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C00000"/>
                </a:solidFill>
              </a:rPr>
              <a:t>Hmmmmm…</a:t>
            </a:r>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79388" y="274638"/>
            <a:ext cx="8785225" cy="1143000"/>
          </a:xfrm>
          <a:ln>
            <a:solidFill>
              <a:srgbClr val="C00000"/>
            </a:solidFill>
            <a:miter lim="800000"/>
            <a:headEnd/>
            <a:tailEnd/>
          </a:ln>
        </p:spPr>
        <p:txBody>
          <a:bodyPr/>
          <a:lstStyle/>
          <a:p>
            <a:pPr eaLnBrk="1" hangingPunct="1"/>
            <a:r>
              <a:rPr lang="en-US" altLang="en-US" sz="4000" b="1" smtClean="0">
                <a:solidFill>
                  <a:srgbClr val="C00000"/>
                </a:solidFill>
              </a:rPr>
              <a:t>Sometimes when we make mistakes, there are consequences</a:t>
            </a:r>
          </a:p>
        </p:txBody>
      </p:sp>
      <p:sp>
        <p:nvSpPr>
          <p:cNvPr id="9219" name="Content Placeholder 2"/>
          <p:cNvSpPr>
            <a:spLocks noGrp="1"/>
          </p:cNvSpPr>
          <p:nvPr>
            <p:ph idx="1"/>
          </p:nvPr>
        </p:nvSpPr>
        <p:spPr>
          <a:xfrm>
            <a:off x="457200" y="1600200"/>
            <a:ext cx="8229600" cy="4781550"/>
          </a:xfrm>
          <a:ln>
            <a:solidFill>
              <a:srgbClr val="C00000"/>
            </a:solidFill>
            <a:miter lim="800000"/>
            <a:headEnd/>
            <a:tailEnd/>
          </a:ln>
        </p:spPr>
        <p:txBody>
          <a:bodyPr/>
          <a:lstStyle/>
          <a:p>
            <a:pPr marL="0" indent="0" algn="ctr" eaLnBrk="1" hangingPunct="1">
              <a:buFontTx/>
              <a:buNone/>
            </a:pPr>
            <a:r>
              <a:rPr lang="en-US" altLang="en-US" smtClean="0"/>
              <a:t>What are some possible consequences when you make a mistake at school?</a:t>
            </a:r>
          </a:p>
        </p:txBody>
      </p:sp>
      <p:pic>
        <p:nvPicPr>
          <p:cNvPr id="92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573463"/>
            <a:ext cx="3328987" cy="2159000"/>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4" name="Rounded Rectangular Callout 3">
            <a:extLst>
              <a:ext uri="{FF2B5EF4-FFF2-40B4-BE49-F238E27FC236}">
                <a16:creationId xmlns:a16="http://schemas.microsoft.com/office/drawing/2014/main" xmlns="" id="{87C3E6D2-0D83-4F45-9B73-0C1FF8AA8263}"/>
              </a:ext>
            </a:extLst>
          </p:cNvPr>
          <p:cNvSpPr/>
          <p:nvPr/>
        </p:nvSpPr>
        <p:spPr>
          <a:xfrm>
            <a:off x="1258888" y="2781300"/>
            <a:ext cx="2089150" cy="1008063"/>
          </a:xfrm>
          <a:prstGeom prst="wedgeRoundRectCallout">
            <a:avLst>
              <a:gd name="adj1" fmla="val 35647"/>
              <a:gd name="adj2" fmla="val 114963"/>
              <a:gd name="adj3" fmla="val 16667"/>
            </a:avLst>
          </a:prstGeom>
          <a:solidFill>
            <a:srgbClr val="F5DFA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C00000"/>
                </a:solidFill>
              </a:rPr>
              <a:t>Sarah, you didn’t finish this assignment.</a:t>
            </a:r>
          </a:p>
        </p:txBody>
      </p:sp>
      <p:pic>
        <p:nvPicPr>
          <p:cNvPr id="92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644900"/>
            <a:ext cx="3716338" cy="2087563"/>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5" name="Rounded Rectangular Callout 4">
            <a:extLst>
              <a:ext uri="{FF2B5EF4-FFF2-40B4-BE49-F238E27FC236}">
                <a16:creationId xmlns:a16="http://schemas.microsoft.com/office/drawing/2014/main" xmlns="" id="{BD9642D3-578C-4C0D-B3A5-92A0D322976F}"/>
              </a:ext>
            </a:extLst>
          </p:cNvPr>
          <p:cNvSpPr/>
          <p:nvPr/>
        </p:nvSpPr>
        <p:spPr>
          <a:xfrm>
            <a:off x="5795963" y="2636838"/>
            <a:ext cx="2416175" cy="936625"/>
          </a:xfrm>
          <a:prstGeom prst="wedgeRoundRectCallout">
            <a:avLst>
              <a:gd name="adj1" fmla="val -4925"/>
              <a:gd name="adj2" fmla="val 137659"/>
              <a:gd name="adj3" fmla="val 16667"/>
            </a:avLst>
          </a:prstGeom>
          <a:solidFill>
            <a:srgbClr val="F5DFA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C00000"/>
                </a:solidFill>
              </a:rPr>
              <a:t>Tonya, you missed practice twice this week.</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5"/>
                                        </p:tgtEl>
                                        <p:attrNameLst>
                                          <p:attrName>r</p:attrName>
                                        </p:attrNameLst>
                                      </p:cBhvr>
                                    </p:animRot>
                                    <p:animRot by="-240000">
                                      <p:cBhvr>
                                        <p:cTn id="15" dur="200" fill="hold">
                                          <p:stCondLst>
                                            <p:cond delay="200"/>
                                          </p:stCondLst>
                                        </p:cTn>
                                        <p:tgtEl>
                                          <p:spTgt spid="5"/>
                                        </p:tgtEl>
                                        <p:attrNameLst>
                                          <p:attrName>r</p:attrName>
                                        </p:attrNameLst>
                                      </p:cBhvr>
                                    </p:animRot>
                                    <p:animRot by="240000">
                                      <p:cBhvr>
                                        <p:cTn id="16" dur="200" fill="hold">
                                          <p:stCondLst>
                                            <p:cond delay="400"/>
                                          </p:stCondLst>
                                        </p:cTn>
                                        <p:tgtEl>
                                          <p:spTgt spid="5"/>
                                        </p:tgtEl>
                                        <p:attrNameLst>
                                          <p:attrName>r</p:attrName>
                                        </p:attrNameLst>
                                      </p:cBhvr>
                                    </p:animRot>
                                    <p:animRot by="-240000">
                                      <p:cBhvr>
                                        <p:cTn id="17" dur="200" fill="hold">
                                          <p:stCondLst>
                                            <p:cond delay="600"/>
                                          </p:stCondLst>
                                        </p:cTn>
                                        <p:tgtEl>
                                          <p:spTgt spid="5"/>
                                        </p:tgtEl>
                                        <p:attrNameLst>
                                          <p:attrName>r</p:attrName>
                                        </p:attrNameLst>
                                      </p:cBhvr>
                                    </p:animRot>
                                    <p:animRot by="120000">
                                      <p:cBhvr>
                                        <p:cTn id="18"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1946275"/>
            <a:ext cx="2857500" cy="1581150"/>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11267" name="Title 1"/>
          <p:cNvSpPr>
            <a:spLocks noGrp="1"/>
          </p:cNvSpPr>
          <p:nvPr>
            <p:ph type="title"/>
          </p:nvPr>
        </p:nvSpPr>
        <p:spPr>
          <a:xfrm>
            <a:off x="179388" y="260350"/>
            <a:ext cx="8713787" cy="1584325"/>
          </a:xfrm>
          <a:ln>
            <a:solidFill>
              <a:srgbClr val="C00000"/>
            </a:solidFill>
            <a:miter lim="800000"/>
            <a:headEnd/>
            <a:tailEnd/>
          </a:ln>
        </p:spPr>
        <p:txBody>
          <a:bodyPr/>
          <a:lstStyle/>
          <a:p>
            <a:pPr eaLnBrk="1" hangingPunct="1"/>
            <a:r>
              <a:rPr lang="en-US" altLang="en-US" sz="3600" b="1" smtClean="0">
                <a:solidFill>
                  <a:srgbClr val="C00000"/>
                </a:solidFill>
              </a:rPr>
              <a:t>What are some possible consequences when you make a mistake at home?</a:t>
            </a:r>
          </a:p>
        </p:txBody>
      </p:sp>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221163"/>
            <a:ext cx="3101975" cy="20113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ounded Rectangular Callout 4">
            <a:extLst>
              <a:ext uri="{FF2B5EF4-FFF2-40B4-BE49-F238E27FC236}">
                <a16:creationId xmlns:a16="http://schemas.microsoft.com/office/drawing/2014/main" xmlns="" id="{F95784EF-9843-410A-9FF6-7FC607289DA8}"/>
              </a:ext>
            </a:extLst>
          </p:cNvPr>
          <p:cNvSpPr/>
          <p:nvPr/>
        </p:nvSpPr>
        <p:spPr>
          <a:xfrm>
            <a:off x="523875" y="2928938"/>
            <a:ext cx="3097213" cy="1150937"/>
          </a:xfrm>
          <a:prstGeom prst="wedgeRoundRectCallout">
            <a:avLst>
              <a:gd name="adj1" fmla="val 63054"/>
              <a:gd name="adj2" fmla="val -55974"/>
              <a:gd name="adj3" fmla="val 16667"/>
            </a:avLst>
          </a:prstGeom>
          <a:solidFill>
            <a:srgbClr val="F5DFA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C00000"/>
                </a:solidFill>
              </a:rPr>
              <a:t>Michael, did you forget to put the dishes away?</a:t>
            </a:r>
          </a:p>
        </p:txBody>
      </p:sp>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3968750"/>
            <a:ext cx="2563813" cy="2263775"/>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7" name="Rounded Rectangular Callout 6">
            <a:extLst>
              <a:ext uri="{FF2B5EF4-FFF2-40B4-BE49-F238E27FC236}">
                <a16:creationId xmlns:a16="http://schemas.microsoft.com/office/drawing/2014/main" xmlns="" id="{959CDFEB-4587-4F24-88A6-F16225ACE234}"/>
              </a:ext>
            </a:extLst>
          </p:cNvPr>
          <p:cNvSpPr/>
          <p:nvPr/>
        </p:nvSpPr>
        <p:spPr>
          <a:xfrm>
            <a:off x="4500563" y="3968750"/>
            <a:ext cx="1871662" cy="973138"/>
          </a:xfrm>
          <a:prstGeom prst="wedgeRoundRectCallout">
            <a:avLst>
              <a:gd name="adj1" fmla="val 59860"/>
              <a:gd name="adj2" fmla="val 31157"/>
              <a:gd name="adj3" fmla="val 16667"/>
            </a:avLst>
          </a:prstGeom>
          <a:solidFill>
            <a:srgbClr val="F5DFA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C00000"/>
                </a:solidFill>
              </a:rPr>
              <a:t>Is your homework done yet?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mph" presetSubtype="0" fill="hold" grpId="0" nodeType="clickEffect">
                                  <p:stCondLst>
                                    <p:cond delay="0"/>
                                  </p:stCondLst>
                                  <p:childTnLst>
                                    <p:anim calcmode="discrete" valueType="str">
                                      <p:cBhvr override="childStyle">
                                        <p:cTn id="10" dur="2000" fill="hold"/>
                                        <p:tgtEl>
                                          <p:spTgt spid="7"/>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ln>
            <a:solidFill>
              <a:srgbClr val="C00000"/>
            </a:solidFill>
            <a:miter lim="800000"/>
            <a:headEnd/>
            <a:tailEnd/>
          </a:ln>
        </p:spPr>
        <p:txBody>
          <a:bodyPr/>
          <a:lstStyle/>
          <a:p>
            <a:pPr eaLnBrk="1" hangingPunct="1"/>
            <a:r>
              <a:rPr lang="en-US" altLang="en-US" b="1" smtClean="0">
                <a:solidFill>
                  <a:srgbClr val="C00000"/>
                </a:solidFill>
              </a:rPr>
              <a:t>What might happen if you argue?</a:t>
            </a:r>
          </a:p>
        </p:txBody>
      </p:sp>
      <p:sp>
        <p:nvSpPr>
          <p:cNvPr id="3" name="Content Placeholder 2">
            <a:extLst>
              <a:ext uri="{FF2B5EF4-FFF2-40B4-BE49-F238E27FC236}">
                <a16:creationId xmlns:a16="http://schemas.microsoft.com/office/drawing/2014/main" xmlns="" id="{5402FFD0-D454-4034-A992-4CD6E48D18E1}"/>
              </a:ext>
            </a:extLst>
          </p:cNvPr>
          <p:cNvSpPr>
            <a:spLocks noGrp="1"/>
          </p:cNvSpPr>
          <p:nvPr>
            <p:ph idx="1"/>
          </p:nvPr>
        </p:nvSpPr>
        <p:spPr>
          <a:xfrm>
            <a:off x="457200" y="1600200"/>
            <a:ext cx="4330700" cy="4525963"/>
          </a:xfrm>
          <a:ln>
            <a:solidFill>
              <a:srgbClr val="C00000"/>
            </a:solidFill>
          </a:ln>
        </p:spPr>
        <p:txBody>
          <a:bodyPr/>
          <a:lstStyle/>
          <a:p>
            <a:pPr eaLnBrk="1" hangingPunct="1">
              <a:defRPr/>
            </a:pPr>
            <a:endParaRPr lang="en-US" dirty="0"/>
          </a:p>
          <a:p>
            <a:pPr eaLnBrk="1" hangingPunct="1">
              <a:defRPr/>
            </a:pPr>
            <a:r>
              <a:rPr lang="en-US" dirty="0"/>
              <a:t>it could make the person angrier</a:t>
            </a:r>
          </a:p>
          <a:p>
            <a:pPr marL="0" indent="0" eaLnBrk="1" hangingPunct="1">
              <a:buFontTx/>
              <a:buNone/>
              <a:defRPr/>
            </a:pPr>
            <a:endParaRPr lang="en-US" dirty="0"/>
          </a:p>
          <a:p>
            <a:pPr eaLnBrk="1" hangingPunct="1">
              <a:defRPr/>
            </a:pPr>
            <a:r>
              <a:rPr lang="en-US" dirty="0"/>
              <a:t>it could make the consequence worse</a:t>
            </a:r>
          </a:p>
        </p:txBody>
      </p:sp>
      <p:pic>
        <p:nvPicPr>
          <p:cNvPr id="41988" name="Picture 4"/>
          <p:cNvPicPr>
            <a:picLocks noChangeAspect="1" noChangeArrowheads="1"/>
          </p:cNvPicPr>
          <p:nvPr/>
        </p:nvPicPr>
        <p:blipFill>
          <a:blip r:embed="rId3">
            <a:extLst>
              <a:ext uri="{28A0092B-C50C-407E-A947-70E740481C1C}">
                <a14:useLocalDpi xmlns:a14="http://schemas.microsoft.com/office/drawing/2010/main" val="0"/>
              </a:ext>
            </a:extLst>
          </a:blip>
          <a:srcRect l="25404" r="26230"/>
          <a:stretch>
            <a:fillRect/>
          </a:stretch>
        </p:blipFill>
        <p:spPr bwMode="auto">
          <a:xfrm>
            <a:off x="5146675" y="2197100"/>
            <a:ext cx="3432175" cy="3340100"/>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4198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a:extLst>
              <a:ext uri="{FF2B5EF4-FFF2-40B4-BE49-F238E27FC236}">
                <a16:creationId xmlns:a16="http://schemas.microsoft.com/office/drawing/2014/main" xmlns="" id="{08239E7C-4ECF-43AB-A88B-CA1642D1A04F}"/>
              </a:ext>
            </a:extLst>
          </p:cNvPr>
          <p:cNvSpPr/>
          <p:nvPr/>
        </p:nvSpPr>
        <p:spPr>
          <a:xfrm>
            <a:off x="684213" y="1341438"/>
            <a:ext cx="7704137" cy="4103687"/>
          </a:xfrm>
          <a:prstGeom prst="wave">
            <a:avLst/>
          </a:prstGeom>
          <a:solidFill>
            <a:srgbClr val="F5DFA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a:solidFill>
                  <a:srgbClr val="C00000"/>
                </a:solidFill>
              </a:rPr>
              <a:t>Let’s learn how to </a:t>
            </a:r>
          </a:p>
          <a:p>
            <a:pPr algn="ctr" eaLnBrk="1" hangingPunct="1">
              <a:defRPr/>
            </a:pPr>
            <a:r>
              <a:rPr lang="en-US" sz="3600" b="1" dirty="0">
                <a:solidFill>
                  <a:srgbClr val="C00000"/>
                </a:solidFill>
              </a:rPr>
              <a:t>accept consequences</a:t>
            </a:r>
            <a:r>
              <a:rPr lang="en-US" sz="3600" dirty="0">
                <a:solidFill>
                  <a:srgbClr val="C00000"/>
                </a:solidFill>
              </a:rPr>
              <a:t> </a:t>
            </a:r>
          </a:p>
          <a:p>
            <a:pPr algn="ctr" eaLnBrk="1" hangingPunct="1">
              <a:defRPr/>
            </a:pPr>
            <a:r>
              <a:rPr lang="en-US" sz="3600" dirty="0">
                <a:solidFill>
                  <a:srgbClr val="C00000"/>
                </a:solidFill>
              </a:rPr>
              <a:t>and take responsibility for our actions!</a:t>
            </a:r>
          </a:p>
        </p:txBody>
      </p:sp>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ln>
            <a:solidFill>
              <a:srgbClr val="C00000"/>
            </a:solidFill>
            <a:miter lim="800000"/>
            <a:headEnd/>
            <a:tailEnd/>
          </a:ln>
        </p:spPr>
        <p:txBody>
          <a:bodyPr/>
          <a:lstStyle/>
          <a:p>
            <a:pPr eaLnBrk="1" hangingPunct="1"/>
            <a:r>
              <a:rPr lang="en-US" altLang="en-US" b="1" smtClean="0">
                <a:solidFill>
                  <a:srgbClr val="C00000"/>
                </a:solidFill>
              </a:rPr>
              <a:t>Steps to Accepting a Consequence</a:t>
            </a:r>
          </a:p>
        </p:txBody>
      </p:sp>
      <p:sp>
        <p:nvSpPr>
          <p:cNvPr id="17411" name="Content Placeholder 2"/>
          <p:cNvSpPr>
            <a:spLocks noGrp="1"/>
          </p:cNvSpPr>
          <p:nvPr>
            <p:ph idx="1"/>
          </p:nvPr>
        </p:nvSpPr>
        <p:spPr>
          <a:ln>
            <a:solidFill>
              <a:srgbClr val="C00000"/>
            </a:solidFill>
            <a:miter lim="800000"/>
            <a:headEnd/>
            <a:tailEnd/>
          </a:ln>
        </p:spPr>
        <p:txBody>
          <a:bodyPr/>
          <a:lstStyle/>
          <a:p>
            <a:pPr marL="514350" indent="-514350" eaLnBrk="1" hangingPunct="1">
              <a:buFontTx/>
              <a:buAutoNum type="arabicPeriod"/>
            </a:pPr>
            <a:r>
              <a:rPr lang="en-US" altLang="en-US" smtClean="0"/>
              <a:t>Look at the person</a:t>
            </a:r>
          </a:p>
          <a:p>
            <a:pPr marL="514350" indent="-514350" eaLnBrk="1" hangingPunct="1">
              <a:buFontTx/>
              <a:buAutoNum type="arabicPeriod"/>
            </a:pPr>
            <a:endParaRPr lang="en-US" altLang="en-US" smtClean="0"/>
          </a:p>
          <a:p>
            <a:pPr marL="514350" indent="-514350" eaLnBrk="1" hangingPunct="1">
              <a:buFontTx/>
              <a:buAutoNum type="arabicPeriod"/>
            </a:pPr>
            <a:r>
              <a:rPr lang="en-US" altLang="en-US" smtClean="0"/>
              <a:t>Say “okay”</a:t>
            </a:r>
          </a:p>
          <a:p>
            <a:pPr marL="514350" indent="-514350" eaLnBrk="1" hangingPunct="1">
              <a:buFontTx/>
              <a:buAutoNum type="arabicPeriod"/>
            </a:pPr>
            <a:endParaRPr lang="en-US" altLang="en-US" smtClean="0"/>
          </a:p>
          <a:p>
            <a:pPr marL="514350" indent="-514350" eaLnBrk="1" hangingPunct="1">
              <a:buFontTx/>
              <a:buAutoNum type="arabicPeriod"/>
            </a:pPr>
            <a:r>
              <a:rPr lang="en-US" altLang="en-US" smtClean="0"/>
              <a:t>Stay calm</a:t>
            </a:r>
          </a:p>
          <a:p>
            <a:pPr marL="514350" indent="-514350" eaLnBrk="1" hangingPunct="1">
              <a:buFontTx/>
              <a:buAutoNum type="arabicPeriod"/>
            </a:pPr>
            <a:endParaRPr lang="en-US" altLang="en-US" smtClean="0"/>
          </a:p>
          <a:p>
            <a:pPr marL="514350" indent="-514350" eaLnBrk="1" hangingPunct="1">
              <a:buFontTx/>
              <a:buAutoNum type="arabicPeriod"/>
            </a:pPr>
            <a:r>
              <a:rPr lang="en-US" altLang="en-US" smtClean="0"/>
              <a:t>Don’t argue</a:t>
            </a:r>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2781300"/>
            <a:ext cx="4027488" cy="2678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a:extLst>
              <a:ext uri="{FF2B5EF4-FFF2-40B4-BE49-F238E27FC236}">
                <a16:creationId xmlns:a16="http://schemas.microsoft.com/office/drawing/2014/main" xmlns="" id="{4D76C2AC-FB03-410C-98DC-C48E5BA225F9}"/>
              </a:ext>
            </a:extLst>
          </p:cNvPr>
          <p:cNvSpPr/>
          <p:nvPr/>
        </p:nvSpPr>
        <p:spPr>
          <a:xfrm>
            <a:off x="5651500" y="3141663"/>
            <a:ext cx="720725" cy="574675"/>
          </a:xfrm>
          <a:prstGeom prst="wedgeRoundRectCallout">
            <a:avLst>
              <a:gd name="adj1" fmla="val -55596"/>
              <a:gd name="adj2" fmla="val 94706"/>
              <a:gd name="adj3" fmla="val 16667"/>
            </a:avLst>
          </a:prstGeom>
          <a:solidFill>
            <a:srgbClr val="F5DFA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solidFill>
                  <a:srgbClr val="C00000"/>
                </a:solidFill>
              </a:rPr>
              <a:t>Okay</a:t>
            </a:r>
          </a:p>
        </p:txBody>
      </p:sp>
      <p:pic>
        <p:nvPicPr>
          <p:cNvPr id="174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242888"/>
            <a:ext cx="2143125" cy="2133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ln>
            <a:solidFill>
              <a:srgbClr val="C00000"/>
            </a:solidFill>
            <a:miter lim="800000"/>
            <a:headEnd/>
            <a:tailEnd/>
          </a:ln>
        </p:spPr>
        <p:txBody>
          <a:bodyPr/>
          <a:lstStyle/>
          <a:p>
            <a:pPr eaLnBrk="1" hangingPunct="1"/>
            <a:r>
              <a:rPr lang="en-US" altLang="en-US" b="1" smtClean="0">
                <a:solidFill>
                  <a:srgbClr val="C00000"/>
                </a:solidFill>
              </a:rPr>
              <a:t>So…what do YOU think?</a:t>
            </a:r>
          </a:p>
        </p:txBody>
      </p:sp>
      <p:sp>
        <p:nvSpPr>
          <p:cNvPr id="19459" name="Content Placeholder 2"/>
          <p:cNvSpPr>
            <a:spLocks noGrp="1"/>
          </p:cNvSpPr>
          <p:nvPr>
            <p:ph idx="1"/>
          </p:nvPr>
        </p:nvSpPr>
        <p:spPr>
          <a:xfrm>
            <a:off x="457200" y="1600200"/>
            <a:ext cx="8229600" cy="4852988"/>
          </a:xfrm>
          <a:ln>
            <a:solidFill>
              <a:srgbClr val="C00000"/>
            </a:solidFill>
            <a:miter lim="800000"/>
            <a:headEnd/>
            <a:tailEnd/>
          </a:ln>
        </p:spPr>
        <p:txBody>
          <a:bodyPr/>
          <a:lstStyle/>
          <a:p>
            <a:pPr marL="0" indent="0" algn="ctr" eaLnBrk="1" hangingPunct="1">
              <a:buFontTx/>
              <a:buNone/>
            </a:pPr>
            <a:r>
              <a:rPr lang="en-US" altLang="en-US" smtClean="0"/>
              <a:t>Your friend was cracking jokes in class and got in trouble for it.  The teacher is making her stay in for recess and she’s really upset.  </a:t>
            </a:r>
          </a:p>
          <a:p>
            <a:pPr marL="0" indent="0" algn="ctr" eaLnBrk="1" hangingPunct="1">
              <a:buFontTx/>
              <a:buNone/>
            </a:pPr>
            <a:r>
              <a:rPr lang="en-US" altLang="en-US" smtClean="0"/>
              <a:t>What can you do?</a:t>
            </a:r>
          </a:p>
        </p:txBody>
      </p:sp>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2113" y="3895725"/>
            <a:ext cx="3652837" cy="2430463"/>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3236</TotalTime>
  <Words>484</Words>
  <Application>Microsoft Office PowerPoint</Application>
  <PresentationFormat>On-screen Show (4:3)</PresentationFormat>
  <Paragraphs>56</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Diseño predeterminado</vt:lpstr>
      <vt:lpstr>I Can Accept Consequences</vt:lpstr>
      <vt:lpstr>What is a consequence?</vt:lpstr>
      <vt:lpstr>Everyone makes mistakes…</vt:lpstr>
      <vt:lpstr>Sometimes when we make mistakes, there are consequences</vt:lpstr>
      <vt:lpstr>What are some possible consequences when you make a mistake at home?</vt:lpstr>
      <vt:lpstr>What might happen if you argue?</vt:lpstr>
      <vt:lpstr>PowerPoint Presentation</vt:lpstr>
      <vt:lpstr>Steps to Accepting a Consequence</vt:lpstr>
      <vt:lpstr>So…what do YOU think?</vt:lpstr>
    </vt:vector>
  </TitlesOfParts>
  <Company>Siracusa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Mariajose</dc:creator>
  <cp:lastModifiedBy>Lisa Falk</cp:lastModifiedBy>
  <cp:revision>76</cp:revision>
  <dcterms:created xsi:type="dcterms:W3CDTF">2009-03-26T20:51:52Z</dcterms:created>
  <dcterms:modified xsi:type="dcterms:W3CDTF">2019-09-20T14:46:26Z</dcterms:modified>
</cp:coreProperties>
</file>