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28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0D46F-3263-4932-84B0-1CBCA5643195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56767-B81B-4DE3-94CC-9CB423532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0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 with students.</a:t>
            </a:r>
            <a:r>
              <a:rPr lang="en-US" baseline="0" dirty="0"/>
              <a:t>  Explain that today’s lesson will help them will learn some ways to follow directions at school.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6767-B81B-4DE3-94CC-9CB423532F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95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 with students.</a:t>
            </a:r>
            <a:r>
              <a:rPr lang="en-US" baseline="0" dirty="0"/>
              <a:t>  Explain how repeating the directions back to yourself and picturing yourself doing it can really help you to follow the direction correctly.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6767-B81B-4DE3-94CC-9CB423532F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14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 with</a:t>
            </a:r>
            <a:r>
              <a:rPr lang="en-US" baseline="0" dirty="0"/>
              <a:t> students.  Talk about how important it is to follow the direction quickly.  Refer back to the points on slide #5 for positive outcomes of following directions.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6767-B81B-4DE3-94CC-9CB423532F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85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</a:t>
            </a:r>
            <a:r>
              <a:rPr lang="en-US" baseline="0" dirty="0"/>
              <a:t> with students.  Review the 5 things they can do to follow directions correctly.  Is there anything else they would add to the list?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6767-B81B-4DE3-94CC-9CB423532F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301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 with students.  Lead a</a:t>
            </a:r>
            <a:r>
              <a:rPr lang="en-US" baseline="0" dirty="0"/>
              <a:t> discussion about how sometimes you think you did what you were supposed to do but then you start to have doubts…maybe a classmate did something differently and now you wonder if you could be wrong.  Ask students for their ideas of how to handle this situation.  List their ideas on </a:t>
            </a:r>
            <a:r>
              <a:rPr lang="en-US" baseline="0"/>
              <a:t>the board or paper.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6767-B81B-4DE3-94CC-9CB423532F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 with students.  Click</a:t>
            </a:r>
            <a:r>
              <a:rPr lang="en-US" baseline="0" dirty="0"/>
              <a:t> to bring up each callout.  Ask students if they ever hear these directions at school.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6767-B81B-4DE3-94CC-9CB423532F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59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 with</a:t>
            </a:r>
            <a:r>
              <a:rPr lang="en-US" baseline="0" dirty="0"/>
              <a:t> students.  Ask for their input:  What other directions do they hear at school?  List these on paper or the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6767-B81B-4DE3-94CC-9CB423532F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85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</a:t>
            </a:r>
            <a:r>
              <a:rPr lang="en-US" baseline="0" dirty="0"/>
              <a:t> slide with students.  Lead a brief discussion about why it’s important to do what we’re told at school as a lead-in to the next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6767-B81B-4DE3-94CC-9CB423532F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18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</a:t>
            </a:r>
            <a:r>
              <a:rPr lang="en-US" baseline="0" dirty="0"/>
              <a:t> slide with students.  Talk about the positive outcomes of doing what we’re supposed to do in school.  Can they add any other outcomes?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6767-B81B-4DE3-94CC-9CB423532F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73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 with students.  Emphasize that they’ll learn 6</a:t>
            </a:r>
            <a:r>
              <a:rPr lang="en-US" baseline="0" dirty="0"/>
              <a:t> </a:t>
            </a:r>
            <a:r>
              <a:rPr lang="en-US" dirty="0"/>
              <a:t>ways to make direction-following easier.</a:t>
            </a:r>
            <a:r>
              <a:rPr lang="en-US" baseline="0" dirty="0"/>
              <a:t>  Talk about how hard it can be to listen to directions if the classroom is noisy or if the student is busy doing something else.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6767-B81B-4DE3-94CC-9CB423532F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42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</a:t>
            </a:r>
            <a:r>
              <a:rPr lang="en-US" baseline="0" dirty="0"/>
              <a:t> slide with students.  Define “visual cues” as things they can see in the classroom that can help them better understand spoken directions.  Click to bring up each picture: </a:t>
            </a:r>
            <a:r>
              <a:rPr lang="en-US" b="1" baseline="0" dirty="0"/>
              <a:t>1.</a:t>
            </a:r>
            <a:r>
              <a:rPr lang="en-US" baseline="0" dirty="0"/>
              <a:t>  </a:t>
            </a:r>
            <a:r>
              <a:rPr lang="en-US" b="1" baseline="0" dirty="0"/>
              <a:t>written directions on the chalkboard; 2.  gestures, like the teacher putting her finger to her lips to signal “quiet” or the teacher pointing to indicate a location or destination; 3.  classmates – what are they doing that I should be doing too?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6767-B81B-4DE3-94CC-9CB423532F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89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</a:t>
            </a:r>
            <a:r>
              <a:rPr lang="en-US" baseline="0" dirty="0"/>
              <a:t> with students.  Explain that sometimes the student might need to </a:t>
            </a:r>
            <a:r>
              <a:rPr lang="en-US" b="1" baseline="0" dirty="0"/>
              <a:t>say “okay” out loud </a:t>
            </a:r>
            <a:r>
              <a:rPr lang="en-US" baseline="0" dirty="0"/>
              <a:t>if the teacher is talking directly to the student so that the teacher knows he/she heard the direction and will follow it.  If the teacher is talking to a group or the whole class, the student can </a:t>
            </a:r>
            <a:r>
              <a:rPr lang="en-US" b="1" baseline="0" dirty="0"/>
              <a:t>think “okay” in their head</a:t>
            </a:r>
            <a:r>
              <a:rPr lang="en-US" baseline="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6767-B81B-4DE3-94CC-9CB423532F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8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 with</a:t>
            </a:r>
            <a:r>
              <a:rPr lang="en-US" baseline="0" dirty="0"/>
              <a:t> students.  Explain that sometimes – even if you’re paying attention – you don’t hear the direction.  Or maybe you heard it, but you don’t understand.  This is the right time to raise your hand and ask a question.  Ask students what questions they could ask their teacher to get a better understanding of the expectations.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56767-B81B-4DE3-94CC-9CB423532F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76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0131" y="1882065"/>
            <a:ext cx="7766936" cy="932154"/>
          </a:xfrm>
          <a:ln w="5715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/>
              <a:t>I Can Follow Directions!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07" y="4410712"/>
            <a:ext cx="1871634" cy="2280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22" y="2988078"/>
            <a:ext cx="3604334" cy="360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8798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40468"/>
            <a:ext cx="8596668" cy="635216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</a:rPr>
              <a:t>5.  Repeat the direction to myself and 	 	  picture me doing it in my mind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226" y="2336461"/>
            <a:ext cx="3292453" cy="4356169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580547" y="1799215"/>
            <a:ext cx="4215679" cy="2071991"/>
          </a:xfrm>
          <a:prstGeom prst="cloudCallout">
            <a:avLst>
              <a:gd name="adj1" fmla="val 65019"/>
              <a:gd name="adj2" fmla="val 1608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The teacher wants me to do the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first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000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row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of math problems, then stop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2710" y="3413239"/>
            <a:ext cx="386549" cy="38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67389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583661"/>
            <a:ext cx="8596668" cy="545770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</a:rPr>
              <a:t>6.  Follow the direction as 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</a:rPr>
              <a:t>											soon as I can!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589" y="1970669"/>
            <a:ext cx="4500158" cy="376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82403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05319"/>
            <a:ext cx="8596668" cy="13208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/>
              <a:t>It’s important to follow directions so that I do what I’m supposed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6119"/>
            <a:ext cx="8596668" cy="513188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Listen carefully to what the teacher is saying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Check for visual cues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Say (or think) “okay”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Ask questions if I didn’t hear or I don’t understand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Repeat the direction to myself and picture me doing it in my mind</a:t>
            </a:r>
          </a:p>
          <a:p>
            <a:pPr marL="457200" indent="-457200"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Follow the direction as soon as I can!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D7B0991-AC33-4678-A8A6-3CC53BE53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002" y="3293164"/>
            <a:ext cx="2551625" cy="3411643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0167864" y="1726119"/>
            <a:ext cx="2024136" cy="1007259"/>
          </a:xfrm>
          <a:prstGeom prst="wedgeRoundRectCallout">
            <a:avLst>
              <a:gd name="adj1" fmla="val 14195"/>
              <a:gd name="adj2" fmla="val 14692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You did it!</a:t>
            </a:r>
          </a:p>
        </p:txBody>
      </p:sp>
    </p:spTree>
    <p:extLst>
      <p:ext uri="{BB962C8B-B14F-4D97-AF65-F5344CB8AC3E}">
        <p14:creationId xmlns:p14="http://schemas.microsoft.com/office/powerpoint/2010/main" val="629691007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900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So…what do YOU think?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59032"/>
            <a:ext cx="8596668" cy="3880773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chemeClr val="accent1"/>
                </a:solidFill>
              </a:rPr>
              <a:t>You listened carefully to the teacher’s directions and think you did what you were supposed to do, but now you’re not sure you did it right. 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accent1"/>
                </a:solidFill>
              </a:rPr>
              <a:t>What can you do?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315" y="1750978"/>
            <a:ext cx="2017558" cy="40968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95323058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/>
              <a:t>There are always lots of directions I need to follow in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051" y="3266982"/>
            <a:ext cx="2519505" cy="2853847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7297445" y="2281561"/>
            <a:ext cx="2423604" cy="1269507"/>
          </a:xfrm>
          <a:prstGeom prst="wedgeRoundRectCallout">
            <a:avLst>
              <a:gd name="adj1" fmla="val -77243"/>
              <a:gd name="adj2" fmla="val 925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Line up at the door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63480" y="2361460"/>
            <a:ext cx="2743200" cy="1269507"/>
          </a:xfrm>
          <a:prstGeom prst="wedgeRoundRectCallout">
            <a:avLst>
              <a:gd name="adj1" fmla="val 81109"/>
              <a:gd name="adj2" fmla="val 932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Put your name on your paper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763480" y="5086905"/>
            <a:ext cx="2973273" cy="1180730"/>
          </a:xfrm>
          <a:prstGeom prst="wedgeRoundRectCallout">
            <a:avLst>
              <a:gd name="adj1" fmla="val 74415"/>
              <a:gd name="adj2" fmla="val -668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Quiet please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7297445" y="4927107"/>
            <a:ext cx="3178205" cy="1313895"/>
          </a:xfrm>
          <a:prstGeom prst="wedgeRoundRectCallout">
            <a:avLst>
              <a:gd name="adj1" fmla="val -72230"/>
              <a:gd name="adj2" fmla="val -469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Stay in your seat</a:t>
            </a:r>
          </a:p>
        </p:txBody>
      </p:sp>
    </p:spTree>
    <p:extLst>
      <p:ext uri="{BB962C8B-B14F-4D97-AF65-F5344CB8AC3E}">
        <p14:creationId xmlns:p14="http://schemas.microsoft.com/office/powerpoint/2010/main" val="31792538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716907" y="213064"/>
            <a:ext cx="10042829" cy="2246051"/>
          </a:xfrm>
          <a:prstGeom prst="wedgeRoundRectCallout">
            <a:avLst>
              <a:gd name="adj1" fmla="val -9252"/>
              <a:gd name="adj2" fmla="val 802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1"/>
                </a:solidFill>
              </a:rPr>
              <a:t>What other directions do YOU hear at school?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182621" y="3231472"/>
            <a:ext cx="5256019" cy="345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67719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57452"/>
            <a:ext cx="8596668" cy="1672948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/>
              <a:t>It’s important to follow these directions so that I do what I’m supposed to do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5877" y="2246789"/>
            <a:ext cx="4180643" cy="418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97079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/>
              <a:t>What happens when I do what I’m supposed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989" y="3003967"/>
            <a:ext cx="5634689" cy="2952949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I get my work done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my teacher is happy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I don’t get in trouble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I’m proud of myself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my parents are happy too</a:t>
            </a:r>
          </a:p>
          <a:p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2AB211-33A6-42B5-B051-B6769A7C1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052" y="2409163"/>
            <a:ext cx="3831111" cy="354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36770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58219"/>
            <a:ext cx="8596668" cy="1802369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b="1" dirty="0"/>
              <a:t>There are things I can do to make sure I really hear all of the directions and do what I’m supposed to do: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551206"/>
            <a:ext cx="8596668" cy="388077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1"/>
                </a:solidFill>
              </a:rPr>
              <a:t>Listen carefully to what the teacher is saying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148" y="3247731"/>
            <a:ext cx="3103702" cy="311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18611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958" y="214009"/>
            <a:ext cx="9148616" cy="648834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2.  </a:t>
            </a:r>
            <a:r>
              <a:rPr lang="en-US" sz="3600" dirty="0">
                <a:solidFill>
                  <a:schemeClr val="accent1"/>
                </a:solidFill>
              </a:rPr>
              <a:t>Check for visual cues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416" r="12679"/>
          <a:stretch/>
        </p:blipFill>
        <p:spPr>
          <a:xfrm rot="20431492">
            <a:off x="962397" y="4097439"/>
            <a:ext cx="185724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982" y="1154318"/>
            <a:ext cx="2628900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632129" y="4690345"/>
            <a:ext cx="2457450" cy="1857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496" y="1768305"/>
            <a:ext cx="1800225" cy="254317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2801566" y="3039892"/>
            <a:ext cx="749030" cy="116245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550596" y="3550596"/>
            <a:ext cx="2859932" cy="9851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37753" y="5369668"/>
            <a:ext cx="1536970" cy="2493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5405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544749"/>
            <a:ext cx="9225423" cy="619651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</a:rPr>
              <a:t>3.  Say (or think) “okay”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255" y="2290881"/>
            <a:ext cx="3250355" cy="431713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6780179" y="797668"/>
            <a:ext cx="2714017" cy="1887166"/>
          </a:xfrm>
          <a:prstGeom prst="cloudCallout">
            <a:avLst>
              <a:gd name="adj1" fmla="val -59184"/>
              <a:gd name="adj2" fmla="val 5786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okay</a:t>
            </a:r>
          </a:p>
        </p:txBody>
      </p:sp>
    </p:spTree>
    <p:extLst>
      <p:ext uri="{BB962C8B-B14F-4D97-AF65-F5344CB8AC3E}">
        <p14:creationId xmlns:p14="http://schemas.microsoft.com/office/powerpoint/2010/main" val="1202504696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486383"/>
            <a:ext cx="8991960" cy="607978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/>
                </a:solidFill>
              </a:rPr>
              <a:t>4.  Ask questions if I didn’t hear or I don’t 	 						understand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809364" y="1831072"/>
            <a:ext cx="3171217" cy="1877438"/>
          </a:xfrm>
          <a:prstGeom prst="wedgeRoundRectCallout">
            <a:avLst>
              <a:gd name="adj1" fmla="val 71192"/>
              <a:gd name="adj2" fmla="val 4177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Excuse me – could you please repeat the direction?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B6A3208-DCD0-4122-8F07-ED0AE6F4DB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94"/>
          <a:stretch/>
        </p:blipFill>
        <p:spPr>
          <a:xfrm>
            <a:off x="5786411" y="2877359"/>
            <a:ext cx="3568604" cy="3368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5278588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tf02900688</Template>
  <TotalTime>298</TotalTime>
  <Words>850</Words>
  <Application>Microsoft Office PowerPoint</Application>
  <PresentationFormat>Widescreen</PresentationFormat>
  <Paragraphs>62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Comic Sans MS</vt:lpstr>
      <vt:lpstr>Trebuchet MS</vt:lpstr>
      <vt:lpstr>Wingdings 3</vt:lpstr>
      <vt:lpstr>Facet</vt:lpstr>
      <vt:lpstr>I Can Follow Directions!</vt:lpstr>
      <vt:lpstr>There are always lots of directions I need to follow in school</vt:lpstr>
      <vt:lpstr>PowerPoint Presentation</vt:lpstr>
      <vt:lpstr>It’s important to follow these directions so that I do what I’m supposed to do</vt:lpstr>
      <vt:lpstr>What happens when I do what I’m supposed to do?</vt:lpstr>
      <vt:lpstr>There are things I can do to make sure I really hear all of the directions and do what I’m supposed to do: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It’s important to follow directions so that I do what I’m supposed to do</vt:lpstr>
      <vt:lpstr>So…what do YOU think?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Follow Directions!</dc:title>
  <dc:creator>Andrea Morris</dc:creator>
  <cp:lastModifiedBy>Lisa Falk</cp:lastModifiedBy>
  <cp:revision>32</cp:revision>
  <dcterms:created xsi:type="dcterms:W3CDTF">2018-06-18T16:59:15Z</dcterms:created>
  <dcterms:modified xsi:type="dcterms:W3CDTF">2019-09-25T13:35:19Z</dcterms:modified>
</cp:coreProperties>
</file>