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7" r:id="rId2"/>
    <p:sldId id="268" r:id="rId3"/>
    <p:sldId id="270" r:id="rId4"/>
    <p:sldId id="269" r:id="rId5"/>
    <p:sldId id="271" r:id="rId6"/>
    <p:sldId id="275" r:id="rId7"/>
    <p:sldId id="272" r:id="rId8"/>
    <p:sldId id="273" r:id="rId9"/>
    <p:sldId id="274" r:id="rId10"/>
    <p:sldId id="276" r:id="rId11"/>
    <p:sldId id="277" r:id="rId12"/>
    <p:sldId id="280" r:id="rId13"/>
    <p:sldId id="278" r:id="rId14"/>
    <p:sldId id="279"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99FF"/>
    <a:srgbClr val="333399"/>
    <a:srgbClr val="FFCC66"/>
    <a:srgbClr val="363080"/>
    <a:srgbClr val="5850A5"/>
    <a:srgbClr val="342F61"/>
    <a:srgbClr val="463F83"/>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98" autoAdjust="0"/>
  </p:normalViewPr>
  <p:slideViewPr>
    <p:cSldViewPr>
      <p:cViewPr>
        <p:scale>
          <a:sx n="100" d="100"/>
          <a:sy n="100" d="100"/>
        </p:scale>
        <p:origin x="1206" y="162"/>
      </p:cViewPr>
      <p:guideLst>
        <p:guide orient="horz" pos="2160"/>
        <p:guide pos="2880"/>
      </p:guideLst>
    </p:cSldViewPr>
  </p:slideViewPr>
  <p:notesTextViewPr>
    <p:cViewPr>
      <p:scale>
        <a:sx n="100" d="100"/>
        <a:sy n="100" d="100"/>
      </p:scale>
      <p:origin x="0" y="-102"/>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D481ED9-8121-47A8-8CCD-F3BE336FD193}" type="slidenum">
              <a:rPr lang="en-US" altLang="en-US"/>
              <a:pPr>
                <a:defRPr/>
              </a:pPr>
              <a:t>‹#›</a:t>
            </a:fld>
            <a:endParaRPr lang="en-US" altLang="en-US"/>
          </a:p>
        </p:txBody>
      </p:sp>
    </p:spTree>
    <p:extLst>
      <p:ext uri="{BB962C8B-B14F-4D97-AF65-F5344CB8AC3E}">
        <p14:creationId xmlns:p14="http://schemas.microsoft.com/office/powerpoint/2010/main" val="347716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573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59FFA80-070C-48B4-BF42-EB5E68FE2414}" type="slidenum">
              <a:rPr lang="en-GB" altLang="en-US"/>
              <a:pPr>
                <a:defRPr/>
              </a:pPr>
              <a:t>‹#›</a:t>
            </a:fld>
            <a:endParaRPr lang="en-GB" altLang="en-US"/>
          </a:p>
        </p:txBody>
      </p:sp>
    </p:spTree>
    <p:extLst>
      <p:ext uri="{BB962C8B-B14F-4D97-AF65-F5344CB8AC3E}">
        <p14:creationId xmlns:p14="http://schemas.microsoft.com/office/powerpoint/2010/main" val="3577238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C9C9E0-0F4D-4151-8938-8AA8EBC2634F}" type="slidenum">
              <a:rPr lang="en-GB" altLang="en-US"/>
              <a:pPr/>
              <a:t>1</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t>Read slide with</a:t>
            </a:r>
            <a:r>
              <a:rPr lang="en-GB" altLang="en-US" baseline="0" dirty="0" smtClean="0"/>
              <a:t> students. Ask students if they’ve ever needed help in a situation and didn’t know what to do.  Explain that today’s lesson will give them steps to follow when they need help.  </a:t>
            </a:r>
            <a:endParaRPr lang="en-GB" altLang="en-US" dirty="0" smtClean="0"/>
          </a:p>
        </p:txBody>
      </p:sp>
    </p:spTree>
    <p:extLst>
      <p:ext uri="{BB962C8B-B14F-4D97-AF65-F5344CB8AC3E}">
        <p14:creationId xmlns:p14="http://schemas.microsoft.com/office/powerpoint/2010/main" val="875034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Refer back to the previous slide to point out all the correct things the girl did when requesting help from the teacher.</a:t>
            </a:r>
            <a:endParaRPr lang="en-US"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10</a:t>
            </a:fld>
            <a:endParaRPr lang="en-GB" altLang="en-US"/>
          </a:p>
        </p:txBody>
      </p:sp>
    </p:spTree>
    <p:extLst>
      <p:ext uri="{BB962C8B-B14F-4D97-AF65-F5344CB8AC3E}">
        <p14:creationId xmlns:p14="http://schemas.microsoft.com/office/powerpoint/2010/main" val="124670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Explain that a very important part of asking for help is making sure we thank the helper for their assistance!</a:t>
            </a:r>
            <a:endParaRPr lang="en-US"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11</a:t>
            </a:fld>
            <a:endParaRPr lang="en-GB" altLang="en-US"/>
          </a:p>
        </p:txBody>
      </p:sp>
    </p:spTree>
    <p:extLst>
      <p:ext uri="{BB962C8B-B14F-4D97-AF65-F5344CB8AC3E}">
        <p14:creationId xmlns:p14="http://schemas.microsoft.com/office/powerpoint/2010/main" val="375513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Talk about how sometimes we might be embarrassed to ask for help, or we might try to be perfect and think we shouldn’t need help.  Emphasize that </a:t>
            </a:r>
            <a:r>
              <a:rPr lang="en-US" b="1" baseline="0" dirty="0" smtClean="0"/>
              <a:t>everyone needs help sometimes and that it’s okay to ask for it – as lone as we do it the right way.</a:t>
            </a:r>
            <a:endParaRPr lang="en-US" b="1"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12</a:t>
            </a:fld>
            <a:endParaRPr lang="en-GB" altLang="en-US"/>
          </a:p>
        </p:txBody>
      </p:sp>
    </p:spTree>
    <p:extLst>
      <p:ext uri="{BB962C8B-B14F-4D97-AF65-F5344CB8AC3E}">
        <p14:creationId xmlns:p14="http://schemas.microsoft.com/office/powerpoint/2010/main" val="101248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and review the 4 steps for asking for help.</a:t>
            </a:r>
            <a:endParaRPr lang="en-US"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13</a:t>
            </a:fld>
            <a:endParaRPr lang="en-GB" altLang="en-US"/>
          </a:p>
        </p:txBody>
      </p:sp>
    </p:spTree>
    <p:extLst>
      <p:ext uri="{BB962C8B-B14F-4D97-AF65-F5344CB8AC3E}">
        <p14:creationId xmlns:p14="http://schemas.microsoft.com/office/powerpoint/2010/main" val="393814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how sometimes it’s okay to ask for clarification during a test but that sometimes teachers aren’t allowed to help – like during state testing.  If this is the situation, try reviewing the test-taking strategies from the </a:t>
            </a:r>
            <a:r>
              <a:rPr lang="en-US" b="1" i="1" baseline="0" dirty="0" smtClean="0"/>
              <a:t>I Can Tackle Test-Taking </a:t>
            </a:r>
            <a:r>
              <a:rPr lang="en-US" baseline="0" dirty="0" smtClean="0"/>
              <a:t>social </a:t>
            </a:r>
            <a:r>
              <a:rPr lang="en-US" baseline="0" smtClean="0"/>
              <a:t>skills module.</a:t>
            </a:r>
            <a:endParaRPr lang="en-US"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14</a:t>
            </a:fld>
            <a:endParaRPr lang="en-GB" altLang="en-US"/>
          </a:p>
        </p:txBody>
      </p:sp>
    </p:spTree>
    <p:extLst>
      <p:ext uri="{BB962C8B-B14F-4D97-AF65-F5344CB8AC3E}">
        <p14:creationId xmlns:p14="http://schemas.microsoft.com/office/powerpoint/2010/main" val="222117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Click</a:t>
            </a:r>
            <a:r>
              <a:rPr lang="en-US" baseline="0" dirty="0" smtClean="0"/>
              <a:t> to bring up each picture and t</a:t>
            </a:r>
            <a:r>
              <a:rPr lang="en-US" dirty="0" smtClean="0"/>
              <a:t>alk about</a:t>
            </a:r>
            <a:r>
              <a:rPr lang="en-US" baseline="0" dirty="0" smtClean="0"/>
              <a:t> how we sometimes are faced with a problem.  (i.e. untied shoelaces; broken pencil; forgot locker combination)</a:t>
            </a:r>
            <a:endParaRPr lang="en-US"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2</a:t>
            </a:fld>
            <a:endParaRPr lang="en-GB" altLang="en-US"/>
          </a:p>
        </p:txBody>
      </p:sp>
    </p:spTree>
    <p:extLst>
      <p:ext uri="{BB962C8B-B14F-4D97-AF65-F5344CB8AC3E}">
        <p14:creationId xmlns:p14="http://schemas.microsoft.com/office/powerpoint/2010/main" val="281825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Click to bring up each picture and talk about how we can sometimes fix the problems</a:t>
            </a:r>
            <a:r>
              <a:rPr lang="en-US" baseline="0" dirty="0" smtClean="0"/>
              <a:t> without any help.</a:t>
            </a:r>
            <a:endParaRPr lang="en-US"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3</a:t>
            </a:fld>
            <a:endParaRPr lang="en-GB" altLang="en-US"/>
          </a:p>
        </p:txBody>
      </p:sp>
    </p:spTree>
    <p:extLst>
      <p:ext uri="{BB962C8B-B14F-4D97-AF65-F5344CB8AC3E}">
        <p14:creationId xmlns:p14="http://schemas.microsoft.com/office/powerpoint/2010/main" val="96519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Explain that sometimes we can’t fix the problem and we need to ask for help.  Point out that there are steps we can take to get the help we need.</a:t>
            </a:r>
            <a:endParaRPr lang="en-US"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4</a:t>
            </a:fld>
            <a:endParaRPr lang="en-GB" altLang="en-US"/>
          </a:p>
        </p:txBody>
      </p:sp>
    </p:spTree>
    <p:extLst>
      <p:ext uri="{BB962C8B-B14F-4D97-AF65-F5344CB8AC3E}">
        <p14:creationId xmlns:p14="http://schemas.microsoft.com/office/powerpoint/2010/main" val="158915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Explain that just because we have a problem doesn’t mean that we need help to solve it.  Emphasize the bullet points that help us determine </a:t>
            </a:r>
            <a:r>
              <a:rPr lang="en-US" b="1" u="sng" baseline="0" dirty="0" smtClean="0"/>
              <a:t>if</a:t>
            </a:r>
            <a:r>
              <a:rPr lang="en-US" b="1" u="none" baseline="0" dirty="0" smtClean="0"/>
              <a:t> </a:t>
            </a:r>
            <a:r>
              <a:rPr lang="en-US" baseline="0" dirty="0" smtClean="0"/>
              <a:t>we really need help or not.</a:t>
            </a:r>
            <a:endParaRPr lang="en-US"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5</a:t>
            </a:fld>
            <a:endParaRPr lang="en-GB" altLang="en-US"/>
          </a:p>
        </p:txBody>
      </p:sp>
    </p:spTree>
    <p:extLst>
      <p:ext uri="{BB962C8B-B14F-4D97-AF65-F5344CB8AC3E}">
        <p14:creationId xmlns:p14="http://schemas.microsoft.com/office/powerpoint/2010/main" val="200678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Click to bring up each picture and talk about whether or not you might need help in this situation (i.e. gum stuck in hair; dog tore up homework; can’t find classroom).  </a:t>
            </a:r>
            <a:r>
              <a:rPr lang="en-US" b="1" baseline="0" dirty="0" smtClean="0"/>
              <a:t>Answers may vary depending on students’ skills and abilities.</a:t>
            </a:r>
            <a:endParaRPr lang="en-US" b="1"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6</a:t>
            </a:fld>
            <a:endParaRPr lang="en-GB" altLang="en-US"/>
          </a:p>
        </p:txBody>
      </p:sp>
    </p:spTree>
    <p:extLst>
      <p:ext uri="{BB962C8B-B14F-4D97-AF65-F5344CB8AC3E}">
        <p14:creationId xmlns:p14="http://schemas.microsoft.com/office/powerpoint/2010/main" val="48155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Discuss the different people who might be of help at school and home.</a:t>
            </a:r>
            <a:endParaRPr lang="en-US"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7</a:t>
            </a:fld>
            <a:endParaRPr lang="en-GB" altLang="en-US"/>
          </a:p>
        </p:txBody>
      </p:sp>
    </p:spTree>
    <p:extLst>
      <p:ext uri="{BB962C8B-B14F-4D97-AF65-F5344CB8AC3E}">
        <p14:creationId xmlns:p14="http://schemas.microsoft.com/office/powerpoint/2010/main" val="206986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Go through each example and ask students who would be the best person to ask for help with each situation.  </a:t>
            </a:r>
            <a:r>
              <a:rPr lang="en-US" b="1" baseline="0" dirty="0" smtClean="0"/>
              <a:t>(There may be more that one answer for the situations.  For example, you could ask either the teacher or a classmate to borrow a pencil.  You could ask your coach or a teammate about your new soccer position.)</a:t>
            </a:r>
            <a:endParaRPr lang="en-US" b="1"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8</a:t>
            </a:fld>
            <a:endParaRPr lang="en-GB" altLang="en-US"/>
          </a:p>
        </p:txBody>
      </p:sp>
    </p:spTree>
    <p:extLst>
      <p:ext uri="{BB962C8B-B14F-4D97-AF65-F5344CB8AC3E}">
        <p14:creationId xmlns:p14="http://schemas.microsoft.com/office/powerpoint/2010/main" val="242636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Explain</a:t>
            </a:r>
            <a:r>
              <a:rPr lang="en-US" baseline="0" dirty="0" smtClean="0"/>
              <a:t> that there’s a right way to ask for help.  You don’t want to interrupt if the person is busy, so it’s always a good idea to say “excuse me” before asking for help.  Emphasize that they need to clearly state the problem and ask for the exact help they need.</a:t>
            </a:r>
            <a:endParaRPr lang="en-US" dirty="0"/>
          </a:p>
        </p:txBody>
      </p:sp>
      <p:sp>
        <p:nvSpPr>
          <p:cNvPr id="4" name="Slide Number Placeholder 3"/>
          <p:cNvSpPr>
            <a:spLocks noGrp="1"/>
          </p:cNvSpPr>
          <p:nvPr>
            <p:ph type="sldNum" sz="quarter" idx="10"/>
          </p:nvPr>
        </p:nvSpPr>
        <p:spPr/>
        <p:txBody>
          <a:bodyPr/>
          <a:lstStyle/>
          <a:p>
            <a:pPr>
              <a:defRPr/>
            </a:pPr>
            <a:fld id="{659FFA80-070C-48B4-BF42-EB5E68FE2414}" type="slidenum">
              <a:rPr lang="en-GB" altLang="en-US" smtClean="0"/>
              <a:pPr>
                <a:defRPr/>
              </a:pPr>
              <a:t>9</a:t>
            </a:fld>
            <a:endParaRPr lang="en-GB" altLang="en-US"/>
          </a:p>
        </p:txBody>
      </p:sp>
    </p:spTree>
    <p:extLst>
      <p:ext uri="{BB962C8B-B14F-4D97-AF65-F5344CB8AC3E}">
        <p14:creationId xmlns:p14="http://schemas.microsoft.com/office/powerpoint/2010/main" val="271832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58"/>
          <p:cNvSpPr>
            <a:spLocks/>
          </p:cNvSpPr>
          <p:nvPr/>
        </p:nvSpPr>
        <p:spPr bwMode="auto">
          <a:xfrm>
            <a:off x="-33338" y="-33338"/>
            <a:ext cx="9577388" cy="6818313"/>
          </a:xfrm>
          <a:custGeom>
            <a:avLst/>
            <a:gdLst>
              <a:gd name="T0" fmla="*/ 7938 w 6033"/>
              <a:gd name="T1" fmla="*/ 0 h 4295"/>
              <a:gd name="T2" fmla="*/ 9210675 w 6033"/>
              <a:gd name="T3" fmla="*/ 22225 h 4295"/>
              <a:gd name="T4" fmla="*/ 9210675 w 6033"/>
              <a:gd name="T5" fmla="*/ 6199188 h 4295"/>
              <a:gd name="T6" fmla="*/ 8042275 w 6033"/>
              <a:gd name="T7" fmla="*/ 3733800 h 4295"/>
              <a:gd name="T8" fmla="*/ 0 w 6033"/>
              <a:gd name="T9" fmla="*/ 4930775 h 4295"/>
              <a:gd name="T10" fmla="*/ 7938 w 6033"/>
              <a:gd name="T11" fmla="*/ 0 h 42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3" h="4295">
                <a:moveTo>
                  <a:pt x="5" y="0"/>
                </a:moveTo>
                <a:lnTo>
                  <a:pt x="5802" y="14"/>
                </a:lnTo>
                <a:lnTo>
                  <a:pt x="5802" y="3905"/>
                </a:lnTo>
                <a:cubicBezTo>
                  <a:pt x="5679" y="4295"/>
                  <a:pt x="6033" y="2484"/>
                  <a:pt x="5066" y="2352"/>
                </a:cubicBezTo>
                <a:cubicBezTo>
                  <a:pt x="4099" y="2221"/>
                  <a:pt x="843" y="3497"/>
                  <a:pt x="0" y="3106"/>
                </a:cubicBezTo>
                <a:lnTo>
                  <a:pt x="5" y="0"/>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GB"/>
          </a:p>
        </p:txBody>
      </p:sp>
      <p:grpSp>
        <p:nvGrpSpPr>
          <p:cNvPr id="5" name="Group 93"/>
          <p:cNvGrpSpPr>
            <a:grpSpLocks/>
          </p:cNvGrpSpPr>
          <p:nvPr/>
        </p:nvGrpSpPr>
        <p:grpSpPr bwMode="auto">
          <a:xfrm>
            <a:off x="6076950" y="152400"/>
            <a:ext cx="2846388" cy="3313113"/>
            <a:chOff x="3107" y="1003"/>
            <a:chExt cx="2495" cy="2903"/>
          </a:xfrm>
        </p:grpSpPr>
        <p:grpSp>
          <p:nvGrpSpPr>
            <p:cNvPr id="6" name="Group 84"/>
            <p:cNvGrpSpPr>
              <a:grpSpLocks/>
            </p:cNvGrpSpPr>
            <p:nvPr userDrawn="1"/>
          </p:nvGrpSpPr>
          <p:grpSpPr bwMode="auto">
            <a:xfrm>
              <a:off x="3107" y="2001"/>
              <a:ext cx="1905" cy="1905"/>
              <a:chOff x="1655" y="3067"/>
              <a:chExt cx="975" cy="975"/>
            </a:xfrm>
          </p:grpSpPr>
          <p:sp>
            <p:nvSpPr>
              <p:cNvPr id="13" name="AutoShape 85"/>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4" name="AutoShape 86"/>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nvGrpSpPr>
            <p:cNvPr id="7" name="Group 87"/>
            <p:cNvGrpSpPr>
              <a:grpSpLocks/>
            </p:cNvGrpSpPr>
            <p:nvPr userDrawn="1"/>
          </p:nvGrpSpPr>
          <p:grpSpPr bwMode="auto">
            <a:xfrm>
              <a:off x="4921" y="2228"/>
              <a:ext cx="567" cy="567"/>
              <a:chOff x="1655" y="3067"/>
              <a:chExt cx="975" cy="975"/>
            </a:xfrm>
          </p:grpSpPr>
          <p:sp>
            <p:nvSpPr>
              <p:cNvPr id="11" name="AutoShape 88"/>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2" name="AutoShape 89"/>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nvGrpSpPr>
            <p:cNvPr id="8" name="Group 90"/>
            <p:cNvGrpSpPr>
              <a:grpSpLocks/>
            </p:cNvGrpSpPr>
            <p:nvPr userDrawn="1"/>
          </p:nvGrpSpPr>
          <p:grpSpPr bwMode="auto">
            <a:xfrm>
              <a:off x="4309" y="1003"/>
              <a:ext cx="1293" cy="1293"/>
              <a:chOff x="1655" y="3067"/>
              <a:chExt cx="975" cy="975"/>
            </a:xfrm>
          </p:grpSpPr>
          <p:sp>
            <p:nvSpPr>
              <p:cNvPr id="9" name="AutoShape 91"/>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0" name="AutoShape 92"/>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sp>
        <p:nvSpPr>
          <p:cNvPr id="4102" name="Rectangle 6"/>
          <p:cNvSpPr>
            <a:spLocks noGrp="1" noChangeArrowheads="1"/>
          </p:cNvSpPr>
          <p:nvPr>
            <p:ph type="ctrTitle"/>
          </p:nvPr>
        </p:nvSpPr>
        <p:spPr>
          <a:xfrm>
            <a:off x="792163" y="1881188"/>
            <a:ext cx="5580062" cy="1655762"/>
          </a:xfrm>
        </p:spPr>
        <p:txBody>
          <a:bodyPr/>
          <a:lstStyle>
            <a:lvl1pPr>
              <a:defRPr/>
            </a:lvl1pPr>
          </a:lstStyle>
          <a:p>
            <a:pPr lvl="0"/>
            <a:r>
              <a:rPr lang="en-US" altLang="en-US" noProof="0" smtClean="0"/>
              <a:t>Click to edit Master title style</a:t>
            </a:r>
          </a:p>
        </p:txBody>
      </p:sp>
      <p:sp>
        <p:nvSpPr>
          <p:cNvPr id="4103" name="Rectangle 7"/>
          <p:cNvSpPr>
            <a:spLocks noGrp="1" noChangeArrowheads="1"/>
          </p:cNvSpPr>
          <p:nvPr>
            <p:ph type="subTitle" idx="1"/>
          </p:nvPr>
        </p:nvSpPr>
        <p:spPr>
          <a:xfrm>
            <a:off x="4500563" y="4689475"/>
            <a:ext cx="4319587" cy="1355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Tx/>
              <a:buNone/>
              <a:defRPr sz="2000"/>
            </a:lvl1pPr>
          </a:lstStyle>
          <a:p>
            <a:pPr lvl="0"/>
            <a:r>
              <a:rPr lang="en-US" altLang="en-US" noProof="0" smtClean="0"/>
              <a:t>Click to edit Master subtitle style</a:t>
            </a:r>
          </a:p>
        </p:txBody>
      </p:sp>
      <p:sp>
        <p:nvSpPr>
          <p:cNvPr id="15" name="Rectangle 11"/>
          <p:cNvSpPr>
            <a:spLocks noGrp="1" noChangeArrowheads="1"/>
          </p:cNvSpPr>
          <p:nvPr>
            <p:ph type="dt" sz="half" idx="10"/>
          </p:nvPr>
        </p:nvSpPr>
        <p:spPr>
          <a:xfrm>
            <a:off x="457200" y="6605588"/>
            <a:ext cx="2133600" cy="279400"/>
          </a:xfrm>
        </p:spPr>
        <p:txBody>
          <a:bodyPr/>
          <a:lstStyle>
            <a:lvl1pPr>
              <a:defRPr smtClean="0"/>
            </a:lvl1pPr>
          </a:lstStyle>
          <a:p>
            <a:pPr>
              <a:defRPr/>
            </a:pPr>
            <a:endParaRPr lang="en-US" altLang="en-US"/>
          </a:p>
        </p:txBody>
      </p:sp>
      <p:sp>
        <p:nvSpPr>
          <p:cNvPr id="16" name="Rectangle 12"/>
          <p:cNvSpPr>
            <a:spLocks noGrp="1" noChangeArrowheads="1"/>
          </p:cNvSpPr>
          <p:nvPr>
            <p:ph type="ftr" sz="quarter" idx="11"/>
          </p:nvPr>
        </p:nvSpPr>
        <p:spPr bwMode="auto">
          <a:xfrm>
            <a:off x="3124200" y="6605588"/>
            <a:ext cx="2895600" cy="27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7" name="Rectangle 13"/>
          <p:cNvSpPr>
            <a:spLocks noGrp="1" noChangeArrowheads="1"/>
          </p:cNvSpPr>
          <p:nvPr>
            <p:ph type="sldNum" sz="quarter" idx="12"/>
          </p:nvPr>
        </p:nvSpPr>
        <p:spPr>
          <a:xfrm>
            <a:off x="6877050" y="6605588"/>
            <a:ext cx="2133600" cy="279400"/>
          </a:xfrm>
        </p:spPr>
        <p:txBody>
          <a:bodyPr/>
          <a:lstStyle>
            <a:lvl1pPr>
              <a:defRPr smtClean="0"/>
            </a:lvl1pPr>
          </a:lstStyle>
          <a:p>
            <a:pPr>
              <a:defRPr/>
            </a:pPr>
            <a:fld id="{58EBB1C7-0CB6-49C0-B6AB-0FA2565082D9}" type="slidenum">
              <a:rPr lang="en-US" altLang="en-US"/>
              <a:pPr>
                <a:defRPr/>
              </a:pPr>
              <a:t>‹#›</a:t>
            </a:fld>
            <a:endParaRPr lang="en-US" altLang="en-US"/>
          </a:p>
        </p:txBody>
      </p:sp>
    </p:spTree>
    <p:extLst>
      <p:ext uri="{BB962C8B-B14F-4D97-AF65-F5344CB8AC3E}">
        <p14:creationId xmlns:p14="http://schemas.microsoft.com/office/powerpoint/2010/main" val="302538926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89D23C33-EEDC-40A5-93F0-1ABB987DA01A}" type="slidenum">
              <a:rPr lang="en-US" altLang="en-US"/>
              <a:pPr>
                <a:defRPr/>
              </a:pPr>
              <a:t>‹#›</a:t>
            </a:fld>
            <a:endParaRPr lang="en-US" altLang="en-US"/>
          </a:p>
        </p:txBody>
      </p:sp>
    </p:spTree>
    <p:extLst>
      <p:ext uri="{BB962C8B-B14F-4D97-AF65-F5344CB8AC3E}">
        <p14:creationId xmlns:p14="http://schemas.microsoft.com/office/powerpoint/2010/main" val="104292029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188913"/>
            <a:ext cx="2071688" cy="5437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67425" cy="5437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27FA8066-70AD-4171-ABE8-6F8D4BABC5BF}" type="slidenum">
              <a:rPr lang="en-US" altLang="en-US"/>
              <a:pPr>
                <a:defRPr/>
              </a:pPr>
              <a:t>‹#›</a:t>
            </a:fld>
            <a:endParaRPr lang="en-US" altLang="en-US"/>
          </a:p>
        </p:txBody>
      </p:sp>
    </p:spTree>
    <p:extLst>
      <p:ext uri="{BB962C8B-B14F-4D97-AF65-F5344CB8AC3E}">
        <p14:creationId xmlns:p14="http://schemas.microsoft.com/office/powerpoint/2010/main" val="353111254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16113"/>
            <a:ext cx="8291513" cy="3709987"/>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88365499-9956-4E8F-A3CE-6ABBD80D2715}" type="slidenum">
              <a:rPr lang="en-US" altLang="en-US"/>
              <a:pPr>
                <a:defRPr/>
              </a:pPr>
              <a:t>‹#›</a:t>
            </a:fld>
            <a:endParaRPr lang="en-US" altLang="en-US"/>
          </a:p>
        </p:txBody>
      </p:sp>
    </p:spTree>
    <p:extLst>
      <p:ext uri="{BB962C8B-B14F-4D97-AF65-F5344CB8AC3E}">
        <p14:creationId xmlns:p14="http://schemas.microsoft.com/office/powerpoint/2010/main" val="22698966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916113"/>
            <a:ext cx="8291513" cy="3709987"/>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7DD7374A-6944-4FC7-8310-38FB3AE886A9}" type="slidenum">
              <a:rPr lang="en-US" altLang="en-US"/>
              <a:pPr>
                <a:defRPr/>
              </a:pPr>
              <a:t>‹#›</a:t>
            </a:fld>
            <a:endParaRPr lang="en-US" altLang="en-US"/>
          </a:p>
        </p:txBody>
      </p:sp>
    </p:spTree>
    <p:extLst>
      <p:ext uri="{BB962C8B-B14F-4D97-AF65-F5344CB8AC3E}">
        <p14:creationId xmlns:p14="http://schemas.microsoft.com/office/powerpoint/2010/main" val="3700751085"/>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16113"/>
            <a:ext cx="4068763"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916113"/>
            <a:ext cx="4070350"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E03FCB19-E1D9-4F1E-9694-DF1E0FFB494C}" type="slidenum">
              <a:rPr lang="en-US" altLang="en-US"/>
              <a:pPr>
                <a:defRPr/>
              </a:pPr>
              <a:t>‹#›</a:t>
            </a:fld>
            <a:endParaRPr lang="en-US" altLang="en-US"/>
          </a:p>
        </p:txBody>
      </p:sp>
    </p:spTree>
    <p:extLst>
      <p:ext uri="{BB962C8B-B14F-4D97-AF65-F5344CB8AC3E}">
        <p14:creationId xmlns:p14="http://schemas.microsoft.com/office/powerpoint/2010/main" val="12918083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55805D73-E2E9-4E43-A825-D4BE3A291323}" type="slidenum">
              <a:rPr lang="en-US" altLang="en-US"/>
              <a:pPr>
                <a:defRPr/>
              </a:pPr>
              <a:t>‹#›</a:t>
            </a:fld>
            <a:endParaRPr lang="en-US" altLang="en-US"/>
          </a:p>
        </p:txBody>
      </p:sp>
    </p:spTree>
    <p:extLst>
      <p:ext uri="{BB962C8B-B14F-4D97-AF65-F5344CB8AC3E}">
        <p14:creationId xmlns:p14="http://schemas.microsoft.com/office/powerpoint/2010/main" val="181478571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B67572A8-62F5-4492-B78F-6B5970D384CA}" type="slidenum">
              <a:rPr lang="en-US" altLang="en-US"/>
              <a:pPr>
                <a:defRPr/>
              </a:pPr>
              <a:t>‹#›</a:t>
            </a:fld>
            <a:endParaRPr lang="en-US" altLang="en-US"/>
          </a:p>
        </p:txBody>
      </p:sp>
    </p:spTree>
    <p:extLst>
      <p:ext uri="{BB962C8B-B14F-4D97-AF65-F5344CB8AC3E}">
        <p14:creationId xmlns:p14="http://schemas.microsoft.com/office/powerpoint/2010/main" val="288505945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16113"/>
            <a:ext cx="4068763"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916113"/>
            <a:ext cx="4070350"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30E0386B-122E-4F10-93BA-8D4BC6D2288F}" type="slidenum">
              <a:rPr lang="en-US" altLang="en-US"/>
              <a:pPr>
                <a:defRPr/>
              </a:pPr>
              <a:t>‹#›</a:t>
            </a:fld>
            <a:endParaRPr lang="en-US" altLang="en-US"/>
          </a:p>
        </p:txBody>
      </p:sp>
    </p:spTree>
    <p:extLst>
      <p:ext uri="{BB962C8B-B14F-4D97-AF65-F5344CB8AC3E}">
        <p14:creationId xmlns:p14="http://schemas.microsoft.com/office/powerpoint/2010/main" val="212107913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pPr>
              <a:defRPr/>
            </a:pPr>
            <a:fld id="{7066E71A-3478-4F99-A1E6-1B1963D13F86}" type="slidenum">
              <a:rPr lang="en-US" altLang="en-US"/>
              <a:pPr>
                <a:defRPr/>
              </a:pPr>
              <a:t>‹#›</a:t>
            </a:fld>
            <a:endParaRPr lang="en-US" altLang="en-US"/>
          </a:p>
        </p:txBody>
      </p:sp>
    </p:spTree>
    <p:extLst>
      <p:ext uri="{BB962C8B-B14F-4D97-AF65-F5344CB8AC3E}">
        <p14:creationId xmlns:p14="http://schemas.microsoft.com/office/powerpoint/2010/main" val="157755611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pPr>
              <a:defRPr/>
            </a:pPr>
            <a:fld id="{7BC44BAC-6215-42A5-97D8-D20DA0FD4B85}" type="slidenum">
              <a:rPr lang="en-US" altLang="en-US"/>
              <a:pPr>
                <a:defRPr/>
              </a:pPr>
              <a:t>‹#›</a:t>
            </a:fld>
            <a:endParaRPr lang="en-US" altLang="en-US"/>
          </a:p>
        </p:txBody>
      </p:sp>
    </p:spTree>
    <p:extLst>
      <p:ext uri="{BB962C8B-B14F-4D97-AF65-F5344CB8AC3E}">
        <p14:creationId xmlns:p14="http://schemas.microsoft.com/office/powerpoint/2010/main" val="290580657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pPr>
              <a:defRPr/>
            </a:pPr>
            <a:fld id="{435F7E48-F23D-432E-82D7-B9F0C6144D54}" type="slidenum">
              <a:rPr lang="en-US" altLang="en-US"/>
              <a:pPr>
                <a:defRPr/>
              </a:pPr>
              <a:t>‹#›</a:t>
            </a:fld>
            <a:endParaRPr lang="en-US" altLang="en-US"/>
          </a:p>
        </p:txBody>
      </p:sp>
    </p:spTree>
    <p:extLst>
      <p:ext uri="{BB962C8B-B14F-4D97-AF65-F5344CB8AC3E}">
        <p14:creationId xmlns:p14="http://schemas.microsoft.com/office/powerpoint/2010/main" val="234272258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CDE28108-49A4-400A-9099-2763798F883C}" type="slidenum">
              <a:rPr lang="en-US" altLang="en-US"/>
              <a:pPr>
                <a:defRPr/>
              </a:pPr>
              <a:t>‹#›</a:t>
            </a:fld>
            <a:endParaRPr lang="en-US" altLang="en-US"/>
          </a:p>
        </p:txBody>
      </p:sp>
    </p:spTree>
    <p:extLst>
      <p:ext uri="{BB962C8B-B14F-4D97-AF65-F5344CB8AC3E}">
        <p14:creationId xmlns:p14="http://schemas.microsoft.com/office/powerpoint/2010/main" val="143597923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4D6B1EB7-B353-4A36-8CFA-DA890BA5D4B4}" type="slidenum">
              <a:rPr lang="en-US" altLang="en-US"/>
              <a:pPr>
                <a:defRPr/>
              </a:pPr>
              <a:t>‹#›</a:t>
            </a:fld>
            <a:endParaRPr lang="en-US" altLang="en-US"/>
          </a:p>
        </p:txBody>
      </p:sp>
    </p:spTree>
    <p:extLst>
      <p:ext uri="{BB962C8B-B14F-4D97-AF65-F5344CB8AC3E}">
        <p14:creationId xmlns:p14="http://schemas.microsoft.com/office/powerpoint/2010/main" val="190146311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12"/>
          <p:cNvSpPr>
            <a:spLocks/>
          </p:cNvSpPr>
          <p:nvPr/>
        </p:nvSpPr>
        <p:spPr bwMode="auto">
          <a:xfrm>
            <a:off x="-17463" y="6223000"/>
            <a:ext cx="9172576" cy="661988"/>
          </a:xfrm>
          <a:custGeom>
            <a:avLst/>
            <a:gdLst>
              <a:gd name="T0" fmla="*/ 9161463 w 5778"/>
              <a:gd name="T1" fmla="*/ 639763 h 417"/>
              <a:gd name="T2" fmla="*/ 6350 w 5778"/>
              <a:gd name="T3" fmla="*/ 661988 h 417"/>
              <a:gd name="T4" fmla="*/ 0 w 5778"/>
              <a:gd name="T5" fmla="*/ 38100 h 417"/>
              <a:gd name="T6" fmla="*/ 3521075 w 5778"/>
              <a:gd name="T7" fmla="*/ 431800 h 417"/>
              <a:gd name="T8" fmla="*/ 9172576 w 5778"/>
              <a:gd name="T9" fmla="*/ 144463 h 417"/>
              <a:gd name="T10" fmla="*/ 9161463 w 5778"/>
              <a:gd name="T11" fmla="*/ 639763 h 4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8" h="417">
                <a:moveTo>
                  <a:pt x="5771" y="403"/>
                </a:moveTo>
                <a:lnTo>
                  <a:pt x="4" y="417"/>
                </a:lnTo>
                <a:lnTo>
                  <a:pt x="0" y="24"/>
                </a:lnTo>
                <a:cubicBezTo>
                  <a:pt x="369" y="0"/>
                  <a:pt x="1255" y="261"/>
                  <a:pt x="2218" y="272"/>
                </a:cubicBezTo>
                <a:cubicBezTo>
                  <a:pt x="3181" y="283"/>
                  <a:pt x="5186" y="69"/>
                  <a:pt x="5778" y="91"/>
                </a:cubicBezTo>
                <a:lnTo>
                  <a:pt x="5771" y="403"/>
                </a:lnTo>
                <a:close/>
              </a:path>
            </a:pathLst>
          </a:cu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88900" dir="5400000" algn="ctr" rotWithShape="0">
                    <a:schemeClr val="bg2"/>
                  </a:outerShdw>
                </a:effectLst>
              </a14:hiddenEffects>
            </a:ext>
          </a:extLst>
        </p:spPr>
        <p:txBody>
          <a:bodyPr/>
          <a:lstStyle/>
          <a:p>
            <a:endParaRPr lang="en-GB"/>
          </a:p>
        </p:txBody>
      </p:sp>
      <p:sp>
        <p:nvSpPr>
          <p:cNvPr id="1027" name="Freeform 111"/>
          <p:cNvSpPr>
            <a:spLocks/>
          </p:cNvSpPr>
          <p:nvPr/>
        </p:nvSpPr>
        <p:spPr bwMode="auto">
          <a:xfrm>
            <a:off x="-33338" y="-44450"/>
            <a:ext cx="9580563" cy="2173288"/>
          </a:xfrm>
          <a:custGeom>
            <a:avLst/>
            <a:gdLst>
              <a:gd name="T0" fmla="*/ 7938 w 6035"/>
              <a:gd name="T1" fmla="*/ 11113 h 1369"/>
              <a:gd name="T2" fmla="*/ 9232900 w 6035"/>
              <a:gd name="T3" fmla="*/ 0 h 1369"/>
              <a:gd name="T4" fmla="*/ 9232900 w 6035"/>
              <a:gd name="T5" fmla="*/ 1982788 h 1369"/>
              <a:gd name="T6" fmla="*/ 8042275 w 6035"/>
              <a:gd name="T7" fmla="*/ 1146175 h 1369"/>
              <a:gd name="T8" fmla="*/ 0 w 6035"/>
              <a:gd name="T9" fmla="*/ 1509713 h 1369"/>
              <a:gd name="T10" fmla="*/ 7938 w 6035"/>
              <a:gd name="T11" fmla="*/ 11113 h 13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5" h="1369">
                <a:moveTo>
                  <a:pt x="5" y="7"/>
                </a:moveTo>
                <a:lnTo>
                  <a:pt x="5816" y="0"/>
                </a:lnTo>
                <a:lnTo>
                  <a:pt x="5816" y="1249"/>
                </a:lnTo>
                <a:cubicBezTo>
                  <a:pt x="5691" y="1369"/>
                  <a:pt x="6035" y="772"/>
                  <a:pt x="5066" y="722"/>
                </a:cubicBezTo>
                <a:cubicBezTo>
                  <a:pt x="4097" y="672"/>
                  <a:pt x="843" y="1070"/>
                  <a:pt x="0" y="951"/>
                </a:cubicBezTo>
                <a:lnTo>
                  <a:pt x="5" y="7"/>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GB"/>
          </a:p>
        </p:txBody>
      </p:sp>
      <p:sp>
        <p:nvSpPr>
          <p:cNvPr id="1028" name="Rectangle 2"/>
          <p:cNvSpPr>
            <a:spLocks noGrp="1" noChangeArrowheads="1"/>
          </p:cNvSpPr>
          <p:nvPr>
            <p:ph type="title"/>
          </p:nvPr>
        </p:nvSpPr>
        <p:spPr bwMode="auto">
          <a:xfrm>
            <a:off x="457200" y="188913"/>
            <a:ext cx="811053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 name="Rectangle 4"/>
          <p:cNvSpPr>
            <a:spLocks noGrp="1" noChangeArrowheads="1"/>
          </p:cNvSpPr>
          <p:nvPr>
            <p:ph type="dt" sz="half" idx="2"/>
          </p:nvPr>
        </p:nvSpPr>
        <p:spPr bwMode="auto">
          <a:xfrm>
            <a:off x="277813" y="6497638"/>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794500" y="6497638"/>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B11B647-E068-4540-AB47-4F2BDD450897}" type="slidenum">
              <a:rPr lang="en-US" altLang="en-US"/>
              <a:pPr>
                <a:defRPr/>
              </a:pPr>
              <a:t>‹#›</a:t>
            </a:fld>
            <a:endParaRPr lang="en-US" altLang="en-US"/>
          </a:p>
        </p:txBody>
      </p:sp>
      <p:grpSp>
        <p:nvGrpSpPr>
          <p:cNvPr id="1031" name="Group 122"/>
          <p:cNvGrpSpPr>
            <a:grpSpLocks/>
          </p:cNvGrpSpPr>
          <p:nvPr/>
        </p:nvGrpSpPr>
        <p:grpSpPr bwMode="auto">
          <a:xfrm>
            <a:off x="7696200" y="5192713"/>
            <a:ext cx="1236663" cy="1439862"/>
            <a:chOff x="3107" y="1003"/>
            <a:chExt cx="2495" cy="2903"/>
          </a:xfrm>
        </p:grpSpPr>
        <p:grpSp>
          <p:nvGrpSpPr>
            <p:cNvPr id="1033" name="Group 113"/>
            <p:cNvGrpSpPr>
              <a:grpSpLocks/>
            </p:cNvGrpSpPr>
            <p:nvPr userDrawn="1"/>
          </p:nvGrpSpPr>
          <p:grpSpPr bwMode="auto">
            <a:xfrm>
              <a:off x="3107" y="2001"/>
              <a:ext cx="1905" cy="1905"/>
              <a:chOff x="1655" y="3067"/>
              <a:chExt cx="975" cy="975"/>
            </a:xfrm>
          </p:grpSpPr>
          <p:sp>
            <p:nvSpPr>
              <p:cNvPr id="1040" name="AutoShape 114"/>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041" name="AutoShape 115"/>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nvGrpSpPr>
            <p:cNvPr id="1034" name="Group 116"/>
            <p:cNvGrpSpPr>
              <a:grpSpLocks/>
            </p:cNvGrpSpPr>
            <p:nvPr userDrawn="1"/>
          </p:nvGrpSpPr>
          <p:grpSpPr bwMode="auto">
            <a:xfrm>
              <a:off x="4921" y="2228"/>
              <a:ext cx="567" cy="567"/>
              <a:chOff x="1655" y="3067"/>
              <a:chExt cx="975" cy="975"/>
            </a:xfrm>
          </p:grpSpPr>
          <p:sp>
            <p:nvSpPr>
              <p:cNvPr id="1038" name="AutoShape 117"/>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039" name="AutoShape 118"/>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619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nvGrpSpPr>
            <p:cNvPr id="1035" name="Group 119"/>
            <p:cNvGrpSpPr>
              <a:grpSpLocks/>
            </p:cNvGrpSpPr>
            <p:nvPr userDrawn="1"/>
          </p:nvGrpSpPr>
          <p:grpSpPr bwMode="auto">
            <a:xfrm>
              <a:off x="4309" y="1003"/>
              <a:ext cx="1293" cy="1293"/>
              <a:chOff x="1655" y="3067"/>
              <a:chExt cx="975" cy="975"/>
            </a:xfrm>
          </p:grpSpPr>
          <p:sp>
            <p:nvSpPr>
              <p:cNvPr id="1036" name="AutoShape 120"/>
              <p:cNvSpPr>
                <a:spLocks noChangeArrowheads="1"/>
              </p:cNvSpPr>
              <p:nvPr userDrawn="1"/>
            </p:nvSpPr>
            <p:spPr bwMode="auto">
              <a:xfrm>
                <a:off x="1655" y="3067"/>
                <a:ext cx="975" cy="975"/>
              </a:xfrm>
              <a:custGeom>
                <a:avLst/>
                <a:gdLst>
                  <a:gd name="T0" fmla="*/ 488 w 21600"/>
                  <a:gd name="T1" fmla="*/ 0 h 21600"/>
                  <a:gd name="T2" fmla="*/ 143 w 21600"/>
                  <a:gd name="T3" fmla="*/ 143 h 21600"/>
                  <a:gd name="T4" fmla="*/ 0 w 21600"/>
                  <a:gd name="T5" fmla="*/ 488 h 21600"/>
                  <a:gd name="T6" fmla="*/ 143 w 21600"/>
                  <a:gd name="T7" fmla="*/ 832 h 21600"/>
                  <a:gd name="T8" fmla="*/ 488 w 21600"/>
                  <a:gd name="T9" fmla="*/ 975 h 21600"/>
                  <a:gd name="T10" fmla="*/ 832 w 21600"/>
                  <a:gd name="T11" fmla="*/ 832 h 21600"/>
                  <a:gd name="T12" fmla="*/ 975 w 21600"/>
                  <a:gd name="T13" fmla="*/ 488 h 21600"/>
                  <a:gd name="T14" fmla="*/ 832 w 21600"/>
                  <a:gd name="T15" fmla="*/ 143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037" name="AutoShape 121"/>
              <p:cNvSpPr>
                <a:spLocks noChangeArrowheads="1"/>
              </p:cNvSpPr>
              <p:nvPr userDrawn="1"/>
            </p:nvSpPr>
            <p:spPr bwMode="auto">
              <a:xfrm>
                <a:off x="1868" y="3280"/>
                <a:ext cx="549" cy="549"/>
              </a:xfrm>
              <a:custGeom>
                <a:avLst/>
                <a:gdLst>
                  <a:gd name="T0" fmla="*/ 275 w 21600"/>
                  <a:gd name="T1" fmla="*/ 0 h 21600"/>
                  <a:gd name="T2" fmla="*/ 80 w 21600"/>
                  <a:gd name="T3" fmla="*/ 80 h 21600"/>
                  <a:gd name="T4" fmla="*/ 0 w 21600"/>
                  <a:gd name="T5" fmla="*/ 275 h 21600"/>
                  <a:gd name="T6" fmla="*/ 80 w 21600"/>
                  <a:gd name="T7" fmla="*/ 469 h 21600"/>
                  <a:gd name="T8" fmla="*/ 275 w 21600"/>
                  <a:gd name="T9" fmla="*/ 549 h 21600"/>
                  <a:gd name="T10" fmla="*/ 469 w 21600"/>
                  <a:gd name="T11" fmla="*/ 469 h 21600"/>
                  <a:gd name="T12" fmla="*/ 549 w 21600"/>
                  <a:gd name="T13" fmla="*/ 275 h 21600"/>
                  <a:gd name="T14" fmla="*/ 469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48 w 21600"/>
                  <a:gd name="T25" fmla="*/ 3148 h 21600"/>
                  <a:gd name="T26" fmla="*/ 18452 w 21600"/>
                  <a:gd name="T27" fmla="*/ 184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grpSp>
      </p:grpSp>
      <p:sp>
        <p:nvSpPr>
          <p:cNvPr id="1032" name="AutoShape 3"/>
          <p:cNvSpPr>
            <a:spLocks noGrp="1" noChangeArrowheads="1"/>
          </p:cNvSpPr>
          <p:nvPr>
            <p:ph type="body" idx="1"/>
          </p:nvPr>
        </p:nvSpPr>
        <p:spPr bwMode="auto">
          <a:xfrm>
            <a:off x="457200" y="1916113"/>
            <a:ext cx="8291513" cy="3709987"/>
          </a:xfrm>
          <a:prstGeom prst="roundRect">
            <a:avLst>
              <a:gd name="adj" fmla="val 16667"/>
            </a:avLst>
          </a:prstGeom>
          <a:solidFill>
            <a:schemeClr val="accent1">
              <a:alpha val="30196"/>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7"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7544" y="1988840"/>
            <a:ext cx="5580062" cy="1655762"/>
          </a:xfrm>
          <a:ln w="57150">
            <a:solidFill>
              <a:srgbClr val="FFC000"/>
            </a:solidFill>
          </a:ln>
        </p:spPr>
        <p:txBody>
          <a:bodyPr/>
          <a:lstStyle/>
          <a:p>
            <a:pPr eaLnBrk="1" hangingPunct="1"/>
            <a:r>
              <a:rPr lang="en-GB" altLang="en-US" sz="4400" b="1" dirty="0" smtClean="0"/>
              <a:t>I Can Ask for Help!</a:t>
            </a:r>
            <a:endParaRPr lang="en-US" altLang="en-US" sz="4400" b="1" dirty="0" smtClean="0"/>
          </a:p>
        </p:txBody>
      </p:sp>
      <p:pic>
        <p:nvPicPr>
          <p:cNvPr id="3" name="Picture 2"/>
          <p:cNvPicPr>
            <a:picLocks noChangeAspect="1"/>
          </p:cNvPicPr>
          <p:nvPr/>
        </p:nvPicPr>
        <p:blipFill>
          <a:blip r:embed="rId3"/>
          <a:stretch>
            <a:fillRect/>
          </a:stretch>
        </p:blipFill>
        <p:spPr>
          <a:xfrm>
            <a:off x="6588224" y="4293096"/>
            <a:ext cx="1871634" cy="2280102"/>
          </a:xfrm>
          <a:prstGeom prst="rect">
            <a:avLst/>
          </a:prstGeom>
        </p:spPr>
      </p:pic>
      <p:sp>
        <p:nvSpPr>
          <p:cNvPr id="4" name="TextBox 3"/>
          <p:cNvSpPr txBox="1"/>
          <p:nvPr/>
        </p:nvSpPr>
        <p:spPr>
          <a:xfrm>
            <a:off x="539552" y="6237312"/>
            <a:ext cx="3816424" cy="369332"/>
          </a:xfrm>
          <a:prstGeom prst="rect">
            <a:avLst/>
          </a:prstGeom>
          <a:noFill/>
          <a:ln>
            <a:solidFill>
              <a:schemeClr val="accent3">
                <a:lumMod val="50000"/>
              </a:schemeClr>
            </a:solidFill>
          </a:ln>
        </p:spPr>
        <p:txBody>
          <a:bodyPr wrap="square" rtlCol="0">
            <a:spAutoFit/>
          </a:bodyPr>
          <a:lstStyle/>
          <a:p>
            <a:r>
              <a:rPr lang="en-US" dirty="0" smtClean="0">
                <a:solidFill>
                  <a:schemeClr val="bg2">
                    <a:lumMod val="75000"/>
                  </a:schemeClr>
                </a:solidFill>
              </a:rPr>
              <a:t>adapted from www.snagglebox.com</a:t>
            </a:r>
            <a:endParaRPr lang="en-US" dirty="0">
              <a:solidFill>
                <a:schemeClr val="bg2">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3">
                <a:lumMod val="50000"/>
              </a:schemeClr>
            </a:solidFill>
          </a:ln>
        </p:spPr>
        <p:txBody>
          <a:bodyPr/>
          <a:lstStyle/>
          <a:p>
            <a:pPr algn="ctr"/>
            <a:r>
              <a:rPr lang="en-US" dirty="0" smtClean="0"/>
              <a:t>It could go something like this…</a:t>
            </a:r>
            <a:endParaRPr lang="en-US" dirty="0"/>
          </a:p>
        </p:txBody>
      </p:sp>
      <p:pic>
        <p:nvPicPr>
          <p:cNvPr id="4" name="Picture 3"/>
          <p:cNvPicPr>
            <a:picLocks noChangeAspect="1"/>
          </p:cNvPicPr>
          <p:nvPr/>
        </p:nvPicPr>
        <p:blipFill>
          <a:blip r:embed="rId3"/>
          <a:stretch>
            <a:fillRect/>
          </a:stretch>
        </p:blipFill>
        <p:spPr>
          <a:xfrm>
            <a:off x="457200" y="2257970"/>
            <a:ext cx="3466728" cy="3466728"/>
          </a:xfrm>
          <a:prstGeom prst="rect">
            <a:avLst/>
          </a:prstGeom>
          <a:ln>
            <a:solidFill>
              <a:schemeClr val="accent3">
                <a:lumMod val="50000"/>
              </a:schemeClr>
            </a:solidFill>
          </a:ln>
        </p:spPr>
      </p:pic>
      <p:sp>
        <p:nvSpPr>
          <p:cNvPr id="5" name="Rectangular Callout 4"/>
          <p:cNvSpPr/>
          <p:nvPr/>
        </p:nvSpPr>
        <p:spPr>
          <a:xfrm>
            <a:off x="4139952" y="1412776"/>
            <a:ext cx="4427786" cy="2592288"/>
          </a:xfrm>
          <a:prstGeom prst="wedgeRectCallout">
            <a:avLst>
              <a:gd name="adj1" fmla="val -85154"/>
              <a:gd name="adj2" fmla="val -106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bg1">
                    <a:lumMod val="50000"/>
                  </a:schemeClr>
                </a:solidFill>
              </a:rPr>
              <a:t>Excuse me.  I missed the homework assignment.  Can you please tell me what chapter we’re supposed to read?</a:t>
            </a:r>
            <a:endParaRPr lang="en-US" sz="2400" dirty="0">
              <a:solidFill>
                <a:schemeClr val="bg1">
                  <a:lumMod val="50000"/>
                </a:schemeClr>
              </a:solidFill>
            </a:endParaRPr>
          </a:p>
        </p:txBody>
      </p:sp>
      <p:sp>
        <p:nvSpPr>
          <p:cNvPr id="6" name="Rectangular Callout 5"/>
          <p:cNvSpPr/>
          <p:nvPr/>
        </p:nvSpPr>
        <p:spPr>
          <a:xfrm>
            <a:off x="4860032" y="4436765"/>
            <a:ext cx="1744055" cy="576064"/>
          </a:xfrm>
          <a:prstGeom prst="wedgeRectCallout">
            <a:avLst>
              <a:gd name="adj1" fmla="val -150615"/>
              <a:gd name="adj2" fmla="val -14363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smtClean="0">
                <a:solidFill>
                  <a:schemeClr val="tx2"/>
                </a:solidFill>
              </a:rPr>
              <a:t>Chapter 8</a:t>
            </a:r>
            <a:endParaRPr lang="en-US" sz="2400" dirty="0">
              <a:solidFill>
                <a:schemeClr val="tx2"/>
              </a:solidFill>
            </a:endParaRPr>
          </a:p>
        </p:txBody>
      </p:sp>
    </p:spTree>
    <p:extLst>
      <p:ext uri="{BB962C8B-B14F-4D97-AF65-F5344CB8AC3E}">
        <p14:creationId xmlns:p14="http://schemas.microsoft.com/office/powerpoint/2010/main" val="18915846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3">
                <a:lumMod val="50000"/>
              </a:schemeClr>
            </a:solidFill>
          </a:ln>
        </p:spPr>
        <p:txBody>
          <a:bodyPr/>
          <a:lstStyle/>
          <a:p>
            <a:r>
              <a:rPr lang="en-US" dirty="0" smtClean="0"/>
              <a:t>Step 4:  Thank him or her for the help!</a:t>
            </a:r>
            <a:endParaRPr lang="en-US" dirty="0"/>
          </a:p>
        </p:txBody>
      </p:sp>
      <p:pic>
        <p:nvPicPr>
          <p:cNvPr id="5" name="Picture 4"/>
          <p:cNvPicPr>
            <a:picLocks noChangeAspect="1"/>
          </p:cNvPicPr>
          <p:nvPr/>
        </p:nvPicPr>
        <p:blipFill>
          <a:blip r:embed="rId3"/>
          <a:stretch>
            <a:fillRect/>
          </a:stretch>
        </p:blipFill>
        <p:spPr>
          <a:xfrm>
            <a:off x="2267744" y="2348880"/>
            <a:ext cx="3493311" cy="3493311"/>
          </a:xfrm>
          <a:prstGeom prst="rect">
            <a:avLst/>
          </a:prstGeom>
        </p:spPr>
      </p:pic>
      <p:sp>
        <p:nvSpPr>
          <p:cNvPr id="7" name="Rectangular Callout 6"/>
          <p:cNvSpPr/>
          <p:nvPr/>
        </p:nvSpPr>
        <p:spPr>
          <a:xfrm>
            <a:off x="4499992" y="1628800"/>
            <a:ext cx="3672408" cy="1152128"/>
          </a:xfrm>
          <a:prstGeom prst="wedgeRectCallout">
            <a:avLst>
              <a:gd name="adj1" fmla="val -60775"/>
              <a:gd name="adj2" fmla="val 7986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solidFill>
                  <a:schemeClr val="bg1">
                    <a:lumMod val="50000"/>
                  </a:schemeClr>
                </a:solidFill>
              </a:rPr>
              <a:t>Thank you – I’ll do it tonight</a:t>
            </a:r>
            <a:endParaRPr lang="en-US" sz="2800" dirty="0">
              <a:solidFill>
                <a:schemeClr val="bg1">
                  <a:lumMod val="50000"/>
                </a:schemeClr>
              </a:solidFill>
            </a:endParaRPr>
          </a:p>
        </p:txBody>
      </p:sp>
    </p:spTree>
    <p:extLst>
      <p:ext uri="{BB962C8B-B14F-4D97-AF65-F5344CB8AC3E}">
        <p14:creationId xmlns:p14="http://schemas.microsoft.com/office/powerpoint/2010/main" val="128868600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a:xfrm>
            <a:off x="457200" y="188912"/>
            <a:ext cx="8110538" cy="1367879"/>
          </a:xfrm>
          <a:ln w="38100">
            <a:solidFill>
              <a:schemeClr val="accent3">
                <a:lumMod val="50000"/>
              </a:schemeClr>
            </a:solidFill>
          </a:ln>
        </p:spPr>
        <p:txBody>
          <a:bodyPr/>
          <a:lstStyle/>
          <a:p>
            <a:pPr algn="ctr"/>
            <a:r>
              <a:rPr lang="en-US" dirty="0" smtClean="0"/>
              <a:t>We all need help sometimes – it’s okay to ask!</a:t>
            </a:r>
            <a:endParaRPr lang="en-US" dirty="0"/>
          </a:p>
        </p:txBody>
      </p:sp>
      <p:pic>
        <p:nvPicPr>
          <p:cNvPr id="4" name="Picture 3"/>
          <p:cNvPicPr>
            <a:picLocks noChangeAspect="1"/>
          </p:cNvPicPr>
          <p:nvPr/>
        </p:nvPicPr>
        <p:blipFill>
          <a:blip r:embed="rId3"/>
          <a:stretch>
            <a:fillRect/>
          </a:stretch>
        </p:blipFill>
        <p:spPr>
          <a:xfrm>
            <a:off x="1676429" y="2420888"/>
            <a:ext cx="5672079" cy="3176364"/>
          </a:xfrm>
          <a:prstGeom prst="rect">
            <a:avLst/>
          </a:prstGeom>
          <a:ln>
            <a:solidFill>
              <a:schemeClr val="accent3">
                <a:lumMod val="50000"/>
              </a:schemeClr>
            </a:solidFill>
          </a:ln>
        </p:spPr>
      </p:pic>
    </p:spTree>
    <p:extLst>
      <p:ext uri="{BB962C8B-B14F-4D97-AF65-F5344CB8AC3E}">
        <p14:creationId xmlns:p14="http://schemas.microsoft.com/office/powerpoint/2010/main" val="349363751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110538" cy="792162"/>
          </a:xfrm>
          <a:ln w="38100">
            <a:solidFill>
              <a:schemeClr val="accent3">
                <a:lumMod val="50000"/>
              </a:schemeClr>
            </a:solidFill>
          </a:ln>
        </p:spPr>
        <p:txBody>
          <a:bodyPr/>
          <a:lstStyle/>
          <a:p>
            <a:pPr algn="ctr"/>
            <a:r>
              <a:rPr lang="en-US" dirty="0" smtClean="0"/>
              <a:t>I Can Ask for Help!</a:t>
            </a:r>
            <a:endParaRPr lang="en-US" dirty="0"/>
          </a:p>
        </p:txBody>
      </p:sp>
      <p:sp>
        <p:nvSpPr>
          <p:cNvPr id="3" name="Content Placeholder 2"/>
          <p:cNvSpPr>
            <a:spLocks noGrp="1"/>
          </p:cNvSpPr>
          <p:nvPr>
            <p:ph idx="1"/>
          </p:nvPr>
        </p:nvSpPr>
        <p:spPr>
          <a:xfrm>
            <a:off x="179512" y="1556792"/>
            <a:ext cx="8712967" cy="5184576"/>
          </a:xfrm>
          <a:ln w="38100">
            <a:solidFill>
              <a:schemeClr val="accent3">
                <a:lumMod val="50000"/>
              </a:schemeClr>
            </a:solidFill>
          </a:ln>
        </p:spPr>
        <p:txBody>
          <a:bodyPr/>
          <a:lstStyle/>
          <a:p>
            <a:pPr marL="0" indent="0">
              <a:buNone/>
            </a:pPr>
            <a:r>
              <a:rPr lang="en-US" dirty="0" smtClean="0">
                <a:solidFill>
                  <a:schemeClr val="tx2"/>
                </a:solidFill>
              </a:rPr>
              <a:t>Step 1:  Figure out </a:t>
            </a:r>
            <a:r>
              <a:rPr lang="en-US" u="sng" dirty="0" smtClean="0">
                <a:solidFill>
                  <a:schemeClr val="tx2"/>
                </a:solidFill>
              </a:rPr>
              <a:t>IF</a:t>
            </a:r>
            <a:r>
              <a:rPr lang="en-US" dirty="0" smtClean="0">
                <a:solidFill>
                  <a:schemeClr val="tx2"/>
                </a:solidFill>
              </a:rPr>
              <a:t> you need help</a:t>
            </a:r>
          </a:p>
          <a:p>
            <a:pPr marL="0" indent="0">
              <a:buNone/>
            </a:pPr>
            <a:r>
              <a:rPr lang="en-US" dirty="0" smtClean="0">
                <a:solidFill>
                  <a:schemeClr val="tx2"/>
                </a:solidFill>
              </a:rPr>
              <a:t>Step 2:  Think about </a:t>
            </a:r>
            <a:r>
              <a:rPr lang="en-US" u="sng" dirty="0" smtClean="0">
                <a:solidFill>
                  <a:schemeClr val="tx2"/>
                </a:solidFill>
              </a:rPr>
              <a:t>WHO</a:t>
            </a:r>
            <a:r>
              <a:rPr lang="en-US" dirty="0" smtClean="0">
                <a:solidFill>
                  <a:schemeClr val="tx2"/>
                </a:solidFill>
              </a:rPr>
              <a:t> can help</a:t>
            </a:r>
          </a:p>
          <a:p>
            <a:pPr marL="0" indent="0">
              <a:buNone/>
            </a:pPr>
            <a:r>
              <a:rPr lang="en-US" dirty="0" smtClean="0">
                <a:solidFill>
                  <a:schemeClr val="tx2"/>
                </a:solidFill>
              </a:rPr>
              <a:t>Step 3:  Ask for help the right way</a:t>
            </a:r>
          </a:p>
          <a:p>
            <a:pPr marL="0" indent="0">
              <a:buNone/>
            </a:pPr>
            <a:r>
              <a:rPr lang="en-US" dirty="0" smtClean="0">
                <a:solidFill>
                  <a:schemeClr val="tx2"/>
                </a:solidFill>
              </a:rPr>
              <a:t>Step 4:  Thank him or her for the help!</a:t>
            </a:r>
            <a:endParaRPr lang="en-US" dirty="0">
              <a:solidFill>
                <a:schemeClr val="tx2"/>
              </a:solidFill>
            </a:endParaRPr>
          </a:p>
        </p:txBody>
      </p:sp>
      <p:pic>
        <p:nvPicPr>
          <p:cNvPr id="4" name="Picture 3"/>
          <p:cNvPicPr>
            <a:picLocks noChangeAspect="1"/>
          </p:cNvPicPr>
          <p:nvPr/>
        </p:nvPicPr>
        <p:blipFill rotWithShape="1">
          <a:blip r:embed="rId3"/>
          <a:srcRect t="13450"/>
          <a:stretch/>
        </p:blipFill>
        <p:spPr>
          <a:xfrm>
            <a:off x="3152874" y="4315916"/>
            <a:ext cx="2719189" cy="2353444"/>
          </a:xfrm>
          <a:prstGeom prst="rect">
            <a:avLst/>
          </a:prstGeom>
          <a:ln>
            <a:solidFill>
              <a:schemeClr val="accent3">
                <a:lumMod val="50000"/>
              </a:schemeClr>
            </a:solidFill>
          </a:ln>
        </p:spPr>
      </p:pic>
      <p:sp>
        <p:nvSpPr>
          <p:cNvPr id="5" name="Rectangular Callout 4"/>
          <p:cNvSpPr/>
          <p:nvPr/>
        </p:nvSpPr>
        <p:spPr>
          <a:xfrm>
            <a:off x="3684376" y="4653136"/>
            <a:ext cx="1656184" cy="936104"/>
          </a:xfrm>
          <a:prstGeom prst="wedgeRectCallout">
            <a:avLst>
              <a:gd name="adj1" fmla="val 3178"/>
              <a:gd name="adj2" fmla="val 67587"/>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b="1" dirty="0" smtClean="0">
                <a:solidFill>
                  <a:srgbClr val="FF3300"/>
                </a:solidFill>
              </a:rPr>
              <a:t>I DID IT!</a:t>
            </a:r>
            <a:endParaRPr lang="en-US" b="1" dirty="0">
              <a:solidFill>
                <a:srgbClr val="FF3300"/>
              </a:solidFill>
            </a:endParaRPr>
          </a:p>
        </p:txBody>
      </p:sp>
    </p:spTree>
    <p:extLst>
      <p:ext uri="{BB962C8B-B14F-4D97-AF65-F5344CB8AC3E}">
        <p14:creationId xmlns:p14="http://schemas.microsoft.com/office/powerpoint/2010/main" val="249893041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3">
                <a:lumMod val="50000"/>
              </a:schemeClr>
            </a:solidFill>
          </a:ln>
        </p:spPr>
        <p:txBody>
          <a:bodyPr/>
          <a:lstStyle/>
          <a:p>
            <a:pPr algn="ctr"/>
            <a:r>
              <a:rPr lang="en-US" dirty="0" smtClean="0"/>
              <a:t>So…what do YOU think?</a:t>
            </a:r>
            <a:endParaRPr lang="en-US" dirty="0"/>
          </a:p>
        </p:txBody>
      </p:sp>
      <p:sp>
        <p:nvSpPr>
          <p:cNvPr id="3" name="Content Placeholder 2"/>
          <p:cNvSpPr>
            <a:spLocks noGrp="1"/>
          </p:cNvSpPr>
          <p:nvPr>
            <p:ph idx="1"/>
          </p:nvPr>
        </p:nvSpPr>
        <p:spPr>
          <a:xfrm>
            <a:off x="457200" y="1412776"/>
            <a:ext cx="8291513" cy="5112568"/>
          </a:xfrm>
          <a:ln>
            <a:solidFill>
              <a:schemeClr val="accent3">
                <a:lumMod val="50000"/>
              </a:schemeClr>
            </a:solidFill>
          </a:ln>
        </p:spPr>
        <p:txBody>
          <a:bodyPr/>
          <a:lstStyle/>
          <a:p>
            <a:pPr marL="0" indent="0" algn="ctr">
              <a:buNone/>
            </a:pPr>
            <a:r>
              <a:rPr lang="en-US" dirty="0" smtClean="0">
                <a:solidFill>
                  <a:schemeClr val="tx2"/>
                </a:solidFill>
              </a:rPr>
              <a:t>You’re taking a test and you get to a question that you don’t understand.  You’re not sure if it’s okay to ask for help.  </a:t>
            </a:r>
          </a:p>
          <a:p>
            <a:pPr marL="0" indent="0" algn="ctr">
              <a:buNone/>
            </a:pPr>
            <a:r>
              <a:rPr lang="en-US" dirty="0" smtClean="0">
                <a:solidFill>
                  <a:schemeClr val="tx2"/>
                </a:solidFill>
              </a:rPr>
              <a:t>What can you do?</a:t>
            </a:r>
            <a:endParaRPr lang="en-US" dirty="0">
              <a:solidFill>
                <a:schemeClr val="tx2"/>
              </a:solidFill>
            </a:endParaRPr>
          </a:p>
        </p:txBody>
      </p:sp>
      <p:pic>
        <p:nvPicPr>
          <p:cNvPr id="4" name="Picture 3"/>
          <p:cNvPicPr>
            <a:picLocks noChangeAspect="1"/>
          </p:cNvPicPr>
          <p:nvPr/>
        </p:nvPicPr>
        <p:blipFill>
          <a:blip r:embed="rId3"/>
          <a:stretch>
            <a:fillRect/>
          </a:stretch>
        </p:blipFill>
        <p:spPr>
          <a:xfrm>
            <a:off x="2699792" y="3861048"/>
            <a:ext cx="3809671" cy="2535163"/>
          </a:xfrm>
          <a:prstGeom prst="rect">
            <a:avLst/>
          </a:prstGeom>
          <a:ln>
            <a:solidFill>
              <a:schemeClr val="accent3">
                <a:lumMod val="50000"/>
              </a:schemeClr>
            </a:solidFill>
          </a:ln>
        </p:spPr>
      </p:pic>
    </p:spTree>
    <p:extLst>
      <p:ext uri="{BB962C8B-B14F-4D97-AF65-F5344CB8AC3E}">
        <p14:creationId xmlns:p14="http://schemas.microsoft.com/office/powerpoint/2010/main" val="175608813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595" y="332656"/>
            <a:ext cx="8110538" cy="1152128"/>
          </a:xfrm>
          <a:ln w="28575">
            <a:solidFill>
              <a:schemeClr val="accent3">
                <a:lumMod val="50000"/>
              </a:schemeClr>
            </a:solidFill>
          </a:ln>
        </p:spPr>
        <p:txBody>
          <a:bodyPr/>
          <a:lstStyle/>
          <a:p>
            <a:pPr algn="ctr"/>
            <a:r>
              <a:rPr lang="en-US" dirty="0" smtClean="0"/>
              <a:t>Sometimes we are faced </a:t>
            </a:r>
            <a:br>
              <a:rPr lang="en-US" dirty="0" smtClean="0"/>
            </a:br>
            <a:r>
              <a:rPr lang="en-US" dirty="0" smtClean="0"/>
              <a:t>with a problem…</a:t>
            </a:r>
            <a:endParaRPr lang="en-US" dirty="0"/>
          </a:p>
        </p:txBody>
      </p:sp>
      <p:pic>
        <p:nvPicPr>
          <p:cNvPr id="4" name="Picture 3"/>
          <p:cNvPicPr>
            <a:picLocks noChangeAspect="1"/>
          </p:cNvPicPr>
          <p:nvPr/>
        </p:nvPicPr>
        <p:blipFill>
          <a:blip r:embed="rId3"/>
          <a:stretch>
            <a:fillRect/>
          </a:stretch>
        </p:blipFill>
        <p:spPr>
          <a:xfrm>
            <a:off x="611560" y="2060848"/>
            <a:ext cx="3570077" cy="2005930"/>
          </a:xfrm>
          <a:prstGeom prst="rect">
            <a:avLst/>
          </a:prstGeom>
          <a:ln>
            <a:solidFill>
              <a:schemeClr val="accent3">
                <a:lumMod val="50000"/>
              </a:schemeClr>
            </a:solidFill>
          </a:ln>
        </p:spPr>
      </p:pic>
      <p:pic>
        <p:nvPicPr>
          <p:cNvPr id="5" name="Picture 4"/>
          <p:cNvPicPr>
            <a:picLocks noChangeAspect="1"/>
          </p:cNvPicPr>
          <p:nvPr/>
        </p:nvPicPr>
        <p:blipFill>
          <a:blip r:embed="rId4"/>
          <a:stretch>
            <a:fillRect/>
          </a:stretch>
        </p:blipFill>
        <p:spPr>
          <a:xfrm>
            <a:off x="3203848" y="4365104"/>
            <a:ext cx="3456384" cy="2300066"/>
          </a:xfrm>
          <a:prstGeom prst="rect">
            <a:avLst/>
          </a:prstGeom>
          <a:ln>
            <a:solidFill>
              <a:schemeClr val="accent3">
                <a:lumMod val="50000"/>
              </a:schemeClr>
            </a:solidFill>
          </a:ln>
        </p:spPr>
      </p:pic>
      <p:pic>
        <p:nvPicPr>
          <p:cNvPr id="7" name="Picture 6"/>
          <p:cNvPicPr>
            <a:picLocks noChangeAspect="1"/>
          </p:cNvPicPr>
          <p:nvPr/>
        </p:nvPicPr>
        <p:blipFill>
          <a:blip r:embed="rId5"/>
          <a:stretch>
            <a:fillRect/>
          </a:stretch>
        </p:blipFill>
        <p:spPr>
          <a:xfrm>
            <a:off x="5724128" y="1916832"/>
            <a:ext cx="2971031" cy="2225405"/>
          </a:xfrm>
          <a:prstGeom prst="rect">
            <a:avLst/>
          </a:prstGeom>
          <a:ln>
            <a:solidFill>
              <a:schemeClr val="accent3">
                <a:lumMod val="50000"/>
              </a:schemeClr>
            </a:solidFill>
          </a:ln>
        </p:spPr>
      </p:pic>
    </p:spTree>
    <p:extLst>
      <p:ext uri="{BB962C8B-B14F-4D97-AF65-F5344CB8AC3E}">
        <p14:creationId xmlns:p14="http://schemas.microsoft.com/office/powerpoint/2010/main" val="1627562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2"/>
            <a:ext cx="8110538" cy="1295871"/>
          </a:xfrm>
          <a:ln w="38100">
            <a:solidFill>
              <a:schemeClr val="accent3">
                <a:lumMod val="50000"/>
              </a:schemeClr>
            </a:solidFill>
          </a:ln>
        </p:spPr>
        <p:txBody>
          <a:bodyPr/>
          <a:lstStyle/>
          <a:p>
            <a:pPr algn="ctr"/>
            <a:r>
              <a:rPr lang="en-US" dirty="0" smtClean="0"/>
              <a:t>Sometimes we can fix the problem ourselves</a:t>
            </a:r>
            <a:endParaRPr lang="en-US" dirty="0"/>
          </a:p>
        </p:txBody>
      </p:sp>
      <p:pic>
        <p:nvPicPr>
          <p:cNvPr id="5" name="Picture 4"/>
          <p:cNvPicPr>
            <a:picLocks noChangeAspect="1"/>
          </p:cNvPicPr>
          <p:nvPr/>
        </p:nvPicPr>
        <p:blipFill>
          <a:blip r:embed="rId3"/>
          <a:stretch>
            <a:fillRect/>
          </a:stretch>
        </p:blipFill>
        <p:spPr>
          <a:xfrm>
            <a:off x="755576" y="1988840"/>
            <a:ext cx="3052085" cy="2023665"/>
          </a:xfrm>
          <a:prstGeom prst="rect">
            <a:avLst/>
          </a:prstGeom>
          <a:ln>
            <a:solidFill>
              <a:schemeClr val="accent3">
                <a:lumMod val="50000"/>
              </a:schemeClr>
            </a:solidFill>
          </a:ln>
        </p:spPr>
      </p:pic>
      <p:pic>
        <p:nvPicPr>
          <p:cNvPr id="6" name="Picture 5"/>
          <p:cNvPicPr>
            <a:picLocks noChangeAspect="1"/>
          </p:cNvPicPr>
          <p:nvPr/>
        </p:nvPicPr>
        <p:blipFill>
          <a:blip r:embed="rId4"/>
          <a:stretch>
            <a:fillRect/>
          </a:stretch>
        </p:blipFill>
        <p:spPr>
          <a:xfrm>
            <a:off x="3059832" y="4365104"/>
            <a:ext cx="3168352" cy="2108394"/>
          </a:xfrm>
          <a:prstGeom prst="rect">
            <a:avLst/>
          </a:prstGeom>
          <a:ln>
            <a:solidFill>
              <a:schemeClr val="accent3">
                <a:lumMod val="50000"/>
              </a:schemeClr>
            </a:solidFill>
          </a:ln>
        </p:spPr>
      </p:pic>
      <p:pic>
        <p:nvPicPr>
          <p:cNvPr id="7" name="Picture 6"/>
          <p:cNvPicPr>
            <a:picLocks noChangeAspect="1"/>
          </p:cNvPicPr>
          <p:nvPr/>
        </p:nvPicPr>
        <p:blipFill>
          <a:blip r:embed="rId5"/>
          <a:stretch>
            <a:fillRect/>
          </a:stretch>
        </p:blipFill>
        <p:spPr>
          <a:xfrm>
            <a:off x="4936885" y="1988840"/>
            <a:ext cx="3613688" cy="2023665"/>
          </a:xfrm>
          <a:prstGeom prst="rect">
            <a:avLst/>
          </a:prstGeom>
          <a:ln>
            <a:solidFill>
              <a:schemeClr val="accent3">
                <a:lumMod val="50000"/>
              </a:schemeClr>
            </a:solidFill>
          </a:ln>
        </p:spPr>
      </p:pic>
    </p:spTree>
    <p:extLst>
      <p:ext uri="{BB962C8B-B14F-4D97-AF65-F5344CB8AC3E}">
        <p14:creationId xmlns:p14="http://schemas.microsoft.com/office/powerpoint/2010/main" val="1346274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595" y="332656"/>
            <a:ext cx="8110538" cy="1152128"/>
          </a:xfrm>
          <a:ln w="28575">
            <a:solidFill>
              <a:schemeClr val="accent3">
                <a:lumMod val="50000"/>
              </a:schemeClr>
            </a:solidFill>
          </a:ln>
        </p:spPr>
        <p:txBody>
          <a:bodyPr/>
          <a:lstStyle/>
          <a:p>
            <a:pPr algn="ctr"/>
            <a:r>
              <a:rPr lang="en-US" dirty="0" smtClean="0"/>
              <a:t>But sometimes we can’t…</a:t>
            </a:r>
            <a:endParaRPr lang="en-US" dirty="0"/>
          </a:p>
        </p:txBody>
      </p:sp>
      <p:sp>
        <p:nvSpPr>
          <p:cNvPr id="3" name="Content Placeholder 2"/>
          <p:cNvSpPr>
            <a:spLocks noGrp="1"/>
          </p:cNvSpPr>
          <p:nvPr>
            <p:ph idx="1"/>
          </p:nvPr>
        </p:nvSpPr>
        <p:spPr>
          <a:ln w="38100">
            <a:solidFill>
              <a:schemeClr val="accent3">
                <a:lumMod val="50000"/>
              </a:schemeClr>
            </a:solidFill>
          </a:ln>
        </p:spPr>
        <p:txBody>
          <a:bodyPr/>
          <a:lstStyle/>
          <a:p>
            <a:pPr marL="0" indent="0" algn="ctr">
              <a:buNone/>
            </a:pPr>
            <a:r>
              <a:rPr lang="en-US" dirty="0" smtClean="0">
                <a:solidFill>
                  <a:schemeClr val="tx2"/>
                </a:solidFill>
              </a:rPr>
              <a:t>We need to be able to ask for help!</a:t>
            </a:r>
          </a:p>
          <a:p>
            <a:pPr marL="0" indent="0" algn="ctr">
              <a:buNone/>
            </a:pPr>
            <a:endParaRPr lang="en-US" dirty="0" smtClean="0">
              <a:solidFill>
                <a:schemeClr val="tx2"/>
              </a:solidFill>
            </a:endParaRPr>
          </a:p>
          <a:p>
            <a:pPr marL="0" indent="0" algn="ctr">
              <a:buNone/>
            </a:pPr>
            <a:r>
              <a:rPr lang="en-US" dirty="0" smtClean="0">
                <a:solidFill>
                  <a:schemeClr val="tx2"/>
                </a:solidFill>
              </a:rPr>
              <a:t>Sounds easy, right? </a:t>
            </a:r>
          </a:p>
          <a:p>
            <a:pPr marL="0" indent="0" algn="ctr">
              <a:buNone/>
            </a:pPr>
            <a:endParaRPr lang="en-US" dirty="0" smtClean="0">
              <a:solidFill>
                <a:schemeClr val="tx2"/>
              </a:solidFill>
            </a:endParaRPr>
          </a:p>
          <a:p>
            <a:pPr marL="0" indent="0" algn="ctr">
              <a:buNone/>
            </a:pPr>
            <a:r>
              <a:rPr lang="en-US" dirty="0">
                <a:solidFill>
                  <a:schemeClr val="tx2"/>
                </a:solidFill>
              </a:rPr>
              <a:t>B</a:t>
            </a:r>
            <a:r>
              <a:rPr lang="en-US" dirty="0" smtClean="0">
                <a:solidFill>
                  <a:schemeClr val="tx2"/>
                </a:solidFill>
              </a:rPr>
              <a:t>ut there are certain steps we should take when we need help.</a:t>
            </a:r>
            <a:endParaRPr lang="en-US" dirty="0">
              <a:solidFill>
                <a:schemeClr val="tx2"/>
              </a:solidFill>
            </a:endParaRPr>
          </a:p>
        </p:txBody>
      </p:sp>
    </p:spTree>
    <p:extLst>
      <p:ext uri="{BB962C8B-B14F-4D97-AF65-F5344CB8AC3E}">
        <p14:creationId xmlns:p14="http://schemas.microsoft.com/office/powerpoint/2010/main" val="422540017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110538" cy="1224136"/>
          </a:xfrm>
          <a:ln w="38100">
            <a:solidFill>
              <a:schemeClr val="accent3">
                <a:lumMod val="50000"/>
              </a:schemeClr>
            </a:solidFill>
          </a:ln>
        </p:spPr>
        <p:txBody>
          <a:bodyPr/>
          <a:lstStyle/>
          <a:p>
            <a:pPr algn="ctr"/>
            <a:r>
              <a:rPr lang="en-US" dirty="0" smtClean="0"/>
              <a:t>Step 1:  Figure out </a:t>
            </a:r>
            <a:r>
              <a:rPr lang="en-US" u="sng" dirty="0" smtClean="0"/>
              <a:t>IF</a:t>
            </a:r>
            <a:r>
              <a:rPr lang="en-US" dirty="0" smtClean="0"/>
              <a:t> you need help</a:t>
            </a:r>
            <a:endParaRPr lang="en-US" dirty="0"/>
          </a:p>
        </p:txBody>
      </p:sp>
      <p:sp>
        <p:nvSpPr>
          <p:cNvPr id="3" name="Content Placeholder 2"/>
          <p:cNvSpPr>
            <a:spLocks noGrp="1"/>
          </p:cNvSpPr>
          <p:nvPr>
            <p:ph idx="1"/>
          </p:nvPr>
        </p:nvSpPr>
        <p:spPr>
          <a:ln>
            <a:solidFill>
              <a:schemeClr val="accent3">
                <a:lumMod val="50000"/>
              </a:schemeClr>
            </a:solidFill>
          </a:ln>
        </p:spPr>
        <p:txBody>
          <a:bodyPr/>
          <a:lstStyle/>
          <a:p>
            <a:r>
              <a:rPr lang="en-US" dirty="0" smtClean="0">
                <a:solidFill>
                  <a:schemeClr val="tx2"/>
                </a:solidFill>
              </a:rPr>
              <a:t>Having a problem is </a:t>
            </a:r>
            <a:r>
              <a:rPr lang="en-US" u="sng" dirty="0" smtClean="0">
                <a:solidFill>
                  <a:schemeClr val="tx2"/>
                </a:solidFill>
              </a:rPr>
              <a:t>not</a:t>
            </a:r>
            <a:r>
              <a:rPr lang="en-US" dirty="0" smtClean="0">
                <a:solidFill>
                  <a:schemeClr val="tx2"/>
                </a:solidFill>
              </a:rPr>
              <a:t> the same as needing help</a:t>
            </a:r>
          </a:p>
          <a:p>
            <a:r>
              <a:rPr lang="en-US" dirty="0" smtClean="0">
                <a:solidFill>
                  <a:schemeClr val="tx2"/>
                </a:solidFill>
              </a:rPr>
              <a:t>You only need help if:</a:t>
            </a:r>
          </a:p>
          <a:p>
            <a:pPr lvl="1">
              <a:buFont typeface="Wingdings" panose="05000000000000000000" pitchFamily="2" charset="2"/>
              <a:buChar char="Ø"/>
            </a:pPr>
            <a:r>
              <a:rPr lang="en-US" sz="3200" dirty="0" smtClean="0">
                <a:solidFill>
                  <a:schemeClr val="tx2"/>
                </a:solidFill>
              </a:rPr>
              <a:t>you don’t know how to fix the problem</a:t>
            </a:r>
          </a:p>
          <a:p>
            <a:pPr lvl="1">
              <a:buFont typeface="Wingdings" panose="05000000000000000000" pitchFamily="2" charset="2"/>
              <a:buChar char="Ø"/>
            </a:pPr>
            <a:r>
              <a:rPr lang="en-US" sz="3200" dirty="0" smtClean="0">
                <a:solidFill>
                  <a:schemeClr val="tx2"/>
                </a:solidFill>
              </a:rPr>
              <a:t>you can’t do it by yourself</a:t>
            </a:r>
          </a:p>
          <a:p>
            <a:pPr lvl="1">
              <a:buFont typeface="Wingdings" panose="05000000000000000000" pitchFamily="2" charset="2"/>
              <a:buChar char="Ø"/>
            </a:pPr>
            <a:r>
              <a:rPr lang="en-US" sz="3200" dirty="0" smtClean="0">
                <a:solidFill>
                  <a:schemeClr val="tx2"/>
                </a:solidFill>
              </a:rPr>
              <a:t>you tried but it didn’t work</a:t>
            </a:r>
            <a:r>
              <a:rPr lang="en-US" sz="3200" dirty="0"/>
              <a:t>	</a:t>
            </a:r>
            <a:r>
              <a:rPr lang="en-US" sz="3200" dirty="0" smtClean="0"/>
              <a:t>	</a:t>
            </a:r>
            <a:endParaRPr lang="en-US" sz="3200" dirty="0"/>
          </a:p>
        </p:txBody>
      </p:sp>
      <p:sp>
        <p:nvSpPr>
          <p:cNvPr id="4" name="TextBox 3"/>
          <p:cNvSpPr txBox="1"/>
          <p:nvPr/>
        </p:nvSpPr>
        <p:spPr>
          <a:xfrm>
            <a:off x="539552" y="6237312"/>
            <a:ext cx="3816424" cy="369332"/>
          </a:xfrm>
          <a:prstGeom prst="rect">
            <a:avLst/>
          </a:prstGeom>
          <a:noFill/>
          <a:ln>
            <a:solidFill>
              <a:schemeClr val="accent3">
                <a:lumMod val="50000"/>
              </a:schemeClr>
            </a:solidFill>
          </a:ln>
        </p:spPr>
        <p:txBody>
          <a:bodyPr wrap="square" rtlCol="0">
            <a:spAutoFit/>
          </a:bodyPr>
          <a:lstStyle/>
          <a:p>
            <a:r>
              <a:rPr lang="en-US" dirty="0" smtClean="0">
                <a:solidFill>
                  <a:schemeClr val="bg2">
                    <a:lumMod val="75000"/>
                  </a:schemeClr>
                </a:solidFill>
              </a:rPr>
              <a:t>adapted from www.snagglebox.com</a:t>
            </a:r>
            <a:endParaRPr lang="en-US" dirty="0">
              <a:solidFill>
                <a:schemeClr val="bg2">
                  <a:lumMod val="75000"/>
                </a:schemeClr>
              </a:solidFill>
            </a:endParaRPr>
          </a:p>
        </p:txBody>
      </p:sp>
    </p:spTree>
    <p:extLst>
      <p:ext uri="{BB962C8B-B14F-4D97-AF65-F5344CB8AC3E}">
        <p14:creationId xmlns:p14="http://schemas.microsoft.com/office/powerpoint/2010/main" val="328536599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3">
                <a:lumMod val="50000"/>
              </a:schemeClr>
            </a:solidFill>
          </a:ln>
        </p:spPr>
        <p:txBody>
          <a:bodyPr/>
          <a:lstStyle/>
          <a:p>
            <a:pPr algn="ctr"/>
            <a:r>
              <a:rPr lang="en-US" dirty="0" smtClean="0"/>
              <a:t>Do I need help?</a:t>
            </a:r>
            <a:endParaRPr lang="en-US" dirty="0"/>
          </a:p>
        </p:txBody>
      </p:sp>
      <p:pic>
        <p:nvPicPr>
          <p:cNvPr id="4" name="Picture 3"/>
          <p:cNvPicPr>
            <a:picLocks noChangeAspect="1"/>
          </p:cNvPicPr>
          <p:nvPr/>
        </p:nvPicPr>
        <p:blipFill>
          <a:blip r:embed="rId3"/>
          <a:stretch>
            <a:fillRect/>
          </a:stretch>
        </p:blipFill>
        <p:spPr>
          <a:xfrm>
            <a:off x="380520" y="1484784"/>
            <a:ext cx="3354472" cy="2232248"/>
          </a:xfrm>
          <a:prstGeom prst="rect">
            <a:avLst/>
          </a:prstGeom>
          <a:ln>
            <a:solidFill>
              <a:schemeClr val="accent3">
                <a:lumMod val="50000"/>
              </a:schemeClr>
            </a:solidFill>
          </a:ln>
        </p:spPr>
      </p:pic>
      <p:pic>
        <p:nvPicPr>
          <p:cNvPr id="5" name="Picture 4"/>
          <p:cNvPicPr>
            <a:picLocks noChangeAspect="1"/>
          </p:cNvPicPr>
          <p:nvPr/>
        </p:nvPicPr>
        <p:blipFill>
          <a:blip r:embed="rId4"/>
          <a:stretch>
            <a:fillRect/>
          </a:stretch>
        </p:blipFill>
        <p:spPr>
          <a:xfrm>
            <a:off x="4953080" y="1484784"/>
            <a:ext cx="3470686" cy="2232247"/>
          </a:xfrm>
          <a:prstGeom prst="rect">
            <a:avLst/>
          </a:prstGeom>
          <a:ln>
            <a:solidFill>
              <a:schemeClr val="accent3">
                <a:lumMod val="50000"/>
              </a:schemeClr>
            </a:solidFill>
          </a:ln>
        </p:spPr>
      </p:pic>
      <p:pic>
        <p:nvPicPr>
          <p:cNvPr id="6" name="Picture 5"/>
          <p:cNvPicPr>
            <a:picLocks noChangeAspect="1"/>
          </p:cNvPicPr>
          <p:nvPr/>
        </p:nvPicPr>
        <p:blipFill>
          <a:blip r:embed="rId5"/>
          <a:stretch>
            <a:fillRect/>
          </a:stretch>
        </p:blipFill>
        <p:spPr>
          <a:xfrm>
            <a:off x="2483768" y="3933056"/>
            <a:ext cx="3622228" cy="2713175"/>
          </a:xfrm>
          <a:prstGeom prst="rect">
            <a:avLst/>
          </a:prstGeom>
          <a:ln>
            <a:solidFill>
              <a:schemeClr val="accent3">
                <a:lumMod val="50000"/>
              </a:schemeClr>
            </a:solidFill>
          </a:ln>
        </p:spPr>
      </p:pic>
    </p:spTree>
    <p:extLst>
      <p:ext uri="{BB962C8B-B14F-4D97-AF65-F5344CB8AC3E}">
        <p14:creationId xmlns:p14="http://schemas.microsoft.com/office/powerpoint/2010/main" val="3328120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110538" cy="792162"/>
          </a:xfrm>
          <a:ln w="38100">
            <a:solidFill>
              <a:schemeClr val="accent3">
                <a:lumMod val="50000"/>
              </a:schemeClr>
            </a:solidFill>
          </a:ln>
        </p:spPr>
        <p:txBody>
          <a:bodyPr/>
          <a:lstStyle/>
          <a:p>
            <a:pPr algn="ctr"/>
            <a:r>
              <a:rPr lang="en-US" dirty="0" smtClean="0"/>
              <a:t>Step 2:  Think about </a:t>
            </a:r>
            <a:r>
              <a:rPr lang="en-US" u="sng" dirty="0" smtClean="0"/>
              <a:t>WHO</a:t>
            </a:r>
            <a:r>
              <a:rPr lang="en-US" dirty="0" smtClean="0"/>
              <a:t> can help</a:t>
            </a:r>
            <a:endParaRPr lang="en-US" dirty="0"/>
          </a:p>
        </p:txBody>
      </p:sp>
      <p:pic>
        <p:nvPicPr>
          <p:cNvPr id="4" name="Picture 3"/>
          <p:cNvPicPr>
            <a:picLocks noChangeAspect="1"/>
          </p:cNvPicPr>
          <p:nvPr/>
        </p:nvPicPr>
        <p:blipFill rotWithShape="1">
          <a:blip r:embed="rId3"/>
          <a:srcRect l="19327" r="13964" b="8622"/>
          <a:stretch/>
        </p:blipFill>
        <p:spPr>
          <a:xfrm>
            <a:off x="3419871" y="2420888"/>
            <a:ext cx="2376265" cy="2520280"/>
          </a:xfrm>
          <a:prstGeom prst="ellipse">
            <a:avLst/>
          </a:prstGeom>
          <a:ln w="63500" cap="rnd">
            <a:solidFill>
              <a:schemeClr val="accent3">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a:stretch>
            <a:fillRect/>
          </a:stretch>
        </p:blipFill>
        <p:spPr>
          <a:xfrm>
            <a:off x="778817" y="1549350"/>
            <a:ext cx="2619375" cy="1743075"/>
          </a:xfrm>
          <a:prstGeom prst="rect">
            <a:avLst/>
          </a:prstGeom>
          <a:ln>
            <a:solidFill>
              <a:schemeClr val="accent3">
                <a:lumMod val="50000"/>
              </a:schemeClr>
            </a:solidFill>
          </a:ln>
        </p:spPr>
      </p:pic>
      <p:pic>
        <p:nvPicPr>
          <p:cNvPr id="6" name="Picture 5"/>
          <p:cNvPicPr>
            <a:picLocks noChangeAspect="1"/>
          </p:cNvPicPr>
          <p:nvPr/>
        </p:nvPicPr>
        <p:blipFill>
          <a:blip r:embed="rId5"/>
          <a:stretch>
            <a:fillRect/>
          </a:stretch>
        </p:blipFill>
        <p:spPr>
          <a:xfrm>
            <a:off x="5703342" y="1340842"/>
            <a:ext cx="2857500" cy="1600200"/>
          </a:xfrm>
          <a:prstGeom prst="rect">
            <a:avLst/>
          </a:prstGeom>
          <a:ln>
            <a:solidFill>
              <a:schemeClr val="accent3">
                <a:lumMod val="50000"/>
              </a:schemeClr>
            </a:solidFill>
          </a:ln>
        </p:spPr>
      </p:pic>
      <p:pic>
        <p:nvPicPr>
          <p:cNvPr id="7" name="Picture 6"/>
          <p:cNvPicPr>
            <a:picLocks noChangeAspect="1"/>
          </p:cNvPicPr>
          <p:nvPr/>
        </p:nvPicPr>
        <p:blipFill>
          <a:blip r:embed="rId6"/>
          <a:stretch>
            <a:fillRect/>
          </a:stretch>
        </p:blipFill>
        <p:spPr>
          <a:xfrm>
            <a:off x="397409" y="3794894"/>
            <a:ext cx="2619375" cy="1743075"/>
          </a:xfrm>
          <a:prstGeom prst="rect">
            <a:avLst/>
          </a:prstGeom>
          <a:ln>
            <a:solidFill>
              <a:schemeClr val="accent3">
                <a:lumMod val="50000"/>
              </a:schemeClr>
            </a:solidFill>
          </a:ln>
        </p:spPr>
      </p:pic>
      <p:pic>
        <p:nvPicPr>
          <p:cNvPr id="8" name="Picture 7"/>
          <p:cNvPicPr>
            <a:picLocks noChangeAspect="1"/>
          </p:cNvPicPr>
          <p:nvPr/>
        </p:nvPicPr>
        <p:blipFill>
          <a:blip r:embed="rId7"/>
          <a:stretch>
            <a:fillRect/>
          </a:stretch>
        </p:blipFill>
        <p:spPr>
          <a:xfrm>
            <a:off x="6235997" y="3713932"/>
            <a:ext cx="2409825" cy="1905000"/>
          </a:xfrm>
          <a:prstGeom prst="rect">
            <a:avLst/>
          </a:prstGeom>
          <a:ln>
            <a:solidFill>
              <a:schemeClr val="accent3">
                <a:lumMod val="50000"/>
              </a:schemeClr>
            </a:solidFill>
          </a:ln>
        </p:spPr>
      </p:pic>
      <p:pic>
        <p:nvPicPr>
          <p:cNvPr id="9" name="Picture 8"/>
          <p:cNvPicPr>
            <a:picLocks noChangeAspect="1"/>
          </p:cNvPicPr>
          <p:nvPr/>
        </p:nvPicPr>
        <p:blipFill>
          <a:blip r:embed="rId8"/>
          <a:stretch>
            <a:fillRect/>
          </a:stretch>
        </p:blipFill>
        <p:spPr>
          <a:xfrm>
            <a:off x="3188766" y="5085184"/>
            <a:ext cx="3028950" cy="1514475"/>
          </a:xfrm>
          <a:prstGeom prst="rect">
            <a:avLst/>
          </a:prstGeom>
          <a:ln>
            <a:solidFill>
              <a:schemeClr val="accent3">
                <a:lumMod val="50000"/>
              </a:schemeClr>
            </a:solidFill>
          </a:ln>
        </p:spPr>
      </p:pic>
      <p:sp>
        <p:nvSpPr>
          <p:cNvPr id="10" name="TextBox 9"/>
          <p:cNvSpPr txBox="1"/>
          <p:nvPr/>
        </p:nvSpPr>
        <p:spPr>
          <a:xfrm>
            <a:off x="1281936" y="2923093"/>
            <a:ext cx="1613136" cy="369332"/>
          </a:xfrm>
          <a:prstGeom prst="rect">
            <a:avLst/>
          </a:prstGeom>
          <a:noFill/>
        </p:spPr>
        <p:txBody>
          <a:bodyPr wrap="square" rtlCol="0">
            <a:spAutoFit/>
          </a:bodyPr>
          <a:lstStyle/>
          <a:p>
            <a:r>
              <a:rPr lang="en-US" dirty="0" smtClean="0">
                <a:solidFill>
                  <a:schemeClr val="tx2"/>
                </a:solidFill>
              </a:rPr>
              <a:t>school nurse</a:t>
            </a:r>
            <a:endParaRPr lang="en-US" dirty="0">
              <a:solidFill>
                <a:schemeClr val="tx2"/>
              </a:solidFill>
            </a:endParaRPr>
          </a:p>
        </p:txBody>
      </p:sp>
      <p:sp>
        <p:nvSpPr>
          <p:cNvPr id="11" name="TextBox 10"/>
          <p:cNvSpPr txBox="1"/>
          <p:nvPr/>
        </p:nvSpPr>
        <p:spPr>
          <a:xfrm>
            <a:off x="5893270" y="1403521"/>
            <a:ext cx="982986" cy="369332"/>
          </a:xfrm>
          <a:prstGeom prst="rect">
            <a:avLst/>
          </a:prstGeom>
          <a:noFill/>
        </p:spPr>
        <p:txBody>
          <a:bodyPr wrap="square" rtlCol="0">
            <a:spAutoFit/>
          </a:bodyPr>
          <a:lstStyle/>
          <a:p>
            <a:r>
              <a:rPr lang="en-US" dirty="0" smtClean="0">
                <a:solidFill>
                  <a:schemeClr val="tx2"/>
                </a:solidFill>
              </a:rPr>
              <a:t>teacher</a:t>
            </a:r>
            <a:endParaRPr lang="en-US" dirty="0">
              <a:solidFill>
                <a:schemeClr val="tx2"/>
              </a:solidFill>
            </a:endParaRPr>
          </a:p>
        </p:txBody>
      </p:sp>
      <p:sp>
        <p:nvSpPr>
          <p:cNvPr id="12" name="TextBox 11"/>
          <p:cNvSpPr txBox="1"/>
          <p:nvPr/>
        </p:nvSpPr>
        <p:spPr>
          <a:xfrm>
            <a:off x="849888" y="5085184"/>
            <a:ext cx="864096" cy="369332"/>
          </a:xfrm>
          <a:prstGeom prst="rect">
            <a:avLst/>
          </a:prstGeom>
          <a:noFill/>
        </p:spPr>
        <p:txBody>
          <a:bodyPr wrap="square" rtlCol="0">
            <a:spAutoFit/>
          </a:bodyPr>
          <a:lstStyle/>
          <a:p>
            <a:r>
              <a:rPr lang="en-US" dirty="0" smtClean="0">
                <a:solidFill>
                  <a:schemeClr val="tx2"/>
                </a:solidFill>
              </a:rPr>
              <a:t>coach</a:t>
            </a:r>
            <a:endParaRPr lang="en-US" dirty="0">
              <a:solidFill>
                <a:schemeClr val="tx2"/>
              </a:solidFill>
            </a:endParaRPr>
          </a:p>
        </p:txBody>
      </p:sp>
      <p:sp>
        <p:nvSpPr>
          <p:cNvPr id="13" name="TextBox 12"/>
          <p:cNvSpPr txBox="1"/>
          <p:nvPr/>
        </p:nvSpPr>
        <p:spPr>
          <a:xfrm>
            <a:off x="7020272" y="5168637"/>
            <a:ext cx="1006960" cy="369332"/>
          </a:xfrm>
          <a:prstGeom prst="rect">
            <a:avLst/>
          </a:prstGeom>
          <a:noFill/>
        </p:spPr>
        <p:txBody>
          <a:bodyPr wrap="square" rtlCol="0">
            <a:spAutoFit/>
          </a:bodyPr>
          <a:lstStyle/>
          <a:p>
            <a:r>
              <a:rPr lang="en-US" dirty="0" smtClean="0"/>
              <a:t>parents</a:t>
            </a:r>
            <a:endParaRPr lang="en-US" dirty="0"/>
          </a:p>
        </p:txBody>
      </p:sp>
      <p:sp>
        <p:nvSpPr>
          <p:cNvPr id="14" name="TextBox 13"/>
          <p:cNvSpPr txBox="1"/>
          <p:nvPr/>
        </p:nvSpPr>
        <p:spPr>
          <a:xfrm>
            <a:off x="4235189" y="6052572"/>
            <a:ext cx="936104" cy="369332"/>
          </a:xfrm>
          <a:prstGeom prst="rect">
            <a:avLst/>
          </a:prstGeom>
          <a:noFill/>
        </p:spPr>
        <p:txBody>
          <a:bodyPr wrap="square" rtlCol="0">
            <a:spAutoFit/>
          </a:bodyPr>
          <a:lstStyle/>
          <a:p>
            <a:r>
              <a:rPr lang="en-US" dirty="0" smtClean="0">
                <a:solidFill>
                  <a:schemeClr val="tx2"/>
                </a:solidFill>
              </a:rPr>
              <a:t>friends</a:t>
            </a:r>
            <a:endParaRPr lang="en-US" dirty="0">
              <a:solidFill>
                <a:schemeClr val="tx2"/>
              </a:solidFill>
            </a:endParaRPr>
          </a:p>
        </p:txBody>
      </p:sp>
    </p:spTree>
    <p:extLst>
      <p:ext uri="{BB962C8B-B14F-4D97-AF65-F5344CB8AC3E}">
        <p14:creationId xmlns:p14="http://schemas.microsoft.com/office/powerpoint/2010/main" val="50260962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110538" cy="792162"/>
          </a:xfrm>
          <a:ln w="38100">
            <a:solidFill>
              <a:schemeClr val="accent3">
                <a:lumMod val="50000"/>
              </a:schemeClr>
            </a:solidFill>
          </a:ln>
        </p:spPr>
        <p:txBody>
          <a:bodyPr/>
          <a:lstStyle/>
          <a:p>
            <a:pPr algn="ctr"/>
            <a:r>
              <a:rPr lang="en-US" dirty="0" smtClean="0"/>
              <a:t>WHO can help if…?</a:t>
            </a:r>
            <a:endParaRPr lang="en-US" dirty="0"/>
          </a:p>
        </p:txBody>
      </p:sp>
      <p:sp>
        <p:nvSpPr>
          <p:cNvPr id="3" name="Content Placeholder 2"/>
          <p:cNvSpPr>
            <a:spLocks noGrp="1"/>
          </p:cNvSpPr>
          <p:nvPr>
            <p:ph idx="1"/>
          </p:nvPr>
        </p:nvSpPr>
        <p:spPr>
          <a:xfrm>
            <a:off x="366712" y="1340768"/>
            <a:ext cx="8291513" cy="5184576"/>
          </a:xfrm>
          <a:ln>
            <a:solidFill>
              <a:schemeClr val="accent3">
                <a:lumMod val="50000"/>
              </a:schemeClr>
            </a:solidFill>
          </a:ln>
        </p:spPr>
        <p:txBody>
          <a:bodyPr/>
          <a:lstStyle/>
          <a:p>
            <a:r>
              <a:rPr lang="en-US" dirty="0" smtClean="0">
                <a:solidFill>
                  <a:schemeClr val="tx2"/>
                </a:solidFill>
              </a:rPr>
              <a:t>you don’t understand the math assignment</a:t>
            </a:r>
          </a:p>
          <a:p>
            <a:r>
              <a:rPr lang="en-US" dirty="0" smtClean="0">
                <a:solidFill>
                  <a:schemeClr val="tx2"/>
                </a:solidFill>
              </a:rPr>
              <a:t>you scraped your knee on the playground</a:t>
            </a:r>
          </a:p>
          <a:p>
            <a:r>
              <a:rPr lang="en-US" dirty="0" smtClean="0">
                <a:solidFill>
                  <a:schemeClr val="tx2"/>
                </a:solidFill>
              </a:rPr>
              <a:t>you want to earn extra money to buy a video game</a:t>
            </a:r>
          </a:p>
          <a:p>
            <a:r>
              <a:rPr lang="en-US" dirty="0" smtClean="0">
                <a:solidFill>
                  <a:schemeClr val="tx2"/>
                </a:solidFill>
              </a:rPr>
              <a:t>you missed soccer practice and don’t know your new position</a:t>
            </a:r>
          </a:p>
          <a:p>
            <a:r>
              <a:rPr lang="en-US" dirty="0" smtClean="0">
                <a:solidFill>
                  <a:schemeClr val="tx2"/>
                </a:solidFill>
              </a:rPr>
              <a:t>you forgot to bring a pencil to class</a:t>
            </a:r>
            <a:endParaRPr lang="en-US" dirty="0">
              <a:solidFill>
                <a:schemeClr val="tx2"/>
              </a:solidFill>
            </a:endParaRPr>
          </a:p>
        </p:txBody>
      </p:sp>
    </p:spTree>
    <p:extLst>
      <p:ext uri="{BB962C8B-B14F-4D97-AF65-F5344CB8AC3E}">
        <p14:creationId xmlns:p14="http://schemas.microsoft.com/office/powerpoint/2010/main" val="288572502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110538" cy="792162"/>
          </a:xfrm>
          <a:solidFill>
            <a:schemeClr val="bg2"/>
          </a:solidFill>
          <a:ln w="28575">
            <a:solidFill>
              <a:schemeClr val="accent3">
                <a:lumMod val="50000"/>
              </a:schemeClr>
            </a:solidFill>
          </a:ln>
        </p:spPr>
        <p:txBody>
          <a:bodyPr/>
          <a:lstStyle/>
          <a:p>
            <a:pPr algn="ctr"/>
            <a:r>
              <a:rPr lang="en-US" sz="4000" dirty="0" smtClean="0"/>
              <a:t>Step 3:  Ask for help the right way</a:t>
            </a:r>
            <a:endParaRPr lang="en-US" sz="4000" dirty="0"/>
          </a:p>
        </p:txBody>
      </p:sp>
      <p:sp>
        <p:nvSpPr>
          <p:cNvPr id="3" name="Content Placeholder 2"/>
          <p:cNvSpPr>
            <a:spLocks noGrp="1"/>
          </p:cNvSpPr>
          <p:nvPr>
            <p:ph idx="1"/>
          </p:nvPr>
        </p:nvSpPr>
        <p:spPr>
          <a:xfrm>
            <a:off x="457200" y="2204864"/>
            <a:ext cx="8291263" cy="3384376"/>
          </a:xfrm>
          <a:ln>
            <a:solidFill>
              <a:schemeClr val="accent3">
                <a:lumMod val="50000"/>
              </a:schemeClr>
            </a:solidFill>
          </a:ln>
        </p:spPr>
        <p:txBody>
          <a:bodyPr/>
          <a:lstStyle/>
          <a:p>
            <a:r>
              <a:rPr lang="en-US" sz="3600" dirty="0" smtClean="0">
                <a:solidFill>
                  <a:schemeClr val="tx2"/>
                </a:solidFill>
              </a:rPr>
              <a:t>Check to see if the person is busy </a:t>
            </a:r>
          </a:p>
          <a:p>
            <a:r>
              <a:rPr lang="en-US" sz="3600" dirty="0" smtClean="0">
                <a:solidFill>
                  <a:schemeClr val="tx2"/>
                </a:solidFill>
              </a:rPr>
              <a:t>Say “Excuse me?”</a:t>
            </a:r>
          </a:p>
          <a:p>
            <a:r>
              <a:rPr lang="en-US" sz="3600" dirty="0" smtClean="0">
                <a:solidFill>
                  <a:schemeClr val="tx2"/>
                </a:solidFill>
              </a:rPr>
              <a:t>State the problem</a:t>
            </a:r>
          </a:p>
          <a:p>
            <a:r>
              <a:rPr lang="en-US" sz="3600" dirty="0" smtClean="0">
                <a:solidFill>
                  <a:schemeClr val="tx2"/>
                </a:solidFill>
              </a:rPr>
              <a:t>Ask for the exact help you need</a:t>
            </a:r>
          </a:p>
          <a:p>
            <a:pPr marL="0" indent="0">
              <a:buNone/>
            </a:pPr>
            <a:endParaRPr lang="en-US" sz="3600" dirty="0"/>
          </a:p>
        </p:txBody>
      </p:sp>
    </p:spTree>
    <p:extLst>
      <p:ext uri="{BB962C8B-B14F-4D97-AF65-F5344CB8AC3E}">
        <p14:creationId xmlns:p14="http://schemas.microsoft.com/office/powerpoint/2010/main" val="77867956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rcles">
  <a:themeElements>
    <a:clrScheme name="circles 3">
      <a:dk1>
        <a:srgbClr val="000000"/>
      </a:dk1>
      <a:lt1>
        <a:srgbClr val="FFDBA6"/>
      </a:lt1>
      <a:dk2>
        <a:srgbClr val="FFFFFF"/>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fontScheme name="circ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ircles 1">
        <a:dk1>
          <a:srgbClr val="005A58"/>
        </a:dk1>
        <a:lt1>
          <a:srgbClr val="FFFFFF"/>
        </a:lt1>
        <a:dk2>
          <a:srgbClr val="008080"/>
        </a:dk2>
        <a:lt2>
          <a:srgbClr val="FFFFCD"/>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2"/>
        </a:folHlink>
      </a:clrScheme>
      <a:clrMap bg1="dk2" tx1="lt1" bg2="dk1" tx2="lt2" accent1="accent1" accent2="accent2" accent3="accent3" accent4="accent4" accent5="accent5" accent6="accent6" hlink="hlink" folHlink="folHlink"/>
    </a:extraClrScheme>
    <a:extraClrScheme>
      <a:clrScheme name="circles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circles 3">
        <a:dk1>
          <a:srgbClr val="000000"/>
        </a:dk1>
        <a:lt1>
          <a:srgbClr val="FFDBA6"/>
        </a:lt1>
        <a:dk2>
          <a:srgbClr val="FFFFFF"/>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circles 4">
        <a:dk1>
          <a:srgbClr val="66CCCC"/>
        </a:dk1>
        <a:lt1>
          <a:srgbClr val="FFFFFF"/>
        </a:lt1>
        <a:dk2>
          <a:srgbClr val="2E6B6B"/>
        </a:dk2>
        <a:lt2>
          <a:srgbClr val="2E6B6B"/>
        </a:lt2>
        <a:accent1>
          <a:srgbClr val="45A3A1"/>
        </a:accent1>
        <a:accent2>
          <a:srgbClr val="9ADEDC"/>
        </a:accent2>
        <a:accent3>
          <a:srgbClr val="ADBABA"/>
        </a:accent3>
        <a:accent4>
          <a:srgbClr val="DADADA"/>
        </a:accent4>
        <a:accent5>
          <a:srgbClr val="B0CECD"/>
        </a:accent5>
        <a:accent6>
          <a:srgbClr val="8BC9C7"/>
        </a:accent6>
        <a:hlink>
          <a:srgbClr val="B3E6E6"/>
        </a:hlink>
        <a:folHlink>
          <a:srgbClr val="33CCCC"/>
        </a:folHlink>
      </a:clrScheme>
      <a:clrMap bg1="dk2" tx1="lt1" bg2="dk1" tx2="lt2" accent1="accent1" accent2="accent2" accent3="accent3" accent4="accent4" accent5="accent5" accent6="accent6" hlink="hlink" folHlink="folHlink"/>
    </a:extraClrScheme>
    <a:extraClrScheme>
      <a:clrScheme name="circles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circles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TotalTime>
  <Words>909</Words>
  <Application>Microsoft Office PowerPoint</Application>
  <PresentationFormat>On-screen Show (4:3)</PresentationFormat>
  <Paragraphs>78</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Wingdings</vt:lpstr>
      <vt:lpstr>circles</vt:lpstr>
      <vt:lpstr>I Can Ask for Help!</vt:lpstr>
      <vt:lpstr>Sometimes we are faced  with a problem…</vt:lpstr>
      <vt:lpstr>Sometimes we can fix the problem ourselves</vt:lpstr>
      <vt:lpstr>But sometimes we can’t…</vt:lpstr>
      <vt:lpstr>Step 1:  Figure out IF you need help</vt:lpstr>
      <vt:lpstr>Do I need help?</vt:lpstr>
      <vt:lpstr>Step 2:  Think about WHO can help</vt:lpstr>
      <vt:lpstr>WHO can help if…?</vt:lpstr>
      <vt:lpstr>Step 3:  Ask for help the right way</vt:lpstr>
      <vt:lpstr>It could go something like this…</vt:lpstr>
      <vt:lpstr>Step 4:  Thank him or her for the help!</vt:lpstr>
      <vt:lpstr>We all need help sometimes – it’s okay to ask!</vt:lpstr>
      <vt:lpstr>I Can Ask for Help!</vt:lpstr>
      <vt:lpstr>So…what do YOU think?</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Circles Orange Template</dc:title>
  <dc:creator>Presentation Magazine</dc:creator>
  <cp:lastModifiedBy>Andrea Morris</cp:lastModifiedBy>
  <cp:revision>27</cp:revision>
  <dcterms:created xsi:type="dcterms:W3CDTF">2005-04-26T09:52:17Z</dcterms:created>
  <dcterms:modified xsi:type="dcterms:W3CDTF">2018-06-21T15:14:06Z</dcterms:modified>
</cp:coreProperties>
</file>