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5" r:id="rId2"/>
    <p:sldId id="286" r:id="rId3"/>
    <p:sldId id="287" r:id="rId4"/>
    <p:sldId id="288" r:id="rId5"/>
    <p:sldId id="289" r:id="rId6"/>
    <p:sldId id="291" r:id="rId7"/>
    <p:sldId id="300" r:id="rId8"/>
    <p:sldId id="299" r:id="rId9"/>
    <p:sldId id="301" r:id="rId10"/>
    <p:sldId id="302" r:id="rId11"/>
    <p:sldId id="303" r:id="rId12"/>
    <p:sldId id="304" r:id="rId13"/>
    <p:sldId id="308" r:id="rId14"/>
    <p:sldId id="305" r:id="rId15"/>
    <p:sldId id="306" r:id="rId16"/>
    <p:sldId id="309" r:id="rId17"/>
    <p:sldId id="310" r:id="rId18"/>
    <p:sldId id="311" r:id="rId19"/>
    <p:sldId id="312" r:id="rId2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01">
          <p15:clr>
            <a:srgbClr val="A4A3A4"/>
          </p15:clr>
        </p15:guide>
        <p15:guide id="2" orient="horz" pos="935">
          <p15:clr>
            <a:srgbClr val="A4A3A4"/>
          </p15:clr>
        </p15:guide>
        <p15:guide id="3" orient="horz" pos="164">
          <p15:clr>
            <a:srgbClr val="A4A3A4"/>
          </p15:clr>
        </p15:guide>
        <p15:guide id="4" orient="horz" pos="3884">
          <p15:clr>
            <a:srgbClr val="A4A3A4"/>
          </p15:clr>
        </p15:guide>
        <p15:guide id="5" orient="horz" pos="1207">
          <p15:clr>
            <a:srgbClr val="A4A3A4"/>
          </p15:clr>
        </p15:guide>
        <p15:guide id="6" pos="476">
          <p15:clr>
            <a:srgbClr val="A4A3A4"/>
          </p15:clr>
        </p15:guide>
        <p15:guide id="7"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944EC"/>
    <a:srgbClr val="F57B17"/>
    <a:srgbClr val="D1DEEB"/>
    <a:srgbClr val="7FD7FC"/>
    <a:srgbClr val="FFFF66"/>
    <a:srgbClr val="FFC993"/>
    <a:srgbClr val="FFD7AF"/>
    <a:srgbClr val="748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8" autoAdjust="0"/>
    <p:restoredTop sz="98098" autoAdjust="0"/>
  </p:normalViewPr>
  <p:slideViewPr>
    <p:cSldViewPr snapToGrid="0" snapToObjects="1">
      <p:cViewPr varScale="1">
        <p:scale>
          <a:sx n="70" d="100"/>
          <a:sy n="70" d="100"/>
        </p:scale>
        <p:origin x="60" y="516"/>
      </p:cViewPr>
      <p:guideLst>
        <p:guide orient="horz" pos="2001"/>
        <p:guide orient="horz" pos="935"/>
        <p:guide orient="horz" pos="164"/>
        <p:guide orient="horz" pos="3884"/>
        <p:guide orient="horz" pos="1207"/>
        <p:guide pos="476"/>
        <p:guide pos="5511"/>
      </p:guideLst>
    </p:cSldViewPr>
  </p:slid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83" d="100"/>
          <a:sy n="83" d="100"/>
        </p:scale>
        <p:origin x="-1440"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7F691A2-14C8-4603-8532-4645D22FD01D}" type="slidenum">
              <a:rPr lang="en-GB" altLang="en-US"/>
              <a:pPr>
                <a:defRPr/>
              </a:pPr>
              <a:t>‹#›</a:t>
            </a:fld>
            <a:endParaRPr lang="en-GB" altLang="en-US"/>
          </a:p>
        </p:txBody>
      </p:sp>
    </p:spTree>
    <p:extLst>
      <p:ext uri="{BB962C8B-B14F-4D97-AF65-F5344CB8AC3E}">
        <p14:creationId xmlns:p14="http://schemas.microsoft.com/office/powerpoint/2010/main" val="88986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E0927F-ACF8-42B1-B918-977B7794D01B}" type="slidenum">
              <a:rPr lang="en-GB" altLang="en-US"/>
              <a:pPr>
                <a:defRPr/>
              </a:pPr>
              <a:t>‹#›</a:t>
            </a:fld>
            <a:endParaRPr lang="en-GB" altLang="en-US"/>
          </a:p>
        </p:txBody>
      </p:sp>
    </p:spTree>
    <p:extLst>
      <p:ext uri="{BB962C8B-B14F-4D97-AF65-F5344CB8AC3E}">
        <p14:creationId xmlns:p14="http://schemas.microsoft.com/office/powerpoint/2010/main" val="4059868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CBFC67-D873-4572-A8C1-142353C88348}" type="slidenum">
              <a:rPr lang="en-GB" altLang="en-US"/>
              <a:pPr>
                <a:spcBef>
                  <a:spcPct val="0"/>
                </a:spcBef>
              </a:pPr>
              <a:t>1</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cs typeface="Arial" panose="020B0604020202020204" pitchFamily="34" charset="0"/>
              </a:rPr>
              <a:t>Read</a:t>
            </a:r>
            <a:r>
              <a:rPr lang="en-US" altLang="en-US" baseline="0" dirty="0" smtClean="0">
                <a:latin typeface="Arial" panose="020B0604020202020204" pitchFamily="34" charset="0"/>
                <a:cs typeface="Arial" panose="020B0604020202020204" pitchFamily="34" charset="0"/>
              </a:rPr>
              <a:t> slide with students.  Explain that today’s lesson is about learning how to accept differences in each other.  Ask students if they’ve ever been in a situation where they felt different or left out.  What happened and how did they handle it?</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1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Talk about how important it is to realize that we could miss out on a potential friend if we judge them by the way they look.</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10</a:t>
            </a:fld>
            <a:endParaRPr lang="en-GB" altLang="en-US"/>
          </a:p>
        </p:txBody>
      </p:sp>
    </p:spTree>
    <p:extLst>
      <p:ext uri="{BB962C8B-B14F-4D97-AF65-F5344CB8AC3E}">
        <p14:creationId xmlns:p14="http://schemas.microsoft.com/office/powerpoint/2010/main" val="415118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Explain that they’re going to learn 5 ways to accept the differences in others.</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11</a:t>
            </a:fld>
            <a:endParaRPr lang="en-GB" altLang="en-US"/>
          </a:p>
        </p:txBody>
      </p:sp>
    </p:spTree>
    <p:extLst>
      <p:ext uri="{BB962C8B-B14F-4D97-AF65-F5344CB8AC3E}">
        <p14:creationId xmlns:p14="http://schemas.microsoft.com/office/powerpoint/2010/main" val="286834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Define keeping an “open mind” and talk about the meaning.</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12</a:t>
            </a:fld>
            <a:endParaRPr lang="en-GB" altLang="en-US"/>
          </a:p>
        </p:txBody>
      </p:sp>
    </p:spTree>
    <p:extLst>
      <p:ext uri="{BB962C8B-B14F-4D97-AF65-F5344CB8AC3E}">
        <p14:creationId xmlns:p14="http://schemas.microsoft.com/office/powerpoint/2010/main" val="396869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Talk about the picture – an introduction can start with a greeting.  Saying  “hi” to someone new, even if they look different, is a great way to start a conversation.</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13</a:t>
            </a:fld>
            <a:endParaRPr lang="en-GB" altLang="en-US"/>
          </a:p>
        </p:txBody>
      </p:sp>
    </p:spTree>
    <p:extLst>
      <p:ext uri="{BB962C8B-B14F-4D97-AF65-F5344CB8AC3E}">
        <p14:creationId xmlns:p14="http://schemas.microsoft.com/office/powerpoint/2010/main" val="954166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Talk about how you can find out more about a person by asking the right questions.  Ask student for ideas of questions they could ask someone new.</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14</a:t>
            </a:fld>
            <a:endParaRPr lang="en-GB" altLang="en-US"/>
          </a:p>
        </p:txBody>
      </p:sp>
    </p:spTree>
    <p:extLst>
      <p:ext uri="{BB962C8B-B14F-4D97-AF65-F5344CB8AC3E}">
        <p14:creationId xmlns:p14="http://schemas.microsoft.com/office/powerpoint/2010/main" val="389184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a:t>
            </a:r>
            <a:r>
              <a:rPr lang="en-US" baseline="0" dirty="0" smtClean="0"/>
              <a:t> that by asking questions,, you can find out things you have in common.  These things in common are </a:t>
            </a:r>
            <a:r>
              <a:rPr lang="en-US" b="1" baseline="0" dirty="0" smtClean="0"/>
              <a:t>potential things they could share in the future!</a:t>
            </a:r>
            <a:endParaRPr lang="en-US" b="1"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15</a:t>
            </a:fld>
            <a:endParaRPr lang="en-GB" altLang="en-US"/>
          </a:p>
        </p:txBody>
      </p:sp>
    </p:spTree>
    <p:extLst>
      <p:ext uri="{BB962C8B-B14F-4D97-AF65-F5344CB8AC3E}">
        <p14:creationId xmlns:p14="http://schemas.microsoft.com/office/powerpoint/2010/main" val="117706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Click to bring up each picture.  Discuss the photos – what are the differences and what might they have in common?</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16</a:t>
            </a:fld>
            <a:endParaRPr lang="en-GB" altLang="en-US"/>
          </a:p>
        </p:txBody>
      </p:sp>
    </p:spTree>
    <p:extLst>
      <p:ext uri="{BB962C8B-B14F-4D97-AF65-F5344CB8AC3E}">
        <p14:creationId xmlns:p14="http://schemas.microsoft.com/office/powerpoint/2010/main" val="317398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Ask students to share something about a friend or classmate that is different from them.  How did they get to become friends with them?  </a:t>
            </a:r>
            <a:r>
              <a:rPr lang="en-US" b="1" baseline="0" dirty="0" err="1" smtClean="0"/>
              <a:t>Emphazise</a:t>
            </a:r>
            <a:r>
              <a:rPr lang="en-US" b="1" baseline="0" dirty="0" smtClean="0"/>
              <a:t> that despite their differences, they found friendship with that person!</a:t>
            </a:r>
            <a:endParaRPr lang="en-US" b="1"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17</a:t>
            </a:fld>
            <a:endParaRPr lang="en-GB" altLang="en-US"/>
          </a:p>
        </p:txBody>
      </p:sp>
    </p:spTree>
    <p:extLst>
      <p:ext uri="{BB962C8B-B14F-4D97-AF65-F5344CB8AC3E}">
        <p14:creationId xmlns:p14="http://schemas.microsoft.com/office/powerpoint/2010/main" val="206491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Review the 5 ways to learn to accept differences in others.</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18</a:t>
            </a:fld>
            <a:endParaRPr lang="en-GB" altLang="en-US"/>
          </a:p>
        </p:txBody>
      </p:sp>
    </p:spTree>
    <p:extLst>
      <p:ext uri="{BB962C8B-B14F-4D97-AF65-F5344CB8AC3E}">
        <p14:creationId xmlns:p14="http://schemas.microsoft.com/office/powerpoint/2010/main" val="634317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Ask if this situation has ever happened to them – what did they do?  Did it keep them from joining the club or going out for the sport?  Why?  Ask students what might have helped them get through that situation.  Refer back to the 5 strategies they learned in the lesson.</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19</a:t>
            </a:fld>
            <a:endParaRPr lang="en-GB" altLang="en-US"/>
          </a:p>
        </p:txBody>
      </p:sp>
    </p:spTree>
    <p:extLst>
      <p:ext uri="{BB962C8B-B14F-4D97-AF65-F5344CB8AC3E}">
        <p14:creationId xmlns:p14="http://schemas.microsoft.com/office/powerpoint/2010/main" val="98301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the picture and the diversity of the group.  Ask students if they have friends or classmates in school that are different from them.  How?</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2</a:t>
            </a:fld>
            <a:endParaRPr lang="en-GB" altLang="en-US"/>
          </a:p>
        </p:txBody>
      </p:sp>
    </p:spTree>
    <p:extLst>
      <p:ext uri="{BB962C8B-B14F-4D97-AF65-F5344CB8AC3E}">
        <p14:creationId xmlns:p14="http://schemas.microsoft.com/office/powerpoint/2010/main" val="309265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Talk about the picture – what do they notice about the two boys?  How are they different?  What do they have in common?</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3</a:t>
            </a:fld>
            <a:endParaRPr lang="en-GB" altLang="en-US"/>
          </a:p>
        </p:txBody>
      </p:sp>
    </p:spTree>
    <p:extLst>
      <p:ext uri="{BB962C8B-B14F-4D97-AF65-F5344CB8AC3E}">
        <p14:creationId xmlns:p14="http://schemas.microsoft.com/office/powerpoint/2010/main" val="130596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Read slide with students. </a:t>
            </a:r>
            <a:r>
              <a:rPr lang="en-US" baseline="0" dirty="0" smtClean="0"/>
              <a:t>Talk about the picture – what do they notice about the two girls?  How are they different?  What do they have in common?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4</a:t>
            </a:fld>
            <a:endParaRPr lang="en-GB" altLang="en-US"/>
          </a:p>
        </p:txBody>
      </p:sp>
    </p:spTree>
    <p:extLst>
      <p:ext uri="{BB962C8B-B14F-4D97-AF65-F5344CB8AC3E}">
        <p14:creationId xmlns:p14="http://schemas.microsoft.com/office/powerpoint/2010/main" val="271419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Read slide with students. </a:t>
            </a:r>
            <a:r>
              <a:rPr lang="en-US" baseline="0" dirty="0" smtClean="0"/>
              <a:t>Talk about the picture – what do they notice about the two boys?  How are they different?  What do they have in common?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5</a:t>
            </a:fld>
            <a:endParaRPr lang="en-GB" altLang="en-US"/>
          </a:p>
        </p:txBody>
      </p:sp>
    </p:spTree>
    <p:extLst>
      <p:ext uri="{BB962C8B-B14F-4D97-AF65-F5344CB8AC3E}">
        <p14:creationId xmlns:p14="http://schemas.microsoft.com/office/powerpoint/2010/main" val="176946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Read slide with students. </a:t>
            </a:r>
            <a:r>
              <a:rPr lang="en-US" baseline="0" dirty="0" smtClean="0"/>
              <a:t>Talk about the picture – what do they notice about the two girls?  How are they different?  What do they have in common?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6</a:t>
            </a:fld>
            <a:endParaRPr lang="en-GB" altLang="en-US"/>
          </a:p>
        </p:txBody>
      </p:sp>
    </p:spTree>
    <p:extLst>
      <p:ext uri="{BB962C8B-B14F-4D97-AF65-F5344CB8AC3E}">
        <p14:creationId xmlns:p14="http://schemas.microsoft.com/office/powerpoint/2010/main" val="245396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Emphasize</a:t>
            </a:r>
            <a:r>
              <a:rPr lang="en-US" b="1" baseline="0" dirty="0" smtClean="0"/>
              <a:t> that being different is okay because that’s what makes us all special!!</a:t>
            </a:r>
            <a:endParaRPr lang="en-US" b="1"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7</a:t>
            </a:fld>
            <a:endParaRPr lang="en-GB" altLang="en-US"/>
          </a:p>
        </p:txBody>
      </p:sp>
    </p:spTree>
    <p:extLst>
      <p:ext uri="{BB962C8B-B14F-4D97-AF65-F5344CB8AC3E}">
        <p14:creationId xmlns:p14="http://schemas.microsoft.com/office/powerpoint/2010/main" val="365806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sometimes we may make judgments</a:t>
            </a:r>
            <a:r>
              <a:rPr lang="en-US" baseline="0" dirty="0" smtClean="0"/>
              <a:t> about people based on the way they look.  Ask students if they’ve ever done that before.</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8</a:t>
            </a:fld>
            <a:endParaRPr lang="en-GB" altLang="en-US"/>
          </a:p>
        </p:txBody>
      </p:sp>
    </p:spTree>
    <p:extLst>
      <p:ext uri="{BB962C8B-B14F-4D97-AF65-F5344CB8AC3E}">
        <p14:creationId xmlns:p14="http://schemas.microsoft.com/office/powerpoint/2010/main" val="109982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even though Isaiah Thomas</a:t>
            </a:r>
            <a:r>
              <a:rPr lang="en-US" baseline="0" dirty="0" smtClean="0"/>
              <a:t> is only 5 feet 9 inches – much shorter than any of his teammates and other pro basketball players, he’s still a great ball player and a star of the team.  Discuss what might have happened if people judged him based on his height:  would he have been drafted to play pro ball?  Would his teammates have accepted him?</a:t>
            </a:r>
            <a:endParaRPr lang="en-US" dirty="0"/>
          </a:p>
        </p:txBody>
      </p:sp>
      <p:sp>
        <p:nvSpPr>
          <p:cNvPr id="4" name="Slide Number Placeholder 3"/>
          <p:cNvSpPr>
            <a:spLocks noGrp="1"/>
          </p:cNvSpPr>
          <p:nvPr>
            <p:ph type="sldNum" sz="quarter" idx="10"/>
          </p:nvPr>
        </p:nvSpPr>
        <p:spPr/>
        <p:txBody>
          <a:bodyPr/>
          <a:lstStyle/>
          <a:p>
            <a:pPr>
              <a:defRPr/>
            </a:pPr>
            <a:fld id="{D2E0927F-ACF8-42B1-B918-977B7794D01B}" type="slidenum">
              <a:rPr lang="en-GB" altLang="en-US" smtClean="0"/>
              <a:pPr>
                <a:defRPr/>
              </a:pPr>
              <a:t>9</a:t>
            </a:fld>
            <a:endParaRPr lang="en-GB" altLang="en-US"/>
          </a:p>
        </p:txBody>
      </p:sp>
    </p:spTree>
    <p:extLst>
      <p:ext uri="{BB962C8B-B14F-4D97-AF65-F5344CB8AC3E}">
        <p14:creationId xmlns:p14="http://schemas.microsoft.com/office/powerpoint/2010/main" val="191205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3" name="Rectangle 7"/>
          <p:cNvSpPr>
            <a:spLocks noGrp="1" noChangeArrowheads="1"/>
          </p:cNvSpPr>
          <p:nvPr>
            <p:ph type="subTitle" idx="1"/>
          </p:nvPr>
        </p:nvSpPr>
        <p:spPr>
          <a:xfrm>
            <a:off x="1173163" y="4187825"/>
            <a:ext cx="6716712" cy="842963"/>
          </a:xfrm>
          <a:solidFill>
            <a:srgbClr val="FFFFFF">
              <a:alpha val="78000"/>
            </a:srgbClr>
          </a:solidFill>
        </p:spPr>
        <p:txBody>
          <a:bodyPr/>
          <a:lstStyle>
            <a:lvl1pPr marL="0" indent="0" algn="ctr">
              <a:buFontTx/>
              <a:buNone/>
              <a:defRPr/>
            </a:lvl1pPr>
          </a:lstStyle>
          <a:p>
            <a:pPr lvl="0"/>
            <a:r>
              <a:rPr lang="en-GB" noProof="0" smtClean="0"/>
              <a:t>Click to edit Master subtitle style</a:t>
            </a:r>
          </a:p>
        </p:txBody>
      </p:sp>
      <p:sp>
        <p:nvSpPr>
          <p:cNvPr id="4102" name="Rectangle 6"/>
          <p:cNvSpPr>
            <a:spLocks noGrp="1" noChangeArrowheads="1"/>
          </p:cNvSpPr>
          <p:nvPr>
            <p:ph type="ctrTitle"/>
          </p:nvPr>
        </p:nvSpPr>
        <p:spPr>
          <a:xfrm>
            <a:off x="1173163" y="1611313"/>
            <a:ext cx="6716712" cy="1951037"/>
          </a:xfrm>
          <a:solidFill>
            <a:srgbClr val="FFFFFF">
              <a:alpha val="78000"/>
            </a:srgbClr>
          </a:solidFill>
        </p:spPr>
        <p:txBody>
          <a:bodyPr/>
          <a:lstStyle>
            <a:lvl1pPr>
              <a:defRPr sz="4800"/>
            </a:lvl1pPr>
          </a:lstStyle>
          <a:p>
            <a:pPr lvl="0"/>
            <a:r>
              <a:rPr lang="en-GB" noProof="0" smtClean="0"/>
              <a:t>Click to edit Master title style</a:t>
            </a:r>
          </a:p>
        </p:txBody>
      </p:sp>
      <p:sp>
        <p:nvSpPr>
          <p:cNvPr id="4" name="Rectangle 11"/>
          <p:cNvSpPr>
            <a:spLocks noGrp="1" noChangeArrowheads="1"/>
          </p:cNvSpPr>
          <p:nvPr>
            <p:ph type="dt" sz="half" idx="10"/>
          </p:nvPr>
        </p:nvSpPr>
        <p:spPr bwMode="auto">
          <a:xfrm>
            <a:off x="457200" y="6605588"/>
            <a:ext cx="2133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5" name="Rectangle 12"/>
          <p:cNvSpPr>
            <a:spLocks noGrp="1" noChangeArrowheads="1"/>
          </p:cNvSpPr>
          <p:nvPr>
            <p:ph type="ftr" sz="quarter" idx="11"/>
          </p:nvPr>
        </p:nvSpPr>
        <p:spPr bwMode="auto">
          <a:xfrm>
            <a:off x="3124200" y="6605588"/>
            <a:ext cx="2895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6" name="Rectangle 13"/>
          <p:cNvSpPr>
            <a:spLocks noGrp="1" noChangeArrowheads="1"/>
          </p:cNvSpPr>
          <p:nvPr>
            <p:ph type="sldNum" sz="quarter" idx="12"/>
          </p:nvPr>
        </p:nvSpPr>
        <p:spPr bwMode="auto">
          <a:xfrm>
            <a:off x="6553200" y="6605588"/>
            <a:ext cx="2133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E2DC02-1918-4C2F-8DE2-8AEF1416D053}" type="slidenum">
              <a:rPr lang="en-GB" altLang="en-US"/>
              <a:pPr>
                <a:defRPr/>
              </a:pPr>
              <a:t>‹#›</a:t>
            </a:fld>
            <a:endParaRPr lang="en-GB" altLang="en-US"/>
          </a:p>
        </p:txBody>
      </p:sp>
    </p:spTree>
    <p:extLst>
      <p:ext uri="{BB962C8B-B14F-4D97-AF65-F5344CB8AC3E}">
        <p14:creationId xmlns:p14="http://schemas.microsoft.com/office/powerpoint/2010/main" val="48755586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687235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2138" y="260350"/>
            <a:ext cx="1738312" cy="6084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5062538" cy="6084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179234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953250" cy="12239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741488"/>
            <a:ext cx="6953250" cy="4603750"/>
          </a:xfrm>
        </p:spPr>
        <p:txBody>
          <a:bodyPr/>
          <a:lstStyle/>
          <a:p>
            <a:pPr lvl="0"/>
            <a:endParaRPr lang="en-GB" noProof="0" smtClean="0"/>
          </a:p>
        </p:txBody>
      </p:sp>
    </p:spTree>
    <p:extLst>
      <p:ext uri="{BB962C8B-B14F-4D97-AF65-F5344CB8AC3E}">
        <p14:creationId xmlns:p14="http://schemas.microsoft.com/office/powerpoint/2010/main" val="215666758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953250" cy="12239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41488"/>
            <a:ext cx="3400425" cy="460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10025" y="1741488"/>
            <a:ext cx="3400425" cy="460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935024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920256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224292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41488"/>
            <a:ext cx="3400425" cy="4603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10025" y="1741488"/>
            <a:ext cx="3400425" cy="4603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608437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6634161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2499798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3292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766370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639187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userDrawn="1"/>
        </p:nvSpPr>
        <p:spPr>
          <a:xfrm>
            <a:off x="6821488" y="207963"/>
            <a:ext cx="360362"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a:p>
            <a:pPr algn="ctr" eaLnBrk="1" fontAlgn="auto" hangingPunct="1">
              <a:spcBef>
                <a:spcPts val="0"/>
              </a:spcBef>
              <a:spcAft>
                <a:spcPts val="0"/>
              </a:spcAft>
              <a:defRPr/>
            </a:pPr>
            <a:endParaRPr lang="en-US" dirty="0">
              <a:solidFill>
                <a:schemeClr val="bg1"/>
              </a:solidFill>
            </a:endParaRPr>
          </a:p>
        </p:txBody>
      </p:sp>
      <p:sp>
        <p:nvSpPr>
          <p:cNvPr id="6" name="Oval 5"/>
          <p:cNvSpPr/>
          <p:nvPr userDrawn="1"/>
        </p:nvSpPr>
        <p:spPr>
          <a:xfrm>
            <a:off x="8010525" y="207963"/>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userDrawn="1"/>
        </p:nvSpPr>
        <p:spPr>
          <a:xfrm>
            <a:off x="8604250" y="207963"/>
            <a:ext cx="360363" cy="3587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userDrawn="1"/>
        </p:nvSpPr>
        <p:spPr>
          <a:xfrm rot="5400000">
            <a:off x="6822281" y="800895"/>
            <a:ext cx="358775" cy="360362"/>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userDrawn="1"/>
        </p:nvSpPr>
        <p:spPr>
          <a:xfrm rot="5400000">
            <a:off x="6820694" y="1396207"/>
            <a:ext cx="361950" cy="360362"/>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userDrawn="1"/>
        </p:nvSpPr>
        <p:spPr>
          <a:xfrm rot="5400000">
            <a:off x="6822281" y="1991520"/>
            <a:ext cx="358775" cy="360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userDrawn="1"/>
        </p:nvSpPr>
        <p:spPr>
          <a:xfrm rot="5400000">
            <a:off x="6822281" y="2585245"/>
            <a:ext cx="358775" cy="360362"/>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userDrawn="1"/>
        </p:nvSpPr>
        <p:spPr>
          <a:xfrm rot="5400000">
            <a:off x="6822281" y="3178970"/>
            <a:ext cx="358775" cy="360362"/>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userDrawn="1"/>
        </p:nvSpPr>
        <p:spPr>
          <a:xfrm rot="5400000">
            <a:off x="6820694" y="3774282"/>
            <a:ext cx="361950" cy="360362"/>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userDrawn="1"/>
        </p:nvSpPr>
        <p:spPr>
          <a:xfrm rot="5400000">
            <a:off x="6822281" y="4369595"/>
            <a:ext cx="358775" cy="360362"/>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userDrawn="1"/>
        </p:nvSpPr>
        <p:spPr>
          <a:xfrm rot="5400000">
            <a:off x="6822281" y="5557045"/>
            <a:ext cx="358775" cy="360362"/>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p:cNvSpPr/>
          <p:nvPr userDrawn="1"/>
        </p:nvSpPr>
        <p:spPr>
          <a:xfrm rot="5400000">
            <a:off x="6820694" y="6152357"/>
            <a:ext cx="361950" cy="360362"/>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userDrawn="1"/>
        </p:nvSpPr>
        <p:spPr>
          <a:xfrm>
            <a:off x="8010525" y="801688"/>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p:cNvSpPr/>
          <p:nvPr userDrawn="1"/>
        </p:nvSpPr>
        <p:spPr>
          <a:xfrm>
            <a:off x="8604250" y="801688"/>
            <a:ext cx="360363" cy="358775"/>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p:cNvSpPr/>
          <p:nvPr userDrawn="1"/>
        </p:nvSpPr>
        <p:spPr>
          <a:xfrm>
            <a:off x="8010525" y="1395413"/>
            <a:ext cx="360363" cy="361950"/>
          </a:xfrm>
          <a:prstGeom prst="ellipse">
            <a:avLst/>
          </a:prstGeom>
          <a:solidFill>
            <a:srgbClr val="993E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p:cNvSpPr/>
          <p:nvPr userDrawn="1"/>
        </p:nvSpPr>
        <p:spPr>
          <a:xfrm>
            <a:off x="8604250" y="1395413"/>
            <a:ext cx="360363" cy="361950"/>
          </a:xfrm>
          <a:prstGeom prst="ellipse">
            <a:avLst/>
          </a:prstGeom>
          <a:solidFill>
            <a:srgbClr val="2C1F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p:cNvSpPr/>
          <p:nvPr userDrawn="1"/>
        </p:nvSpPr>
        <p:spPr>
          <a:xfrm>
            <a:off x="8010525" y="1992313"/>
            <a:ext cx="360363" cy="358775"/>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p:cNvSpPr/>
          <p:nvPr userDrawn="1"/>
        </p:nvSpPr>
        <p:spPr>
          <a:xfrm>
            <a:off x="8604250" y="1992313"/>
            <a:ext cx="360363" cy="358775"/>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p:cNvSpPr/>
          <p:nvPr userDrawn="1"/>
        </p:nvSpPr>
        <p:spPr>
          <a:xfrm>
            <a:off x="8010525" y="2586038"/>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p:cNvSpPr/>
          <p:nvPr userDrawn="1"/>
        </p:nvSpPr>
        <p:spPr>
          <a:xfrm>
            <a:off x="8604250" y="2586038"/>
            <a:ext cx="360363" cy="358775"/>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p:cNvSpPr/>
          <p:nvPr userDrawn="1"/>
        </p:nvSpPr>
        <p:spPr>
          <a:xfrm>
            <a:off x="8010525" y="3179763"/>
            <a:ext cx="360363" cy="3587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p:cNvSpPr/>
          <p:nvPr userDrawn="1"/>
        </p:nvSpPr>
        <p:spPr>
          <a:xfrm>
            <a:off x="8604250" y="3179763"/>
            <a:ext cx="360363" cy="358775"/>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p:cNvSpPr/>
          <p:nvPr userDrawn="1"/>
        </p:nvSpPr>
        <p:spPr>
          <a:xfrm>
            <a:off x="8010525" y="3773488"/>
            <a:ext cx="360363" cy="361950"/>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7"/>
          <p:cNvSpPr/>
          <p:nvPr userDrawn="1"/>
        </p:nvSpPr>
        <p:spPr>
          <a:xfrm>
            <a:off x="8604250" y="3773488"/>
            <a:ext cx="360363" cy="361950"/>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p:cNvSpPr/>
          <p:nvPr userDrawn="1"/>
        </p:nvSpPr>
        <p:spPr>
          <a:xfrm>
            <a:off x="8010525" y="4370388"/>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p:cNvSpPr/>
          <p:nvPr userDrawn="1"/>
        </p:nvSpPr>
        <p:spPr>
          <a:xfrm>
            <a:off x="8604250" y="4370388"/>
            <a:ext cx="360363" cy="35877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p:cNvSpPr/>
          <p:nvPr userDrawn="1"/>
        </p:nvSpPr>
        <p:spPr>
          <a:xfrm>
            <a:off x="8010525" y="5557838"/>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p:cNvSpPr/>
          <p:nvPr userDrawn="1"/>
        </p:nvSpPr>
        <p:spPr>
          <a:xfrm>
            <a:off x="8604250" y="5557838"/>
            <a:ext cx="360363"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p:cNvSpPr/>
          <p:nvPr userDrawn="1"/>
        </p:nvSpPr>
        <p:spPr>
          <a:xfrm>
            <a:off x="8010525" y="6151563"/>
            <a:ext cx="360363" cy="361950"/>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Oval 33"/>
          <p:cNvSpPr/>
          <p:nvPr userDrawn="1"/>
        </p:nvSpPr>
        <p:spPr>
          <a:xfrm>
            <a:off x="8604250" y="6151563"/>
            <a:ext cx="360363" cy="36195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56" name="Rectangle 2"/>
          <p:cNvSpPr>
            <a:spLocks noGrp="1" noChangeArrowheads="1"/>
          </p:cNvSpPr>
          <p:nvPr>
            <p:ph type="title"/>
          </p:nvPr>
        </p:nvSpPr>
        <p:spPr bwMode="auto">
          <a:xfrm>
            <a:off x="457200" y="260350"/>
            <a:ext cx="69532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57" name="Rectangle 3"/>
          <p:cNvSpPr>
            <a:spLocks noGrp="1" noChangeArrowheads="1"/>
          </p:cNvSpPr>
          <p:nvPr>
            <p:ph type="body" idx="1"/>
          </p:nvPr>
        </p:nvSpPr>
        <p:spPr bwMode="auto">
          <a:xfrm>
            <a:off x="457200" y="1741488"/>
            <a:ext cx="6953250" cy="4603750"/>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759"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ransition>
    <p:wipe dir="r"/>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cs typeface="Arial" charset="0"/>
        </a:defRPr>
      </a:lvl2pPr>
      <a:lvl3pPr algn="ctr" rtl="0" eaLnBrk="0" fontAlgn="base" hangingPunct="0">
        <a:spcBef>
          <a:spcPct val="0"/>
        </a:spcBef>
        <a:spcAft>
          <a:spcPct val="0"/>
        </a:spcAft>
        <a:defRPr sz="4000" b="1">
          <a:solidFill>
            <a:schemeClr val="tx2"/>
          </a:solidFill>
          <a:latin typeface="Arial" charset="0"/>
          <a:cs typeface="Arial" charset="0"/>
        </a:defRPr>
      </a:lvl3pPr>
      <a:lvl4pPr algn="ctr" rtl="0" eaLnBrk="0" fontAlgn="base" hangingPunct="0">
        <a:spcBef>
          <a:spcPct val="0"/>
        </a:spcBef>
        <a:spcAft>
          <a:spcPct val="0"/>
        </a:spcAft>
        <a:defRPr sz="4000" b="1">
          <a:solidFill>
            <a:schemeClr val="tx2"/>
          </a:solidFill>
          <a:latin typeface="Arial" charset="0"/>
          <a:cs typeface="Arial" charset="0"/>
        </a:defRPr>
      </a:lvl4pPr>
      <a:lvl5pPr algn="ctr" rtl="0" eaLnBrk="0" fontAlgn="base" hangingPunct="0">
        <a:spcBef>
          <a:spcPct val="0"/>
        </a:spcBef>
        <a:spcAft>
          <a:spcPct val="0"/>
        </a:spcAft>
        <a:defRPr sz="4000" b="1">
          <a:solidFill>
            <a:schemeClr val="tx2"/>
          </a:solidFill>
          <a:latin typeface="Arial" charset="0"/>
          <a:cs typeface="Arial" charset="0"/>
        </a:defRPr>
      </a:lvl5pPr>
      <a:lvl6pPr marL="457200" algn="ctr" rtl="0" fontAlgn="base">
        <a:spcBef>
          <a:spcPct val="0"/>
        </a:spcBef>
        <a:spcAft>
          <a:spcPct val="0"/>
        </a:spcAft>
        <a:defRPr sz="4000" b="1">
          <a:solidFill>
            <a:schemeClr val="tx2"/>
          </a:solidFill>
          <a:latin typeface="Arial" charset="0"/>
          <a:cs typeface="Arial" charset="0"/>
        </a:defRPr>
      </a:lvl6pPr>
      <a:lvl7pPr marL="914400" algn="ctr" rtl="0" fontAlgn="base">
        <a:spcBef>
          <a:spcPct val="0"/>
        </a:spcBef>
        <a:spcAft>
          <a:spcPct val="0"/>
        </a:spcAft>
        <a:defRPr sz="4000" b="1">
          <a:solidFill>
            <a:schemeClr val="tx2"/>
          </a:solidFill>
          <a:latin typeface="Arial" charset="0"/>
          <a:cs typeface="Arial" charset="0"/>
        </a:defRPr>
      </a:lvl7pPr>
      <a:lvl8pPr marL="1371600" algn="ctr" rtl="0" fontAlgn="base">
        <a:spcBef>
          <a:spcPct val="0"/>
        </a:spcBef>
        <a:spcAft>
          <a:spcPct val="0"/>
        </a:spcAft>
        <a:defRPr sz="4000" b="1">
          <a:solidFill>
            <a:schemeClr val="tx2"/>
          </a:solidFill>
          <a:latin typeface="Arial" charset="0"/>
          <a:cs typeface="Arial" charset="0"/>
        </a:defRPr>
      </a:lvl8pPr>
      <a:lvl9pPr marL="1828800" algn="ctr" rtl="0" fontAlgn="base">
        <a:spcBef>
          <a:spcPct val="0"/>
        </a:spcBef>
        <a:spcAft>
          <a:spcPct val="0"/>
        </a:spcAft>
        <a:defRPr sz="4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90538" y="274638"/>
            <a:ext cx="360362" cy="36036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a:p>
            <a:pPr algn="ctr" eaLnBrk="1" fontAlgn="auto" hangingPunct="1">
              <a:spcBef>
                <a:spcPts val="0"/>
              </a:spcBef>
              <a:spcAft>
                <a:spcPts val="0"/>
              </a:spcAft>
              <a:defRPr/>
            </a:pPr>
            <a:endParaRPr lang="en-US" dirty="0">
              <a:solidFill>
                <a:schemeClr val="bg1"/>
              </a:solidFill>
            </a:endParaRPr>
          </a:p>
        </p:txBody>
      </p:sp>
      <p:sp>
        <p:nvSpPr>
          <p:cNvPr id="5" name="Oval 4"/>
          <p:cNvSpPr/>
          <p:nvPr/>
        </p:nvSpPr>
        <p:spPr>
          <a:xfrm>
            <a:off x="1679575" y="274638"/>
            <a:ext cx="360363" cy="360362"/>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273300" y="274638"/>
            <a:ext cx="360363" cy="360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868613" y="274638"/>
            <a:ext cx="360362" cy="360362"/>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3462338" y="274638"/>
            <a:ext cx="360362" cy="360362"/>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4057650" y="274638"/>
            <a:ext cx="360363" cy="360362"/>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4651375" y="274638"/>
            <a:ext cx="360363" cy="360362"/>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246688" y="274638"/>
            <a:ext cx="360362" cy="360362"/>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840413" y="274638"/>
            <a:ext cx="360362" cy="360362"/>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6435725" y="274638"/>
            <a:ext cx="360363" cy="360362"/>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7029450" y="274638"/>
            <a:ext cx="360363" cy="360362"/>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7624763" y="274638"/>
            <a:ext cx="360362" cy="360362"/>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p:cNvSpPr/>
          <p:nvPr/>
        </p:nvSpPr>
        <p:spPr>
          <a:xfrm>
            <a:off x="8218488" y="274638"/>
            <a:ext cx="360362" cy="360362"/>
          </a:xfrm>
          <a:prstGeom prst="ellipse">
            <a:avLst/>
          </a:prstGeom>
          <a:solidFill>
            <a:srgbClr val="993E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rot="5400000">
            <a:off x="491331" y="869157"/>
            <a:ext cx="358775" cy="360362"/>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p:cNvSpPr/>
          <p:nvPr/>
        </p:nvSpPr>
        <p:spPr>
          <a:xfrm rot="5400000">
            <a:off x="490537" y="1463676"/>
            <a:ext cx="360363" cy="360362"/>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p:cNvSpPr/>
          <p:nvPr/>
        </p:nvSpPr>
        <p:spPr>
          <a:xfrm rot="5400000">
            <a:off x="491331" y="2058195"/>
            <a:ext cx="358775" cy="360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p:cNvSpPr/>
          <p:nvPr/>
        </p:nvSpPr>
        <p:spPr>
          <a:xfrm rot="5400000">
            <a:off x="490538" y="2652713"/>
            <a:ext cx="360362" cy="360362"/>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p:cNvSpPr/>
          <p:nvPr/>
        </p:nvSpPr>
        <p:spPr>
          <a:xfrm rot="5400000">
            <a:off x="491331" y="3247232"/>
            <a:ext cx="358775" cy="360362"/>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p:cNvSpPr/>
          <p:nvPr/>
        </p:nvSpPr>
        <p:spPr>
          <a:xfrm rot="5400000">
            <a:off x="490537" y="3841751"/>
            <a:ext cx="360363" cy="360362"/>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p:cNvSpPr/>
          <p:nvPr/>
        </p:nvSpPr>
        <p:spPr>
          <a:xfrm rot="5400000">
            <a:off x="491331" y="4436270"/>
            <a:ext cx="358775" cy="360362"/>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p:cNvSpPr/>
          <p:nvPr/>
        </p:nvSpPr>
        <p:spPr>
          <a:xfrm rot="5400000">
            <a:off x="491331" y="5625307"/>
            <a:ext cx="358775" cy="360362"/>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p:cNvSpPr/>
          <p:nvPr/>
        </p:nvSpPr>
        <p:spPr>
          <a:xfrm rot="5400000">
            <a:off x="490537" y="6219826"/>
            <a:ext cx="360363" cy="360362"/>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p:cNvSpPr/>
          <p:nvPr/>
        </p:nvSpPr>
        <p:spPr>
          <a:xfrm>
            <a:off x="1679575" y="869950"/>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p:cNvSpPr/>
          <p:nvPr/>
        </p:nvSpPr>
        <p:spPr>
          <a:xfrm>
            <a:off x="2273300" y="869950"/>
            <a:ext cx="360363" cy="358775"/>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7"/>
          <p:cNvSpPr/>
          <p:nvPr/>
        </p:nvSpPr>
        <p:spPr>
          <a:xfrm>
            <a:off x="2868613" y="869950"/>
            <a:ext cx="360362"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p:cNvSpPr/>
          <p:nvPr/>
        </p:nvSpPr>
        <p:spPr>
          <a:xfrm>
            <a:off x="3462338" y="869950"/>
            <a:ext cx="360362" cy="358775"/>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p:cNvSpPr/>
          <p:nvPr/>
        </p:nvSpPr>
        <p:spPr>
          <a:xfrm>
            <a:off x="4057650" y="869950"/>
            <a:ext cx="360363" cy="358775"/>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p:cNvSpPr/>
          <p:nvPr/>
        </p:nvSpPr>
        <p:spPr>
          <a:xfrm>
            <a:off x="4651375" y="869950"/>
            <a:ext cx="360363"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p:cNvSpPr/>
          <p:nvPr/>
        </p:nvSpPr>
        <p:spPr>
          <a:xfrm>
            <a:off x="5246688" y="869950"/>
            <a:ext cx="360362"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p:cNvSpPr/>
          <p:nvPr/>
        </p:nvSpPr>
        <p:spPr>
          <a:xfrm>
            <a:off x="5840413" y="869950"/>
            <a:ext cx="360362" cy="3587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Oval 33"/>
          <p:cNvSpPr/>
          <p:nvPr/>
        </p:nvSpPr>
        <p:spPr>
          <a:xfrm>
            <a:off x="6435725" y="869950"/>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Oval 34"/>
          <p:cNvSpPr/>
          <p:nvPr/>
        </p:nvSpPr>
        <p:spPr>
          <a:xfrm>
            <a:off x="7029450" y="869950"/>
            <a:ext cx="360363" cy="358775"/>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p:cNvSpPr/>
          <p:nvPr/>
        </p:nvSpPr>
        <p:spPr>
          <a:xfrm>
            <a:off x="7624763" y="869950"/>
            <a:ext cx="360362"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Oval 36"/>
          <p:cNvSpPr/>
          <p:nvPr/>
        </p:nvSpPr>
        <p:spPr>
          <a:xfrm>
            <a:off x="8218488" y="869950"/>
            <a:ext cx="360362" cy="358775"/>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Oval 37"/>
          <p:cNvSpPr/>
          <p:nvPr/>
        </p:nvSpPr>
        <p:spPr>
          <a:xfrm>
            <a:off x="1679575" y="1463675"/>
            <a:ext cx="360363" cy="360363"/>
          </a:xfrm>
          <a:prstGeom prst="ellipse">
            <a:avLst/>
          </a:prstGeom>
          <a:solidFill>
            <a:srgbClr val="993E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Oval 38"/>
          <p:cNvSpPr/>
          <p:nvPr/>
        </p:nvSpPr>
        <p:spPr>
          <a:xfrm>
            <a:off x="2273300" y="1463675"/>
            <a:ext cx="360363" cy="360363"/>
          </a:xfrm>
          <a:prstGeom prst="ellipse">
            <a:avLst/>
          </a:prstGeom>
          <a:solidFill>
            <a:srgbClr val="2C1F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Oval 39"/>
          <p:cNvSpPr/>
          <p:nvPr/>
        </p:nvSpPr>
        <p:spPr>
          <a:xfrm>
            <a:off x="2868613" y="1463675"/>
            <a:ext cx="360362" cy="360363"/>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Oval 40"/>
          <p:cNvSpPr/>
          <p:nvPr/>
        </p:nvSpPr>
        <p:spPr>
          <a:xfrm>
            <a:off x="3462338" y="1463675"/>
            <a:ext cx="360362" cy="360363"/>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Oval 41"/>
          <p:cNvSpPr/>
          <p:nvPr/>
        </p:nvSpPr>
        <p:spPr>
          <a:xfrm>
            <a:off x="4057650" y="1463675"/>
            <a:ext cx="360363" cy="360363"/>
          </a:xfrm>
          <a:prstGeom prst="ellipse">
            <a:avLst/>
          </a:prstGeom>
          <a:solidFill>
            <a:srgbClr val="993E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Oval 42"/>
          <p:cNvSpPr/>
          <p:nvPr/>
        </p:nvSpPr>
        <p:spPr>
          <a:xfrm>
            <a:off x="4651375" y="1463675"/>
            <a:ext cx="360363" cy="360363"/>
          </a:xfrm>
          <a:prstGeom prst="ellipse">
            <a:avLst/>
          </a:prstGeom>
          <a:solidFill>
            <a:srgbClr val="AEB5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Oval 43"/>
          <p:cNvSpPr/>
          <p:nvPr/>
        </p:nvSpPr>
        <p:spPr>
          <a:xfrm>
            <a:off x="5246688" y="1463675"/>
            <a:ext cx="360362" cy="360363"/>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Oval 44"/>
          <p:cNvSpPr/>
          <p:nvPr/>
        </p:nvSpPr>
        <p:spPr>
          <a:xfrm>
            <a:off x="5840413" y="1463675"/>
            <a:ext cx="360362" cy="360363"/>
          </a:xfrm>
          <a:prstGeom prst="ellipse">
            <a:avLst/>
          </a:prstGeom>
          <a:solidFill>
            <a:srgbClr val="2C1F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Oval 45"/>
          <p:cNvSpPr/>
          <p:nvPr/>
        </p:nvSpPr>
        <p:spPr>
          <a:xfrm>
            <a:off x="6435725" y="1463675"/>
            <a:ext cx="360363" cy="360363"/>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Oval 46"/>
          <p:cNvSpPr/>
          <p:nvPr/>
        </p:nvSpPr>
        <p:spPr>
          <a:xfrm>
            <a:off x="7029450" y="1463675"/>
            <a:ext cx="360363" cy="360363"/>
          </a:xfrm>
          <a:prstGeom prst="ellipse">
            <a:avLst/>
          </a:prstGeom>
          <a:solidFill>
            <a:srgbClr val="16FF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Oval 47"/>
          <p:cNvSpPr/>
          <p:nvPr/>
        </p:nvSpPr>
        <p:spPr>
          <a:xfrm>
            <a:off x="7624763" y="1463675"/>
            <a:ext cx="360362" cy="360363"/>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p:cNvSpPr/>
          <p:nvPr/>
        </p:nvSpPr>
        <p:spPr>
          <a:xfrm>
            <a:off x="8218488" y="1463675"/>
            <a:ext cx="360362" cy="360363"/>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Oval 49"/>
          <p:cNvSpPr/>
          <p:nvPr/>
        </p:nvSpPr>
        <p:spPr>
          <a:xfrm>
            <a:off x="1679575" y="2058988"/>
            <a:ext cx="360363" cy="358775"/>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Oval 50"/>
          <p:cNvSpPr/>
          <p:nvPr/>
        </p:nvSpPr>
        <p:spPr>
          <a:xfrm>
            <a:off x="2273300" y="2058988"/>
            <a:ext cx="360363" cy="358775"/>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 name="Oval 51"/>
          <p:cNvSpPr/>
          <p:nvPr/>
        </p:nvSpPr>
        <p:spPr>
          <a:xfrm>
            <a:off x="2868613" y="2058988"/>
            <a:ext cx="360362"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Oval 52"/>
          <p:cNvSpPr/>
          <p:nvPr/>
        </p:nvSpPr>
        <p:spPr>
          <a:xfrm>
            <a:off x="3462338" y="2058988"/>
            <a:ext cx="360362" cy="358775"/>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Oval 53"/>
          <p:cNvSpPr/>
          <p:nvPr/>
        </p:nvSpPr>
        <p:spPr>
          <a:xfrm>
            <a:off x="4057650" y="2058988"/>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Oval 54"/>
          <p:cNvSpPr/>
          <p:nvPr/>
        </p:nvSpPr>
        <p:spPr>
          <a:xfrm>
            <a:off x="4651375" y="2058988"/>
            <a:ext cx="360363" cy="358775"/>
          </a:xfrm>
          <a:prstGeom prst="ellipse">
            <a:avLst/>
          </a:prstGeom>
          <a:solidFill>
            <a:srgbClr val="16FF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Oval 55"/>
          <p:cNvSpPr/>
          <p:nvPr/>
        </p:nvSpPr>
        <p:spPr>
          <a:xfrm>
            <a:off x="5246688" y="2058988"/>
            <a:ext cx="360362" cy="358775"/>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Oval 56"/>
          <p:cNvSpPr/>
          <p:nvPr/>
        </p:nvSpPr>
        <p:spPr>
          <a:xfrm>
            <a:off x="5840413" y="2058988"/>
            <a:ext cx="360362" cy="358775"/>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Oval 57"/>
          <p:cNvSpPr/>
          <p:nvPr/>
        </p:nvSpPr>
        <p:spPr>
          <a:xfrm>
            <a:off x="6435725" y="2058988"/>
            <a:ext cx="360363" cy="358775"/>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Oval 58"/>
          <p:cNvSpPr/>
          <p:nvPr/>
        </p:nvSpPr>
        <p:spPr>
          <a:xfrm>
            <a:off x="7029450" y="2058988"/>
            <a:ext cx="360363"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Oval 59"/>
          <p:cNvSpPr/>
          <p:nvPr/>
        </p:nvSpPr>
        <p:spPr>
          <a:xfrm>
            <a:off x="7624763" y="2058988"/>
            <a:ext cx="360362" cy="358775"/>
          </a:xfrm>
          <a:prstGeom prst="ellipse">
            <a:avLst/>
          </a:prstGeom>
          <a:solidFill>
            <a:srgbClr val="16FF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Oval 60"/>
          <p:cNvSpPr/>
          <p:nvPr/>
        </p:nvSpPr>
        <p:spPr>
          <a:xfrm>
            <a:off x="8218488" y="2058988"/>
            <a:ext cx="360362"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Oval 61"/>
          <p:cNvSpPr/>
          <p:nvPr/>
        </p:nvSpPr>
        <p:spPr>
          <a:xfrm>
            <a:off x="1679575" y="2652713"/>
            <a:ext cx="360363" cy="360362"/>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Oval 62"/>
          <p:cNvSpPr/>
          <p:nvPr/>
        </p:nvSpPr>
        <p:spPr>
          <a:xfrm>
            <a:off x="2273300" y="2652713"/>
            <a:ext cx="360363" cy="360362"/>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Oval 63"/>
          <p:cNvSpPr/>
          <p:nvPr/>
        </p:nvSpPr>
        <p:spPr>
          <a:xfrm>
            <a:off x="2868613" y="2652713"/>
            <a:ext cx="360362" cy="360362"/>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Oval 64"/>
          <p:cNvSpPr/>
          <p:nvPr/>
        </p:nvSpPr>
        <p:spPr>
          <a:xfrm>
            <a:off x="3462338" y="2652713"/>
            <a:ext cx="360362" cy="360362"/>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Oval 65"/>
          <p:cNvSpPr/>
          <p:nvPr/>
        </p:nvSpPr>
        <p:spPr>
          <a:xfrm>
            <a:off x="4057650" y="2652713"/>
            <a:ext cx="360363" cy="360362"/>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Oval 66"/>
          <p:cNvSpPr/>
          <p:nvPr/>
        </p:nvSpPr>
        <p:spPr>
          <a:xfrm>
            <a:off x="4651375" y="2652713"/>
            <a:ext cx="360363" cy="360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Oval 67"/>
          <p:cNvSpPr/>
          <p:nvPr/>
        </p:nvSpPr>
        <p:spPr>
          <a:xfrm>
            <a:off x="5246688" y="2652713"/>
            <a:ext cx="360362" cy="360362"/>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 name="Oval 68"/>
          <p:cNvSpPr/>
          <p:nvPr/>
        </p:nvSpPr>
        <p:spPr>
          <a:xfrm>
            <a:off x="5840413" y="2652713"/>
            <a:ext cx="360362" cy="360362"/>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Oval 69"/>
          <p:cNvSpPr/>
          <p:nvPr/>
        </p:nvSpPr>
        <p:spPr>
          <a:xfrm>
            <a:off x="6435725" y="2652713"/>
            <a:ext cx="360363" cy="360362"/>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Oval 70"/>
          <p:cNvSpPr/>
          <p:nvPr/>
        </p:nvSpPr>
        <p:spPr>
          <a:xfrm>
            <a:off x="7029450" y="2652713"/>
            <a:ext cx="360363" cy="360362"/>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Oval 71"/>
          <p:cNvSpPr/>
          <p:nvPr/>
        </p:nvSpPr>
        <p:spPr>
          <a:xfrm>
            <a:off x="7624763" y="2652713"/>
            <a:ext cx="360362" cy="36036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Oval 72"/>
          <p:cNvSpPr/>
          <p:nvPr/>
        </p:nvSpPr>
        <p:spPr>
          <a:xfrm>
            <a:off x="8218488" y="2652713"/>
            <a:ext cx="360362" cy="36036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p:cNvSpPr/>
          <p:nvPr/>
        </p:nvSpPr>
        <p:spPr>
          <a:xfrm>
            <a:off x="1679575" y="3248025"/>
            <a:ext cx="360363" cy="3587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 name="Oval 74"/>
          <p:cNvSpPr/>
          <p:nvPr/>
        </p:nvSpPr>
        <p:spPr>
          <a:xfrm>
            <a:off x="2273300" y="3248025"/>
            <a:ext cx="360363" cy="358775"/>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Oval 75"/>
          <p:cNvSpPr/>
          <p:nvPr/>
        </p:nvSpPr>
        <p:spPr>
          <a:xfrm>
            <a:off x="2868613" y="3248025"/>
            <a:ext cx="360362" cy="358775"/>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7" name="Oval 76"/>
          <p:cNvSpPr/>
          <p:nvPr/>
        </p:nvSpPr>
        <p:spPr>
          <a:xfrm>
            <a:off x="3462338" y="3248025"/>
            <a:ext cx="360362" cy="358775"/>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8" name="Oval 77"/>
          <p:cNvSpPr/>
          <p:nvPr/>
        </p:nvSpPr>
        <p:spPr>
          <a:xfrm>
            <a:off x="4057650" y="3248025"/>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9" name="Oval 78"/>
          <p:cNvSpPr/>
          <p:nvPr/>
        </p:nvSpPr>
        <p:spPr>
          <a:xfrm>
            <a:off x="4651375" y="3248025"/>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 name="Oval 79"/>
          <p:cNvSpPr/>
          <p:nvPr/>
        </p:nvSpPr>
        <p:spPr>
          <a:xfrm>
            <a:off x="5246688" y="3248025"/>
            <a:ext cx="360362" cy="358775"/>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 name="Oval 80"/>
          <p:cNvSpPr/>
          <p:nvPr/>
        </p:nvSpPr>
        <p:spPr>
          <a:xfrm>
            <a:off x="5840413" y="3248025"/>
            <a:ext cx="360362" cy="358775"/>
          </a:xfrm>
          <a:prstGeom prst="ellipse">
            <a:avLst/>
          </a:prstGeom>
          <a:solidFill>
            <a:srgbClr val="2C1F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 name="Oval 81"/>
          <p:cNvSpPr/>
          <p:nvPr/>
        </p:nvSpPr>
        <p:spPr>
          <a:xfrm>
            <a:off x="6435725" y="3248025"/>
            <a:ext cx="360363" cy="358775"/>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 name="Oval 82"/>
          <p:cNvSpPr/>
          <p:nvPr/>
        </p:nvSpPr>
        <p:spPr>
          <a:xfrm>
            <a:off x="7029450" y="3248025"/>
            <a:ext cx="360363" cy="358775"/>
          </a:xfrm>
          <a:prstGeom prst="ellipse">
            <a:avLst/>
          </a:prstGeom>
          <a:solidFill>
            <a:srgbClr val="16FF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4" name="Oval 83"/>
          <p:cNvSpPr/>
          <p:nvPr/>
        </p:nvSpPr>
        <p:spPr>
          <a:xfrm>
            <a:off x="7624763" y="3248025"/>
            <a:ext cx="360362" cy="3587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5" name="Oval 84"/>
          <p:cNvSpPr/>
          <p:nvPr/>
        </p:nvSpPr>
        <p:spPr>
          <a:xfrm>
            <a:off x="8218488" y="3248025"/>
            <a:ext cx="360362" cy="358775"/>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 name="Oval 85"/>
          <p:cNvSpPr/>
          <p:nvPr/>
        </p:nvSpPr>
        <p:spPr>
          <a:xfrm>
            <a:off x="1679575" y="3841750"/>
            <a:ext cx="360363" cy="360363"/>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7" name="Oval 86"/>
          <p:cNvSpPr/>
          <p:nvPr/>
        </p:nvSpPr>
        <p:spPr>
          <a:xfrm>
            <a:off x="2273300" y="3841750"/>
            <a:ext cx="360363" cy="360363"/>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87"/>
          <p:cNvSpPr/>
          <p:nvPr/>
        </p:nvSpPr>
        <p:spPr>
          <a:xfrm>
            <a:off x="2868613" y="3841750"/>
            <a:ext cx="360362" cy="360363"/>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9" name="Oval 88"/>
          <p:cNvSpPr/>
          <p:nvPr/>
        </p:nvSpPr>
        <p:spPr>
          <a:xfrm>
            <a:off x="3462338" y="3841750"/>
            <a:ext cx="360362" cy="360363"/>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0" name="Oval 89"/>
          <p:cNvSpPr/>
          <p:nvPr/>
        </p:nvSpPr>
        <p:spPr>
          <a:xfrm>
            <a:off x="4057650" y="3841750"/>
            <a:ext cx="360363" cy="360363"/>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90"/>
          <p:cNvSpPr/>
          <p:nvPr/>
        </p:nvSpPr>
        <p:spPr>
          <a:xfrm>
            <a:off x="4651375" y="3841750"/>
            <a:ext cx="360363" cy="360363"/>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 name="Oval 91"/>
          <p:cNvSpPr/>
          <p:nvPr/>
        </p:nvSpPr>
        <p:spPr>
          <a:xfrm>
            <a:off x="5246688" y="3841750"/>
            <a:ext cx="360362" cy="360363"/>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3" name="Oval 92"/>
          <p:cNvSpPr/>
          <p:nvPr/>
        </p:nvSpPr>
        <p:spPr>
          <a:xfrm>
            <a:off x="5840413" y="3841750"/>
            <a:ext cx="360362" cy="360363"/>
          </a:xfrm>
          <a:prstGeom prst="ellipse">
            <a:avLst/>
          </a:prstGeom>
          <a:solidFill>
            <a:srgbClr val="16FF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93"/>
          <p:cNvSpPr/>
          <p:nvPr/>
        </p:nvSpPr>
        <p:spPr>
          <a:xfrm>
            <a:off x="6435725" y="3841750"/>
            <a:ext cx="360363" cy="360363"/>
          </a:xfrm>
          <a:prstGeom prst="ellipse">
            <a:avLst/>
          </a:prstGeom>
          <a:solidFill>
            <a:srgbClr val="AEB5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5" name="Oval 94"/>
          <p:cNvSpPr/>
          <p:nvPr/>
        </p:nvSpPr>
        <p:spPr>
          <a:xfrm>
            <a:off x="7029450" y="3841750"/>
            <a:ext cx="360363" cy="360363"/>
          </a:xfrm>
          <a:prstGeom prst="ellipse">
            <a:avLst/>
          </a:prstGeom>
          <a:solidFill>
            <a:srgbClr val="16FF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p:cNvSpPr/>
          <p:nvPr/>
        </p:nvSpPr>
        <p:spPr>
          <a:xfrm>
            <a:off x="7624763" y="3841750"/>
            <a:ext cx="360362" cy="360363"/>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Oval 96"/>
          <p:cNvSpPr/>
          <p:nvPr/>
        </p:nvSpPr>
        <p:spPr>
          <a:xfrm>
            <a:off x="8218488" y="3841750"/>
            <a:ext cx="360362" cy="360363"/>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Oval 97"/>
          <p:cNvSpPr/>
          <p:nvPr/>
        </p:nvSpPr>
        <p:spPr>
          <a:xfrm>
            <a:off x="1679575" y="4437063"/>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9" name="Oval 98"/>
          <p:cNvSpPr/>
          <p:nvPr/>
        </p:nvSpPr>
        <p:spPr>
          <a:xfrm>
            <a:off x="2273300" y="4437063"/>
            <a:ext cx="360363" cy="35877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0" name="Oval 99"/>
          <p:cNvSpPr/>
          <p:nvPr/>
        </p:nvSpPr>
        <p:spPr>
          <a:xfrm>
            <a:off x="2868613" y="4437063"/>
            <a:ext cx="360362" cy="3587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1" name="Oval 100"/>
          <p:cNvSpPr/>
          <p:nvPr/>
        </p:nvSpPr>
        <p:spPr>
          <a:xfrm>
            <a:off x="3462338" y="4437063"/>
            <a:ext cx="360362" cy="358775"/>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 name="Oval 101"/>
          <p:cNvSpPr/>
          <p:nvPr/>
        </p:nvSpPr>
        <p:spPr>
          <a:xfrm>
            <a:off x="4057650" y="4437063"/>
            <a:ext cx="360363" cy="358775"/>
          </a:xfrm>
          <a:prstGeom prst="ellipse">
            <a:avLst/>
          </a:prstGeom>
          <a:solidFill>
            <a:srgbClr val="AEB5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 name="Oval 102"/>
          <p:cNvSpPr/>
          <p:nvPr/>
        </p:nvSpPr>
        <p:spPr>
          <a:xfrm>
            <a:off x="4651375" y="4437063"/>
            <a:ext cx="360363" cy="358775"/>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 name="Oval 103"/>
          <p:cNvSpPr/>
          <p:nvPr/>
        </p:nvSpPr>
        <p:spPr>
          <a:xfrm>
            <a:off x="5246688" y="4437063"/>
            <a:ext cx="360362" cy="358775"/>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5" name="Oval 104"/>
          <p:cNvSpPr/>
          <p:nvPr/>
        </p:nvSpPr>
        <p:spPr>
          <a:xfrm>
            <a:off x="5840413" y="4437063"/>
            <a:ext cx="360362"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Oval 105"/>
          <p:cNvSpPr/>
          <p:nvPr/>
        </p:nvSpPr>
        <p:spPr>
          <a:xfrm>
            <a:off x="6435725" y="4437063"/>
            <a:ext cx="360363" cy="358775"/>
          </a:xfrm>
          <a:prstGeom prst="ellipse">
            <a:avLst/>
          </a:prstGeom>
          <a:solidFill>
            <a:srgbClr val="993E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7" name="Oval 106"/>
          <p:cNvSpPr/>
          <p:nvPr/>
        </p:nvSpPr>
        <p:spPr>
          <a:xfrm>
            <a:off x="7029450" y="4437063"/>
            <a:ext cx="360363" cy="358775"/>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8" name="Oval 107"/>
          <p:cNvSpPr/>
          <p:nvPr/>
        </p:nvSpPr>
        <p:spPr>
          <a:xfrm>
            <a:off x="7624763" y="4437063"/>
            <a:ext cx="360362" cy="358775"/>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9" name="Oval 108"/>
          <p:cNvSpPr/>
          <p:nvPr/>
        </p:nvSpPr>
        <p:spPr>
          <a:xfrm>
            <a:off x="8218488" y="4437063"/>
            <a:ext cx="360362" cy="358775"/>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0" name="Oval 109"/>
          <p:cNvSpPr/>
          <p:nvPr/>
        </p:nvSpPr>
        <p:spPr>
          <a:xfrm>
            <a:off x="1679575" y="5626100"/>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1" name="Oval 110"/>
          <p:cNvSpPr/>
          <p:nvPr/>
        </p:nvSpPr>
        <p:spPr>
          <a:xfrm>
            <a:off x="2273300" y="5626100"/>
            <a:ext cx="360363" cy="358775"/>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 name="Oval 111"/>
          <p:cNvSpPr/>
          <p:nvPr/>
        </p:nvSpPr>
        <p:spPr>
          <a:xfrm>
            <a:off x="2868613" y="5626100"/>
            <a:ext cx="360362" cy="358775"/>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3" name="Oval 112"/>
          <p:cNvSpPr/>
          <p:nvPr/>
        </p:nvSpPr>
        <p:spPr>
          <a:xfrm>
            <a:off x="3462338" y="5626100"/>
            <a:ext cx="360362" cy="3587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4" name="Oval 113"/>
          <p:cNvSpPr/>
          <p:nvPr/>
        </p:nvSpPr>
        <p:spPr>
          <a:xfrm>
            <a:off x="4057650" y="5626100"/>
            <a:ext cx="360363"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5" name="Oval 114"/>
          <p:cNvSpPr/>
          <p:nvPr/>
        </p:nvSpPr>
        <p:spPr>
          <a:xfrm>
            <a:off x="4651375" y="5626100"/>
            <a:ext cx="360363" cy="358775"/>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6" name="Oval 115"/>
          <p:cNvSpPr/>
          <p:nvPr/>
        </p:nvSpPr>
        <p:spPr>
          <a:xfrm>
            <a:off x="5246688" y="5626100"/>
            <a:ext cx="360362" cy="358775"/>
          </a:xfrm>
          <a:prstGeom prst="ellipse">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7" name="Oval 116"/>
          <p:cNvSpPr/>
          <p:nvPr/>
        </p:nvSpPr>
        <p:spPr>
          <a:xfrm>
            <a:off x="5840413" y="5626100"/>
            <a:ext cx="360362" cy="358775"/>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8" name="Oval 117"/>
          <p:cNvSpPr/>
          <p:nvPr/>
        </p:nvSpPr>
        <p:spPr>
          <a:xfrm>
            <a:off x="6435725" y="5626100"/>
            <a:ext cx="360363" cy="358775"/>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9" name="Oval 118"/>
          <p:cNvSpPr/>
          <p:nvPr/>
        </p:nvSpPr>
        <p:spPr>
          <a:xfrm>
            <a:off x="7029450" y="5626100"/>
            <a:ext cx="360363" cy="358775"/>
          </a:xfrm>
          <a:prstGeom prst="ellipse">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0" name="Oval 119"/>
          <p:cNvSpPr/>
          <p:nvPr/>
        </p:nvSpPr>
        <p:spPr>
          <a:xfrm>
            <a:off x="7624763" y="5626100"/>
            <a:ext cx="360362" cy="358775"/>
          </a:xfrm>
          <a:prstGeom prst="ellipse">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1" name="Oval 120"/>
          <p:cNvSpPr/>
          <p:nvPr/>
        </p:nvSpPr>
        <p:spPr>
          <a:xfrm>
            <a:off x="8218488" y="5626100"/>
            <a:ext cx="360362" cy="358775"/>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 name="Oval 121"/>
          <p:cNvSpPr/>
          <p:nvPr/>
        </p:nvSpPr>
        <p:spPr>
          <a:xfrm>
            <a:off x="1679575" y="6219825"/>
            <a:ext cx="360363" cy="360363"/>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3" name="Oval 122"/>
          <p:cNvSpPr/>
          <p:nvPr/>
        </p:nvSpPr>
        <p:spPr>
          <a:xfrm>
            <a:off x="2273300" y="6219825"/>
            <a:ext cx="360363" cy="360363"/>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4" name="Oval 123"/>
          <p:cNvSpPr/>
          <p:nvPr/>
        </p:nvSpPr>
        <p:spPr>
          <a:xfrm>
            <a:off x="2868613" y="6219825"/>
            <a:ext cx="360362" cy="360363"/>
          </a:xfrm>
          <a:prstGeom prst="ellipse">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5" name="Oval 124"/>
          <p:cNvSpPr/>
          <p:nvPr/>
        </p:nvSpPr>
        <p:spPr>
          <a:xfrm>
            <a:off x="3462338" y="6219825"/>
            <a:ext cx="360362" cy="360363"/>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6" name="Oval 125"/>
          <p:cNvSpPr/>
          <p:nvPr/>
        </p:nvSpPr>
        <p:spPr>
          <a:xfrm>
            <a:off x="4057650" y="6219825"/>
            <a:ext cx="360363" cy="360363"/>
          </a:xfrm>
          <a:prstGeom prst="ellipse">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7" name="Oval 126"/>
          <p:cNvSpPr/>
          <p:nvPr/>
        </p:nvSpPr>
        <p:spPr>
          <a:xfrm>
            <a:off x="4651375" y="6219825"/>
            <a:ext cx="360363" cy="360363"/>
          </a:xfrm>
          <a:prstGeom prst="ellipse">
            <a:avLst/>
          </a:prstGeom>
          <a:solidFill>
            <a:srgbClr val="60C9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8" name="Oval 127"/>
          <p:cNvSpPr/>
          <p:nvPr/>
        </p:nvSpPr>
        <p:spPr>
          <a:xfrm>
            <a:off x="5246688" y="6219825"/>
            <a:ext cx="360362" cy="360363"/>
          </a:xfrm>
          <a:prstGeom prst="ellipse">
            <a:avLst/>
          </a:prstGeom>
          <a:solidFill>
            <a:srgbClr val="2C1F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9" name="Oval 128"/>
          <p:cNvSpPr/>
          <p:nvPr/>
        </p:nvSpPr>
        <p:spPr>
          <a:xfrm>
            <a:off x="5840413" y="6219825"/>
            <a:ext cx="360362" cy="360363"/>
          </a:xfrm>
          <a:prstGeom prst="ellipse">
            <a:avLst/>
          </a:prstGeom>
          <a:solidFill>
            <a:srgbClr val="FF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0" name="Oval 129"/>
          <p:cNvSpPr/>
          <p:nvPr/>
        </p:nvSpPr>
        <p:spPr>
          <a:xfrm>
            <a:off x="6435725" y="6219825"/>
            <a:ext cx="360363" cy="360363"/>
          </a:xfrm>
          <a:prstGeom prst="ellipse">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1" name="Oval 130"/>
          <p:cNvSpPr/>
          <p:nvPr/>
        </p:nvSpPr>
        <p:spPr>
          <a:xfrm>
            <a:off x="7029450" y="6219825"/>
            <a:ext cx="360363" cy="360363"/>
          </a:xfrm>
          <a:prstGeom prst="ellipse">
            <a:avLst/>
          </a:prstGeom>
          <a:solidFill>
            <a:srgbClr val="E6B9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2" name="Oval 131"/>
          <p:cNvSpPr/>
          <p:nvPr/>
        </p:nvSpPr>
        <p:spPr>
          <a:xfrm>
            <a:off x="7624763" y="6219825"/>
            <a:ext cx="360362" cy="360363"/>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 name="Oval 132"/>
          <p:cNvSpPr/>
          <p:nvPr/>
        </p:nvSpPr>
        <p:spPr>
          <a:xfrm>
            <a:off x="8218488" y="6219825"/>
            <a:ext cx="360362" cy="360363"/>
          </a:xfrm>
          <a:prstGeom prst="ellipse">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00" name="Rectangle 4"/>
          <p:cNvSpPr>
            <a:spLocks noGrp="1" noChangeArrowheads="1"/>
          </p:cNvSpPr>
          <p:nvPr>
            <p:ph type="ctrTitle"/>
          </p:nvPr>
        </p:nvSpPr>
        <p:spPr>
          <a:xfrm>
            <a:off x="696912" y="3606800"/>
            <a:ext cx="7908925" cy="1739899"/>
          </a:xfrm>
          <a:blipFill>
            <a:blip r:embed="rId3"/>
            <a:tile tx="0" ty="0" sx="100000" sy="100000" flip="none" algn="tl"/>
          </a:blipFill>
          <a:ln w="57150">
            <a:solidFill>
              <a:srgbClr val="FF0000"/>
            </a:solidFill>
          </a:ln>
        </p:spPr>
        <p:txBody>
          <a:bodyPr/>
          <a:lstStyle/>
          <a:p>
            <a:pPr eaLnBrk="1" hangingPunct="1"/>
            <a:r>
              <a:rPr lang="en-GB" altLang="en-US" sz="6000" dirty="0" smtClean="0">
                <a:ln>
                  <a:solidFill>
                    <a:sysClr val="windowText" lastClr="000000"/>
                  </a:solidFill>
                </a:ln>
                <a:solidFill>
                  <a:srgbClr val="FF0000"/>
                </a:solidFill>
                <a:latin typeface="Comic Sans MS" panose="030F0702030302020204" pitchFamily="66" charset="0"/>
              </a:rPr>
              <a:t>Everyone is Different!</a:t>
            </a:r>
          </a:p>
        </p:txBody>
      </p:sp>
      <p:pic>
        <p:nvPicPr>
          <p:cNvPr id="2" name="Picture 1"/>
          <p:cNvPicPr>
            <a:picLocks noChangeAspect="1"/>
          </p:cNvPicPr>
          <p:nvPr/>
        </p:nvPicPr>
        <p:blipFill>
          <a:blip r:embed="rId4"/>
          <a:stretch>
            <a:fillRect/>
          </a:stretch>
        </p:blipFill>
        <p:spPr>
          <a:xfrm>
            <a:off x="670718" y="552792"/>
            <a:ext cx="1369220" cy="1668040"/>
          </a:xfrm>
          <a:prstGeom prst="rect">
            <a:avLst/>
          </a:prstGeom>
          <a:ln w="38100" cap="sq">
            <a:solidFill>
              <a:srgbClr val="1944EC"/>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5122" y="302336"/>
            <a:ext cx="6953250" cy="2741115"/>
          </a:xfrm>
          <a:blipFill>
            <a:blip r:embed="rId3">
              <a:alphaModFix amt="60000"/>
            </a:blip>
            <a:tile tx="0" ty="0" sx="100000" sy="100000" flip="none" algn="tl"/>
          </a:blipFill>
          <a:ln>
            <a:solidFill>
              <a:srgbClr val="1944EC"/>
            </a:solidFill>
          </a:ln>
        </p:spPr>
        <p:txBody>
          <a:bodyPr/>
          <a:lstStyle/>
          <a:p>
            <a:r>
              <a:rPr lang="en-US" dirty="0" smtClean="0">
                <a:latin typeface="Comic Sans MS" panose="030F0702030302020204" pitchFamily="66" charset="0"/>
              </a:rPr>
              <a:t>If we judge people by the way they look</a:t>
            </a:r>
            <a:br>
              <a:rPr lang="en-US" dirty="0" smtClean="0">
                <a:latin typeface="Comic Sans MS" panose="030F0702030302020204" pitchFamily="66" charset="0"/>
              </a:rPr>
            </a:br>
            <a:r>
              <a:rPr lang="en-US" dirty="0" smtClean="0">
                <a:latin typeface="Comic Sans MS" panose="030F0702030302020204" pitchFamily="66" charset="0"/>
              </a:rPr>
              <a:t>we could be missing out on making a new friend!</a:t>
            </a:r>
            <a:endParaRPr lang="en-US"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2067312" y="3362757"/>
            <a:ext cx="5288870" cy="3065752"/>
          </a:xfrm>
          <a:prstGeom prst="rect">
            <a:avLst/>
          </a:prstGeom>
        </p:spPr>
      </p:pic>
    </p:spTree>
    <p:extLst>
      <p:ext uri="{BB962C8B-B14F-4D97-AF65-F5344CB8AC3E}">
        <p14:creationId xmlns:p14="http://schemas.microsoft.com/office/powerpoint/2010/main" val="51524818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36424" cy="1223963"/>
          </a:xfrm>
          <a:blipFill>
            <a:blip r:embed="rId3">
              <a:alphaModFix amt="60000"/>
            </a:blip>
            <a:tile tx="0" ty="0" sx="100000" sy="100000" flip="none" algn="tl"/>
          </a:blipFill>
          <a:ln>
            <a:solidFill>
              <a:srgbClr val="1944EC"/>
            </a:solidFill>
          </a:ln>
        </p:spPr>
        <p:txBody>
          <a:bodyPr/>
          <a:lstStyle/>
          <a:p>
            <a:r>
              <a:rPr lang="en-US" dirty="0">
                <a:latin typeface="Comic Sans MS" panose="030F0702030302020204" pitchFamily="66" charset="0"/>
              </a:rPr>
              <a:t>5</a:t>
            </a:r>
            <a:r>
              <a:rPr lang="en-US" dirty="0" smtClean="0">
                <a:latin typeface="Comic Sans MS" panose="030F0702030302020204" pitchFamily="66" charset="0"/>
              </a:rPr>
              <a:t> things we can do to learn to accept differences</a:t>
            </a:r>
            <a:endParaRPr lang="en-US" dirty="0">
              <a:latin typeface="Comic Sans MS" panose="030F0702030302020204" pitchFamily="66" charset="0"/>
            </a:endParaRPr>
          </a:p>
        </p:txBody>
      </p:sp>
      <p:sp>
        <p:nvSpPr>
          <p:cNvPr id="3" name="Content Placeholder 2"/>
          <p:cNvSpPr>
            <a:spLocks noGrp="1"/>
          </p:cNvSpPr>
          <p:nvPr>
            <p:ph idx="1"/>
          </p:nvPr>
        </p:nvSpPr>
        <p:spPr>
          <a:xfrm>
            <a:off x="996286" y="1579418"/>
            <a:ext cx="7158251" cy="5107709"/>
          </a:xfrm>
          <a:ln>
            <a:solidFill>
              <a:srgbClr val="1944EC"/>
            </a:solidFill>
          </a:ln>
        </p:spPr>
        <p:txBody>
          <a:bodyPr/>
          <a:lstStyle/>
          <a:p>
            <a:pPr marL="514350" indent="-514350">
              <a:buFont typeface="+mj-lt"/>
              <a:buAutoNum type="arabicPeriod"/>
            </a:pPr>
            <a:r>
              <a:rPr lang="en-US" sz="3000" dirty="0" smtClean="0">
                <a:latin typeface="Comic Sans MS" panose="030F0702030302020204" pitchFamily="66" charset="0"/>
              </a:rPr>
              <a:t>Keep an open mind</a:t>
            </a:r>
          </a:p>
          <a:p>
            <a:pPr marL="514350" indent="-514350">
              <a:buFont typeface="+mj-lt"/>
              <a:buAutoNum type="arabicPeriod"/>
            </a:pPr>
            <a:endParaRPr lang="en-US" sz="3000" dirty="0">
              <a:latin typeface="Comic Sans MS" panose="030F0702030302020204" pitchFamily="66" charset="0"/>
            </a:endParaRPr>
          </a:p>
          <a:p>
            <a:pPr marL="514350" indent="-514350">
              <a:buFont typeface="+mj-lt"/>
              <a:buAutoNum type="arabicPeriod"/>
            </a:pPr>
            <a:r>
              <a:rPr lang="en-US" sz="3000" dirty="0" smtClean="0">
                <a:latin typeface="Comic Sans MS" panose="030F0702030302020204" pitchFamily="66" charset="0"/>
              </a:rPr>
              <a:t>Introduce yourself</a:t>
            </a:r>
          </a:p>
          <a:p>
            <a:pPr marL="514350" indent="-514350">
              <a:buFont typeface="+mj-lt"/>
              <a:buAutoNum type="arabicPeriod"/>
            </a:pPr>
            <a:endParaRPr lang="en-US" sz="3000" dirty="0">
              <a:latin typeface="Comic Sans MS" panose="030F0702030302020204" pitchFamily="66" charset="0"/>
            </a:endParaRPr>
          </a:p>
          <a:p>
            <a:pPr marL="514350" indent="-514350">
              <a:buFont typeface="+mj-lt"/>
              <a:buAutoNum type="arabicPeriod"/>
            </a:pPr>
            <a:r>
              <a:rPr lang="en-US" sz="3000" dirty="0" smtClean="0">
                <a:latin typeface="Comic Sans MS" panose="030F0702030302020204" pitchFamily="66" charset="0"/>
              </a:rPr>
              <a:t>Learn more about the person</a:t>
            </a:r>
          </a:p>
          <a:p>
            <a:pPr marL="514350" indent="-514350">
              <a:buFont typeface="+mj-lt"/>
              <a:buAutoNum type="arabicPeriod"/>
            </a:pPr>
            <a:endParaRPr lang="en-US" sz="3000" dirty="0">
              <a:latin typeface="Comic Sans MS" panose="030F0702030302020204" pitchFamily="66" charset="0"/>
            </a:endParaRPr>
          </a:p>
          <a:p>
            <a:pPr marL="514350" indent="-514350">
              <a:buFont typeface="+mj-lt"/>
              <a:buAutoNum type="arabicPeriod"/>
            </a:pPr>
            <a:r>
              <a:rPr lang="en-US" sz="3000" dirty="0" smtClean="0">
                <a:latin typeface="Comic Sans MS" panose="030F0702030302020204" pitchFamily="66" charset="0"/>
              </a:rPr>
              <a:t>Find things you have in common</a:t>
            </a:r>
          </a:p>
          <a:p>
            <a:pPr marL="514350" indent="-514350">
              <a:buFont typeface="+mj-lt"/>
              <a:buAutoNum type="arabicPeriod"/>
            </a:pPr>
            <a:endParaRPr lang="en-US" sz="3000" dirty="0">
              <a:latin typeface="Comic Sans MS" panose="030F0702030302020204" pitchFamily="66" charset="0"/>
            </a:endParaRPr>
          </a:p>
          <a:p>
            <a:pPr marL="514350" indent="-514350">
              <a:buFont typeface="+mj-lt"/>
              <a:buAutoNum type="arabicPeriod"/>
            </a:pPr>
            <a:r>
              <a:rPr lang="en-US" sz="3000" dirty="0" smtClean="0">
                <a:latin typeface="Comic Sans MS" panose="030F0702030302020204" pitchFamily="66" charset="0"/>
              </a:rPr>
              <a:t>Accept your d</a:t>
            </a:r>
            <a:r>
              <a:rPr lang="en-US" sz="3000" b="0" dirty="0" smtClean="0">
                <a:latin typeface="Comic Sans MS" panose="030F0702030302020204" pitchFamily="66" charset="0"/>
              </a:rPr>
              <a:t>i</a:t>
            </a:r>
            <a:r>
              <a:rPr lang="en-US" sz="3000" dirty="0" smtClean="0">
                <a:latin typeface="Comic Sans MS" panose="030F0702030302020204" pitchFamily="66" charset="0"/>
              </a:rPr>
              <a:t>fferences!</a:t>
            </a:r>
          </a:p>
        </p:txBody>
      </p:sp>
    </p:spTree>
    <p:extLst>
      <p:ext uri="{BB962C8B-B14F-4D97-AF65-F5344CB8AC3E}">
        <p14:creationId xmlns:p14="http://schemas.microsoft.com/office/powerpoint/2010/main" val="360493128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1382" y="262082"/>
            <a:ext cx="6953250" cy="1223963"/>
          </a:xfrm>
          <a:blipFill dpi="0" rotWithShape="1">
            <a:blip r:embed="rId3">
              <a:alphaModFix amt="60000"/>
            </a:blip>
            <a:srcRect/>
            <a:tile tx="0" ty="0" sx="100000" sy="100000" flip="none" algn="tl"/>
          </a:blipFill>
          <a:ln>
            <a:solidFill>
              <a:schemeClr val="accent2"/>
            </a:solidFill>
          </a:ln>
        </p:spPr>
        <p:txBody>
          <a:bodyPr/>
          <a:lstStyle/>
          <a:p>
            <a:r>
              <a:rPr lang="en-US" dirty="0" smtClean="0">
                <a:latin typeface="Comic Sans MS" panose="030F0702030302020204" pitchFamily="66" charset="0"/>
              </a:rPr>
              <a:t>1. Keep an open mind</a:t>
            </a:r>
            <a:endParaRPr lang="en-US" dirty="0">
              <a:latin typeface="Comic Sans MS" panose="030F0702030302020204" pitchFamily="66" charset="0"/>
            </a:endParaRPr>
          </a:p>
        </p:txBody>
      </p:sp>
      <p:sp>
        <p:nvSpPr>
          <p:cNvPr id="3" name="Content Placeholder 2"/>
          <p:cNvSpPr>
            <a:spLocks noGrp="1"/>
          </p:cNvSpPr>
          <p:nvPr>
            <p:ph idx="1"/>
          </p:nvPr>
        </p:nvSpPr>
        <p:spPr>
          <a:xfrm>
            <a:off x="374073" y="2729019"/>
            <a:ext cx="4946073" cy="2202946"/>
          </a:xfrm>
          <a:ln>
            <a:solidFill>
              <a:schemeClr val="accent2"/>
            </a:solidFill>
          </a:ln>
        </p:spPr>
        <p:txBody>
          <a:bodyPr/>
          <a:lstStyle/>
          <a:p>
            <a:pPr marL="0" indent="0" algn="ctr">
              <a:buNone/>
            </a:pPr>
            <a:r>
              <a:rPr lang="en-US" dirty="0" smtClean="0">
                <a:latin typeface="Comic Sans MS" panose="030F0702030302020204" pitchFamily="66" charset="0"/>
              </a:rPr>
              <a:t>“open mind” means being willing to understand and accept something different </a:t>
            </a:r>
            <a:endParaRPr lang="en-US" dirty="0">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5689600" y="2465530"/>
            <a:ext cx="3189287" cy="2729925"/>
          </a:xfrm>
          <a:prstGeom prst="rect">
            <a:avLst/>
          </a:prstGeom>
        </p:spPr>
      </p:pic>
    </p:spTree>
    <p:extLst>
      <p:ext uri="{BB962C8B-B14F-4D97-AF65-F5344CB8AC3E}">
        <p14:creationId xmlns:p14="http://schemas.microsoft.com/office/powerpoint/2010/main" val="389440915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7564" y="260350"/>
            <a:ext cx="6953250" cy="1223963"/>
          </a:xfrm>
          <a:blipFill>
            <a:blip r:embed="rId3">
              <a:alphaModFix amt="60000"/>
            </a:blip>
            <a:tile tx="0" ty="0" sx="100000" sy="100000" flip="none" algn="tl"/>
          </a:blipFill>
          <a:ln>
            <a:solidFill>
              <a:schemeClr val="accent2"/>
            </a:solidFill>
          </a:ln>
        </p:spPr>
        <p:txBody>
          <a:bodyPr/>
          <a:lstStyle/>
          <a:p>
            <a:r>
              <a:rPr lang="en-US" dirty="0" smtClean="0">
                <a:latin typeface="Comic Sans MS" panose="030F0702030302020204" pitchFamily="66" charset="0"/>
              </a:rPr>
              <a:t>2. Introduce yourself</a:t>
            </a:r>
            <a:endParaRPr lang="en-US"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2099852" y="3532043"/>
            <a:ext cx="4868673" cy="3210502"/>
          </a:xfrm>
          <a:prstGeom prst="rect">
            <a:avLst/>
          </a:prstGeom>
          <a:ln>
            <a:solidFill>
              <a:schemeClr val="accent2"/>
            </a:solidFill>
          </a:ln>
        </p:spPr>
      </p:pic>
      <p:sp>
        <p:nvSpPr>
          <p:cNvPr id="5" name="Rounded Rectangular Callout 4"/>
          <p:cNvSpPr/>
          <p:nvPr/>
        </p:nvSpPr>
        <p:spPr>
          <a:xfrm>
            <a:off x="3519055" y="1810327"/>
            <a:ext cx="3084945" cy="1524000"/>
          </a:xfrm>
          <a:prstGeom prst="wedgeRoundRectCallout">
            <a:avLst>
              <a:gd name="adj1" fmla="val -52570"/>
              <a:gd name="adj2" fmla="val 115834"/>
              <a:gd name="adj3" fmla="val 16667"/>
            </a:avLst>
          </a:prstGeom>
          <a:solidFill>
            <a:srgbClr val="FF0000">
              <a:alpha val="6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Comic Sans MS" panose="030F0702030302020204" pitchFamily="66" charset="0"/>
              </a:rPr>
              <a:t>Hi!</a:t>
            </a:r>
          </a:p>
          <a:p>
            <a:pPr algn="ctr"/>
            <a:r>
              <a:rPr lang="en-US" sz="3600" dirty="0" smtClean="0">
                <a:solidFill>
                  <a:schemeClr val="tx1"/>
                </a:solidFill>
                <a:latin typeface="Comic Sans MS" panose="030F0702030302020204" pitchFamily="66" charset="0"/>
              </a:rPr>
              <a:t> I’m Shannon</a:t>
            </a:r>
            <a:endParaRPr lang="en-US"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4979343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7563" y="260350"/>
            <a:ext cx="6953250" cy="1300595"/>
          </a:xfrm>
          <a:blipFill dpi="0" rotWithShape="1">
            <a:blip r:embed="rId3">
              <a:alphaModFix amt="60000"/>
            </a:blip>
            <a:srcRect/>
            <a:tile tx="0" ty="0" sx="100000" sy="100000" flip="none" algn="tl"/>
          </a:blipFill>
          <a:ln>
            <a:solidFill>
              <a:schemeClr val="accent2"/>
            </a:solidFill>
          </a:ln>
        </p:spPr>
        <p:txBody>
          <a:bodyPr/>
          <a:lstStyle/>
          <a:p>
            <a:r>
              <a:rPr lang="en-US" dirty="0" smtClean="0">
                <a:latin typeface="Comic Sans MS" panose="030F0702030302020204" pitchFamily="66" charset="0"/>
              </a:rPr>
              <a:t>3. Learn more about the person</a:t>
            </a:r>
            <a:endParaRPr lang="en-US"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2296295" y="4213657"/>
            <a:ext cx="4475786" cy="2353397"/>
          </a:xfrm>
          <a:prstGeom prst="rect">
            <a:avLst/>
          </a:prstGeom>
          <a:ln>
            <a:solidFill>
              <a:schemeClr val="accent2"/>
            </a:solidFill>
          </a:ln>
        </p:spPr>
      </p:pic>
      <p:sp>
        <p:nvSpPr>
          <p:cNvPr id="5" name="Rounded Rectangular Callout 4"/>
          <p:cNvSpPr/>
          <p:nvPr/>
        </p:nvSpPr>
        <p:spPr>
          <a:xfrm>
            <a:off x="2693459" y="2013527"/>
            <a:ext cx="3389745" cy="1488930"/>
          </a:xfrm>
          <a:prstGeom prst="wedgeRoundRectCallout">
            <a:avLst>
              <a:gd name="adj1" fmla="val 2600"/>
              <a:gd name="adj2" fmla="val 115849"/>
              <a:gd name="adj3" fmla="val 16667"/>
            </a:avLst>
          </a:prstGeom>
          <a:solidFill>
            <a:srgbClr val="FF0000">
              <a:alpha val="5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omic Sans MS" panose="030F0702030302020204" pitchFamily="66" charset="0"/>
              </a:rPr>
              <a:t>What was your other school like?</a:t>
            </a:r>
            <a:endParaRPr lang="en-US"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7487480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1382" y="260350"/>
            <a:ext cx="6953250" cy="1223963"/>
          </a:xfrm>
          <a:blipFill>
            <a:blip r:embed="rId3">
              <a:alphaModFix amt="60000"/>
            </a:blip>
            <a:tile tx="0" ty="0" sx="100000" sy="100000" flip="none" algn="tl"/>
          </a:blipFill>
          <a:ln>
            <a:solidFill>
              <a:schemeClr val="accent2"/>
            </a:solidFill>
          </a:ln>
        </p:spPr>
        <p:txBody>
          <a:bodyPr/>
          <a:lstStyle/>
          <a:p>
            <a:r>
              <a:rPr lang="en-US" dirty="0">
                <a:latin typeface="Comic Sans MS" panose="030F0702030302020204" pitchFamily="66" charset="0"/>
              </a:rPr>
              <a:t>4</a:t>
            </a:r>
            <a:r>
              <a:rPr lang="en-US" dirty="0" smtClean="0">
                <a:latin typeface="Comic Sans MS" panose="030F0702030302020204" pitchFamily="66" charset="0"/>
              </a:rPr>
              <a:t>. Find things you have in common</a:t>
            </a:r>
            <a:endParaRPr lang="en-US" dirty="0">
              <a:latin typeface="Comic Sans MS" panose="030F0702030302020204" pitchFamily="66" charset="0"/>
            </a:endParaRPr>
          </a:p>
        </p:txBody>
      </p:sp>
      <p:sp>
        <p:nvSpPr>
          <p:cNvPr id="3" name="Content Placeholder 2"/>
          <p:cNvSpPr>
            <a:spLocks noGrp="1"/>
          </p:cNvSpPr>
          <p:nvPr>
            <p:ph idx="1"/>
          </p:nvPr>
        </p:nvSpPr>
        <p:spPr>
          <a:xfrm>
            <a:off x="1011382" y="1746540"/>
            <a:ext cx="6953250" cy="4603750"/>
          </a:xfrm>
          <a:ln>
            <a:solidFill>
              <a:schemeClr val="accent2"/>
            </a:solidFill>
          </a:ln>
        </p:spPr>
        <p:txBody>
          <a:bodyPr/>
          <a:lstStyle/>
          <a:p>
            <a:pPr marL="0" indent="0">
              <a:buNone/>
            </a:pPr>
            <a:r>
              <a:rPr lang="en-US" dirty="0" smtClean="0">
                <a:latin typeface="Comic Sans MS" panose="030F0702030302020204" pitchFamily="66" charset="0"/>
              </a:rPr>
              <a:t>Favorite:</a:t>
            </a:r>
          </a:p>
          <a:p>
            <a:r>
              <a:rPr lang="en-US" dirty="0" smtClean="0">
                <a:latin typeface="Comic Sans MS" panose="030F0702030302020204" pitchFamily="66" charset="0"/>
              </a:rPr>
              <a:t>TV shows or movies</a:t>
            </a:r>
          </a:p>
          <a:p>
            <a:r>
              <a:rPr lang="en-US" dirty="0" smtClean="0">
                <a:latin typeface="Comic Sans MS" panose="030F0702030302020204" pitchFamily="66" charset="0"/>
              </a:rPr>
              <a:t>sports</a:t>
            </a:r>
          </a:p>
          <a:p>
            <a:r>
              <a:rPr lang="en-US" dirty="0" smtClean="0">
                <a:latin typeface="Comic Sans MS" panose="030F0702030302020204" pitchFamily="66" charset="0"/>
              </a:rPr>
              <a:t>video games or apps</a:t>
            </a:r>
          </a:p>
          <a:p>
            <a:r>
              <a:rPr lang="en-US" dirty="0" smtClean="0">
                <a:latin typeface="Comic Sans MS" panose="030F0702030302020204" pitchFamily="66" charset="0"/>
              </a:rPr>
              <a:t>books or music</a:t>
            </a:r>
          </a:p>
          <a:p>
            <a:r>
              <a:rPr lang="en-US" dirty="0" smtClean="0">
                <a:latin typeface="Comic Sans MS" panose="030F0702030302020204" pitchFamily="66" charset="0"/>
              </a:rPr>
              <a:t>subjects in school</a:t>
            </a:r>
          </a:p>
          <a:p>
            <a:r>
              <a:rPr lang="en-US" dirty="0" smtClean="0">
                <a:latin typeface="Comic Sans MS" panose="030F0702030302020204" pitchFamily="66" charset="0"/>
              </a:rPr>
              <a:t>food!</a:t>
            </a:r>
          </a:p>
        </p:txBody>
      </p:sp>
    </p:spTree>
    <p:extLst>
      <p:ext uri="{BB962C8B-B14F-4D97-AF65-F5344CB8AC3E}">
        <p14:creationId xmlns:p14="http://schemas.microsoft.com/office/powerpoint/2010/main" val="7459255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1631" y="378690"/>
            <a:ext cx="3252642" cy="2204171"/>
          </a:xfrm>
          <a:prstGeom prst="rect">
            <a:avLst/>
          </a:prstGeom>
          <a:ln>
            <a:solidFill>
              <a:schemeClr val="accent2"/>
            </a:solidFill>
          </a:ln>
        </p:spPr>
      </p:pic>
      <p:pic>
        <p:nvPicPr>
          <p:cNvPr id="5" name="Picture 4"/>
          <p:cNvPicPr>
            <a:picLocks noChangeAspect="1"/>
          </p:cNvPicPr>
          <p:nvPr/>
        </p:nvPicPr>
        <p:blipFill>
          <a:blip r:embed="rId4"/>
          <a:stretch>
            <a:fillRect/>
          </a:stretch>
        </p:blipFill>
        <p:spPr>
          <a:xfrm>
            <a:off x="5037710" y="1154546"/>
            <a:ext cx="3604063" cy="2082077"/>
          </a:xfrm>
          <a:prstGeom prst="rect">
            <a:avLst/>
          </a:prstGeom>
          <a:ln>
            <a:solidFill>
              <a:schemeClr val="accent2"/>
            </a:solidFill>
          </a:ln>
        </p:spPr>
      </p:pic>
      <p:pic>
        <p:nvPicPr>
          <p:cNvPr id="7" name="Picture 6"/>
          <p:cNvPicPr>
            <a:picLocks noChangeAspect="1"/>
          </p:cNvPicPr>
          <p:nvPr/>
        </p:nvPicPr>
        <p:blipFill>
          <a:blip r:embed="rId5"/>
          <a:stretch>
            <a:fillRect/>
          </a:stretch>
        </p:blipFill>
        <p:spPr>
          <a:xfrm>
            <a:off x="278966" y="3236623"/>
            <a:ext cx="3611348" cy="2403188"/>
          </a:xfrm>
          <a:prstGeom prst="rect">
            <a:avLst/>
          </a:prstGeom>
          <a:ln>
            <a:solidFill>
              <a:schemeClr val="accent2"/>
            </a:solidFill>
          </a:ln>
        </p:spPr>
      </p:pic>
      <p:pic>
        <p:nvPicPr>
          <p:cNvPr id="9" name="Picture 8"/>
          <p:cNvPicPr>
            <a:picLocks noChangeAspect="1"/>
          </p:cNvPicPr>
          <p:nvPr/>
        </p:nvPicPr>
        <p:blipFill rotWithShape="1">
          <a:blip r:embed="rId6"/>
          <a:srcRect r="21438"/>
          <a:stretch/>
        </p:blipFill>
        <p:spPr>
          <a:xfrm>
            <a:off x="5107709" y="3831873"/>
            <a:ext cx="3195782" cy="2706968"/>
          </a:xfrm>
          <a:prstGeom prst="rect">
            <a:avLst/>
          </a:prstGeom>
          <a:ln>
            <a:solidFill>
              <a:schemeClr val="accent2"/>
            </a:solidFill>
          </a:ln>
        </p:spPr>
      </p:pic>
    </p:spTree>
    <p:extLst>
      <p:ext uri="{BB962C8B-B14F-4D97-AF65-F5344CB8AC3E}">
        <p14:creationId xmlns:p14="http://schemas.microsoft.com/office/powerpoint/2010/main" val="1258329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89791"/>
            <a:ext cx="7162800" cy="1223963"/>
          </a:xfrm>
          <a:blipFill>
            <a:blip r:embed="rId3">
              <a:alphaModFix amt="60000"/>
            </a:blip>
            <a:tile tx="0" ty="0" sx="100000" sy="100000" flip="none" algn="tl"/>
          </a:blipFill>
          <a:ln>
            <a:solidFill>
              <a:schemeClr val="accent2"/>
            </a:solidFill>
          </a:ln>
        </p:spPr>
        <p:txBody>
          <a:bodyPr/>
          <a:lstStyle/>
          <a:p>
            <a:r>
              <a:rPr lang="en-US" dirty="0" smtClean="0">
                <a:latin typeface="Comic Sans MS" panose="030F0702030302020204" pitchFamily="66" charset="0"/>
              </a:rPr>
              <a:t>5. Accept your differences!</a:t>
            </a:r>
            <a:endParaRPr lang="en-US"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3396456" y="2119312"/>
            <a:ext cx="2700337" cy="4057883"/>
          </a:xfrm>
          <a:prstGeom prst="rect">
            <a:avLst/>
          </a:prstGeom>
          <a:ln>
            <a:solidFill>
              <a:schemeClr val="accent2"/>
            </a:solidFill>
          </a:ln>
        </p:spPr>
      </p:pic>
    </p:spTree>
    <p:extLst>
      <p:ext uri="{BB962C8B-B14F-4D97-AF65-F5344CB8AC3E}">
        <p14:creationId xmlns:p14="http://schemas.microsoft.com/office/powerpoint/2010/main" val="308207403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2218" y="262082"/>
            <a:ext cx="6953250" cy="1223963"/>
          </a:xfrm>
          <a:blipFill>
            <a:blip r:embed="rId3">
              <a:alphaModFix amt="60000"/>
            </a:blip>
            <a:tile tx="0" ty="0" sx="100000" sy="100000" flip="none" algn="tl"/>
          </a:blipFill>
          <a:ln>
            <a:solidFill>
              <a:schemeClr val="accent2"/>
            </a:solidFill>
          </a:ln>
        </p:spPr>
        <p:txBody>
          <a:bodyPr/>
          <a:lstStyle/>
          <a:p>
            <a:r>
              <a:rPr lang="en-US" sz="4400" dirty="0" smtClean="0">
                <a:ln>
                  <a:solidFill>
                    <a:schemeClr val="accent6"/>
                  </a:solidFill>
                </a:ln>
                <a:solidFill>
                  <a:srgbClr val="FF0000"/>
                </a:solidFill>
                <a:latin typeface="Comic Sans MS" panose="030F0702030302020204" pitchFamily="66" charset="0"/>
              </a:rPr>
              <a:t>Everyone is different!</a:t>
            </a:r>
            <a:endParaRPr lang="en-US" sz="4400" dirty="0">
              <a:ln>
                <a:solidFill>
                  <a:schemeClr val="accent6"/>
                </a:solidFill>
              </a:ln>
              <a:solidFill>
                <a:srgbClr val="FF0000"/>
              </a:solidFill>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113751" y="1529634"/>
            <a:ext cx="6157740" cy="5328366"/>
          </a:xfrm>
          <a:prstGeom prst="rect">
            <a:avLst/>
          </a:prstGeom>
        </p:spPr>
      </p:pic>
      <p:pic>
        <p:nvPicPr>
          <p:cNvPr id="4" name="Picture 3"/>
          <p:cNvPicPr>
            <a:picLocks noChangeAspect="1"/>
          </p:cNvPicPr>
          <p:nvPr/>
        </p:nvPicPr>
        <p:blipFill rotWithShape="1">
          <a:blip r:embed="rId5"/>
          <a:srcRect l="38336" r="17981"/>
          <a:stretch/>
        </p:blipFill>
        <p:spPr>
          <a:xfrm>
            <a:off x="6044503" y="2678545"/>
            <a:ext cx="3099497" cy="2351666"/>
          </a:xfrm>
          <a:prstGeom prst="rect">
            <a:avLst/>
          </a:prstGeom>
          <a:ln>
            <a:solidFill>
              <a:schemeClr val="accent2"/>
            </a:solidFill>
          </a:ln>
        </p:spPr>
      </p:pic>
    </p:spTree>
    <p:extLst>
      <p:ext uri="{BB962C8B-B14F-4D97-AF65-F5344CB8AC3E}">
        <p14:creationId xmlns:p14="http://schemas.microsoft.com/office/powerpoint/2010/main" val="6560908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3673" y="262082"/>
            <a:ext cx="6953250" cy="1223963"/>
          </a:xfrm>
          <a:blipFill>
            <a:blip r:embed="rId3">
              <a:alphaModFix amt="60000"/>
            </a:blip>
            <a:tile tx="0" ty="0" sx="100000" sy="100000" flip="none" algn="tl"/>
          </a:blipFill>
          <a:ln>
            <a:solidFill>
              <a:schemeClr val="accent2"/>
            </a:solidFill>
          </a:ln>
        </p:spPr>
        <p:txBody>
          <a:bodyPr/>
          <a:lstStyle/>
          <a:p>
            <a:r>
              <a:rPr lang="en-US" dirty="0" smtClean="0">
                <a:latin typeface="Comic Sans MS" panose="030F0702030302020204" pitchFamily="66" charset="0"/>
              </a:rPr>
              <a:t>So…what do YOU think?</a:t>
            </a:r>
            <a:endParaRPr lang="en-US" dirty="0">
              <a:latin typeface="Comic Sans MS" panose="030F0702030302020204" pitchFamily="66" charset="0"/>
            </a:endParaRPr>
          </a:p>
        </p:txBody>
      </p:sp>
      <p:sp>
        <p:nvSpPr>
          <p:cNvPr id="3" name="Content Placeholder 2"/>
          <p:cNvSpPr>
            <a:spLocks noGrp="1"/>
          </p:cNvSpPr>
          <p:nvPr>
            <p:ph idx="1"/>
          </p:nvPr>
        </p:nvSpPr>
        <p:spPr>
          <a:xfrm>
            <a:off x="434109" y="1889270"/>
            <a:ext cx="8478982" cy="4871748"/>
          </a:xfrm>
          <a:ln>
            <a:solidFill>
              <a:schemeClr val="accent2"/>
            </a:solidFill>
          </a:ln>
        </p:spPr>
        <p:txBody>
          <a:bodyPr/>
          <a:lstStyle/>
          <a:p>
            <a:pPr marL="0" indent="0" algn="ctr">
              <a:buNone/>
            </a:pPr>
            <a:r>
              <a:rPr lang="en-US" dirty="0" smtClean="0">
                <a:latin typeface="Comic Sans MS" panose="030F0702030302020204" pitchFamily="66" charset="0"/>
              </a:rPr>
              <a:t>You want to join a club at school but you don’t know any of the other kids AND you’re afraid they won't accept you because you’re a little different from them.  </a:t>
            </a:r>
          </a:p>
          <a:p>
            <a:pPr marL="0" indent="0" algn="ctr">
              <a:buNone/>
            </a:pPr>
            <a:r>
              <a:rPr lang="en-US" dirty="0" smtClean="0">
                <a:latin typeface="Comic Sans MS" panose="030F0702030302020204" pitchFamily="66" charset="0"/>
              </a:rPr>
              <a:t>What can you do?</a:t>
            </a:r>
            <a:endParaRPr lang="en-US"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3269673" y="5086061"/>
            <a:ext cx="2381250" cy="1581150"/>
          </a:xfrm>
          <a:prstGeom prst="rect">
            <a:avLst/>
          </a:prstGeom>
          <a:ln>
            <a:solidFill>
              <a:schemeClr val="accent2"/>
            </a:solidFill>
          </a:ln>
        </p:spPr>
      </p:pic>
    </p:spTree>
    <p:extLst>
      <p:ext uri="{BB962C8B-B14F-4D97-AF65-F5344CB8AC3E}">
        <p14:creationId xmlns:p14="http://schemas.microsoft.com/office/powerpoint/2010/main" val="283098745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2418" y="260350"/>
            <a:ext cx="6953250" cy="1223963"/>
          </a:xfrm>
          <a:blipFill dpi="0" rotWithShape="1">
            <a:blip r:embed="rId3">
              <a:alphaModFix amt="60000"/>
            </a:blip>
            <a:srcRect/>
            <a:tile tx="0" ty="0" sx="100000" sy="100000" flip="none" algn="tl"/>
          </a:blipFill>
          <a:ln>
            <a:solidFill>
              <a:srgbClr val="1944EC"/>
            </a:solidFill>
          </a:ln>
        </p:spPr>
        <p:txBody>
          <a:bodyPr/>
          <a:lstStyle/>
          <a:p>
            <a:r>
              <a:rPr lang="en-US" dirty="0" smtClean="0">
                <a:solidFill>
                  <a:schemeClr val="tx1"/>
                </a:solidFill>
                <a:latin typeface="Comic Sans MS" panose="030F0702030302020204" pitchFamily="66" charset="0"/>
              </a:rPr>
              <a:t>There are lots of people in the world</a:t>
            </a:r>
            <a:endParaRPr lang="en-US" dirty="0">
              <a:solidFill>
                <a:schemeClr val="tx1"/>
              </a:solidFill>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1519230" y="1637732"/>
            <a:ext cx="6439626" cy="5090614"/>
          </a:xfrm>
          <a:prstGeom prst="rect">
            <a:avLst/>
          </a:prstGeom>
        </p:spPr>
      </p:pic>
    </p:spTree>
    <p:extLst>
      <p:ext uri="{BB962C8B-B14F-4D97-AF65-F5344CB8AC3E}">
        <p14:creationId xmlns:p14="http://schemas.microsoft.com/office/powerpoint/2010/main" val="324217123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8117"/>
          <a:stretch/>
        </p:blipFill>
        <p:spPr>
          <a:xfrm>
            <a:off x="2462065" y="1132765"/>
            <a:ext cx="4648418" cy="4303238"/>
          </a:xfrm>
          <a:prstGeom prst="rect">
            <a:avLst/>
          </a:prstGeom>
          <a:ln>
            <a:solidFill>
              <a:srgbClr val="1944EC"/>
            </a:solidFill>
          </a:ln>
        </p:spPr>
      </p:pic>
      <p:sp>
        <p:nvSpPr>
          <p:cNvPr id="4" name="TextBox 3"/>
          <p:cNvSpPr txBox="1"/>
          <p:nvPr/>
        </p:nvSpPr>
        <p:spPr>
          <a:xfrm>
            <a:off x="346662" y="3494494"/>
            <a:ext cx="2115403" cy="1938992"/>
          </a:xfrm>
          <a:prstGeom prst="rect">
            <a:avLst/>
          </a:prstGeom>
          <a:noFill/>
        </p:spPr>
        <p:txBody>
          <a:bodyPr wrap="square" rtlCol="0">
            <a:spAutoFit/>
          </a:bodyPr>
          <a:lstStyle/>
          <a:p>
            <a:pPr algn="ctr"/>
            <a:r>
              <a:rPr lang="en-US" sz="4000" dirty="0" smtClean="0">
                <a:latin typeface="Comic Sans MS" panose="030F0702030302020204" pitchFamily="66" charset="0"/>
              </a:rPr>
              <a:t>some are shorter</a:t>
            </a:r>
            <a:endParaRPr lang="en-US" sz="4000" dirty="0">
              <a:latin typeface="Comic Sans MS" panose="030F0702030302020204" pitchFamily="66" charset="0"/>
            </a:endParaRPr>
          </a:p>
        </p:txBody>
      </p:sp>
      <p:sp>
        <p:nvSpPr>
          <p:cNvPr id="5" name="TextBox 4"/>
          <p:cNvSpPr txBox="1"/>
          <p:nvPr/>
        </p:nvSpPr>
        <p:spPr>
          <a:xfrm>
            <a:off x="7014950" y="1132765"/>
            <a:ext cx="1856096" cy="1938992"/>
          </a:xfrm>
          <a:prstGeom prst="rect">
            <a:avLst/>
          </a:prstGeom>
          <a:noFill/>
        </p:spPr>
        <p:txBody>
          <a:bodyPr wrap="square" rtlCol="0">
            <a:spAutoFit/>
          </a:bodyPr>
          <a:lstStyle/>
          <a:p>
            <a:pPr algn="ctr"/>
            <a:r>
              <a:rPr lang="en-US" sz="4000" dirty="0" smtClean="0">
                <a:latin typeface="Comic Sans MS" panose="030F0702030302020204" pitchFamily="66" charset="0"/>
              </a:rPr>
              <a:t>some are taller</a:t>
            </a:r>
            <a:endParaRPr lang="en-US" sz="4000" dirty="0">
              <a:latin typeface="Comic Sans MS" panose="030F0702030302020204" pitchFamily="66" charset="0"/>
            </a:endParaRPr>
          </a:p>
        </p:txBody>
      </p:sp>
    </p:spTree>
    <p:extLst>
      <p:ext uri="{BB962C8B-B14F-4D97-AF65-F5344CB8AC3E}">
        <p14:creationId xmlns:p14="http://schemas.microsoft.com/office/powerpoint/2010/main" val="331621381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3398" y="1218061"/>
            <a:ext cx="3050489" cy="3050489"/>
          </a:xfrm>
          <a:prstGeom prst="rect">
            <a:avLst/>
          </a:prstGeom>
          <a:ln>
            <a:solidFill>
              <a:srgbClr val="1944EC"/>
            </a:solidFill>
          </a:ln>
        </p:spPr>
      </p:pic>
      <p:pic>
        <p:nvPicPr>
          <p:cNvPr id="5" name="Picture 4"/>
          <p:cNvPicPr>
            <a:picLocks noChangeAspect="1"/>
          </p:cNvPicPr>
          <p:nvPr/>
        </p:nvPicPr>
        <p:blipFill>
          <a:blip r:embed="rId4"/>
          <a:stretch>
            <a:fillRect/>
          </a:stretch>
        </p:blipFill>
        <p:spPr>
          <a:xfrm>
            <a:off x="5322627" y="2179163"/>
            <a:ext cx="2855295" cy="3443715"/>
          </a:xfrm>
          <a:prstGeom prst="rect">
            <a:avLst/>
          </a:prstGeom>
          <a:ln>
            <a:solidFill>
              <a:srgbClr val="1944EC"/>
            </a:solidFill>
          </a:ln>
        </p:spPr>
      </p:pic>
      <p:sp>
        <p:nvSpPr>
          <p:cNvPr id="6" name="TextBox 5"/>
          <p:cNvSpPr txBox="1"/>
          <p:nvPr/>
        </p:nvSpPr>
        <p:spPr>
          <a:xfrm>
            <a:off x="1026886" y="436730"/>
            <a:ext cx="4203511" cy="584775"/>
          </a:xfrm>
          <a:prstGeom prst="rect">
            <a:avLst/>
          </a:prstGeom>
          <a:noFill/>
        </p:spPr>
        <p:txBody>
          <a:bodyPr wrap="square" rtlCol="0">
            <a:spAutoFit/>
          </a:bodyPr>
          <a:lstStyle/>
          <a:p>
            <a:pPr algn="ctr"/>
            <a:r>
              <a:rPr lang="en-US" sz="3200" dirty="0" smtClean="0">
                <a:latin typeface="Comic Sans MS" panose="030F0702030302020204" pitchFamily="66" charset="0"/>
              </a:rPr>
              <a:t>some have curly hair</a:t>
            </a:r>
            <a:endParaRPr lang="en-US" sz="3200" dirty="0">
              <a:latin typeface="Comic Sans MS" panose="030F0702030302020204" pitchFamily="66" charset="0"/>
            </a:endParaRPr>
          </a:p>
        </p:txBody>
      </p:sp>
      <p:sp>
        <p:nvSpPr>
          <p:cNvPr id="7" name="TextBox 6"/>
          <p:cNvSpPr txBox="1"/>
          <p:nvPr/>
        </p:nvSpPr>
        <p:spPr>
          <a:xfrm>
            <a:off x="4259557" y="5786651"/>
            <a:ext cx="4763069" cy="584775"/>
          </a:xfrm>
          <a:prstGeom prst="rect">
            <a:avLst/>
          </a:prstGeom>
          <a:noFill/>
        </p:spPr>
        <p:txBody>
          <a:bodyPr wrap="square" rtlCol="0">
            <a:spAutoFit/>
          </a:bodyPr>
          <a:lstStyle/>
          <a:p>
            <a:pPr algn="ctr"/>
            <a:r>
              <a:rPr lang="en-US" sz="3200" dirty="0" smtClean="0">
                <a:latin typeface="Comic Sans MS" panose="030F0702030302020204" pitchFamily="66" charset="0"/>
              </a:rPr>
              <a:t>some have straight hair</a:t>
            </a:r>
            <a:endParaRPr lang="en-US" sz="3200" dirty="0">
              <a:latin typeface="Comic Sans MS" panose="030F0702030302020204" pitchFamily="66" charset="0"/>
            </a:endParaRPr>
          </a:p>
        </p:txBody>
      </p:sp>
    </p:spTree>
    <p:extLst>
      <p:ext uri="{BB962C8B-B14F-4D97-AF65-F5344CB8AC3E}">
        <p14:creationId xmlns:p14="http://schemas.microsoft.com/office/powerpoint/2010/main" val="207603689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5914" y="1433015"/>
            <a:ext cx="6747693" cy="3862316"/>
          </a:xfrm>
          <a:prstGeom prst="rect">
            <a:avLst/>
          </a:prstGeom>
          <a:ln>
            <a:solidFill>
              <a:srgbClr val="1944EC"/>
            </a:solidFill>
          </a:ln>
        </p:spPr>
      </p:pic>
      <p:sp>
        <p:nvSpPr>
          <p:cNvPr id="3" name="TextBox 2"/>
          <p:cNvSpPr txBox="1"/>
          <p:nvPr/>
        </p:nvSpPr>
        <p:spPr>
          <a:xfrm>
            <a:off x="351839" y="598151"/>
            <a:ext cx="4435523" cy="584775"/>
          </a:xfrm>
          <a:prstGeom prst="rect">
            <a:avLst/>
          </a:prstGeom>
          <a:noFill/>
        </p:spPr>
        <p:txBody>
          <a:bodyPr wrap="square" rtlCol="0">
            <a:spAutoFit/>
          </a:bodyPr>
          <a:lstStyle/>
          <a:p>
            <a:pPr algn="ctr"/>
            <a:r>
              <a:rPr lang="en-US" sz="3200" dirty="0" smtClean="0">
                <a:latin typeface="Comic Sans MS" panose="030F0702030302020204" pitchFamily="66" charset="0"/>
              </a:rPr>
              <a:t>some have darker skin</a:t>
            </a:r>
            <a:endParaRPr lang="en-US" sz="3200" dirty="0">
              <a:latin typeface="Comic Sans MS" panose="030F0702030302020204" pitchFamily="66" charset="0"/>
            </a:endParaRPr>
          </a:p>
        </p:txBody>
      </p:sp>
      <p:sp>
        <p:nvSpPr>
          <p:cNvPr id="4" name="TextBox 3"/>
          <p:cNvSpPr txBox="1"/>
          <p:nvPr/>
        </p:nvSpPr>
        <p:spPr>
          <a:xfrm>
            <a:off x="4299046" y="5538642"/>
            <a:ext cx="4572000" cy="584775"/>
          </a:xfrm>
          <a:prstGeom prst="rect">
            <a:avLst/>
          </a:prstGeom>
          <a:noFill/>
        </p:spPr>
        <p:txBody>
          <a:bodyPr wrap="square" rtlCol="0">
            <a:spAutoFit/>
          </a:bodyPr>
          <a:lstStyle/>
          <a:p>
            <a:pPr algn="ctr"/>
            <a:r>
              <a:rPr lang="en-US" sz="3200" dirty="0" smtClean="0">
                <a:latin typeface="Comic Sans MS" panose="030F0702030302020204" pitchFamily="66" charset="0"/>
              </a:rPr>
              <a:t>some have lighter skin</a:t>
            </a:r>
            <a:endParaRPr lang="en-US" sz="3200" dirty="0">
              <a:latin typeface="Comic Sans MS" panose="030F0702030302020204" pitchFamily="66" charset="0"/>
            </a:endParaRPr>
          </a:p>
        </p:txBody>
      </p:sp>
    </p:spTree>
    <p:extLst>
      <p:ext uri="{BB962C8B-B14F-4D97-AF65-F5344CB8AC3E}">
        <p14:creationId xmlns:p14="http://schemas.microsoft.com/office/powerpoint/2010/main" val="37574956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949" r="11021"/>
          <a:stretch/>
        </p:blipFill>
        <p:spPr>
          <a:xfrm>
            <a:off x="869020" y="1670358"/>
            <a:ext cx="3470968" cy="3120007"/>
          </a:xfrm>
          <a:prstGeom prst="rect">
            <a:avLst/>
          </a:prstGeom>
          <a:ln>
            <a:solidFill>
              <a:srgbClr val="1944EC"/>
            </a:solidFill>
          </a:ln>
        </p:spPr>
      </p:pic>
      <p:pic>
        <p:nvPicPr>
          <p:cNvPr id="5" name="Picture 4"/>
          <p:cNvPicPr>
            <a:picLocks noChangeAspect="1"/>
          </p:cNvPicPr>
          <p:nvPr/>
        </p:nvPicPr>
        <p:blipFill rotWithShape="1">
          <a:blip r:embed="rId4"/>
          <a:srcRect l="12910"/>
          <a:stretch/>
        </p:blipFill>
        <p:spPr>
          <a:xfrm>
            <a:off x="5117910" y="1670358"/>
            <a:ext cx="3574222" cy="3120007"/>
          </a:xfrm>
          <a:prstGeom prst="rect">
            <a:avLst/>
          </a:prstGeom>
          <a:ln>
            <a:solidFill>
              <a:srgbClr val="1944EC"/>
            </a:solidFill>
          </a:ln>
        </p:spPr>
      </p:pic>
      <p:sp>
        <p:nvSpPr>
          <p:cNvPr id="6" name="TextBox 5"/>
          <p:cNvSpPr txBox="1"/>
          <p:nvPr/>
        </p:nvSpPr>
        <p:spPr>
          <a:xfrm>
            <a:off x="241223" y="832513"/>
            <a:ext cx="4726562" cy="584775"/>
          </a:xfrm>
          <a:prstGeom prst="rect">
            <a:avLst/>
          </a:prstGeom>
          <a:noFill/>
        </p:spPr>
        <p:txBody>
          <a:bodyPr wrap="square" rtlCol="0">
            <a:spAutoFit/>
          </a:bodyPr>
          <a:lstStyle/>
          <a:p>
            <a:pPr algn="ctr"/>
            <a:r>
              <a:rPr lang="en-US" sz="3200" dirty="0" smtClean="0">
                <a:latin typeface="Comic Sans MS" panose="030F0702030302020204" pitchFamily="66" charset="0"/>
              </a:rPr>
              <a:t>some have brown eyes</a:t>
            </a:r>
            <a:endParaRPr lang="en-US" sz="3200" dirty="0">
              <a:latin typeface="Comic Sans MS" panose="030F0702030302020204" pitchFamily="66" charset="0"/>
            </a:endParaRPr>
          </a:p>
        </p:txBody>
      </p:sp>
      <p:sp>
        <p:nvSpPr>
          <p:cNvPr id="7" name="TextBox 6"/>
          <p:cNvSpPr txBox="1"/>
          <p:nvPr/>
        </p:nvSpPr>
        <p:spPr>
          <a:xfrm>
            <a:off x="4831307" y="5008728"/>
            <a:ext cx="4147428" cy="584775"/>
          </a:xfrm>
          <a:prstGeom prst="rect">
            <a:avLst/>
          </a:prstGeom>
          <a:noFill/>
        </p:spPr>
        <p:txBody>
          <a:bodyPr wrap="square" rtlCol="0">
            <a:spAutoFit/>
          </a:bodyPr>
          <a:lstStyle/>
          <a:p>
            <a:pPr algn="ctr"/>
            <a:r>
              <a:rPr lang="en-US" sz="3200" dirty="0" smtClean="0">
                <a:latin typeface="Comic Sans MS" panose="030F0702030302020204" pitchFamily="66" charset="0"/>
              </a:rPr>
              <a:t>some have blue eyes</a:t>
            </a:r>
            <a:endParaRPr lang="en-US" sz="3200" dirty="0">
              <a:latin typeface="Comic Sans MS" panose="030F0702030302020204" pitchFamily="66" charset="0"/>
            </a:endParaRPr>
          </a:p>
        </p:txBody>
      </p:sp>
    </p:spTree>
    <p:extLst>
      <p:ext uri="{BB962C8B-B14F-4D97-AF65-F5344CB8AC3E}">
        <p14:creationId xmlns:p14="http://schemas.microsoft.com/office/powerpoint/2010/main" val="73583971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7827" y="682388"/>
            <a:ext cx="6953250" cy="2470245"/>
          </a:xfrm>
          <a:blipFill>
            <a:blip r:embed="rId3">
              <a:alphaModFix amt="60000"/>
            </a:blip>
            <a:tile tx="0" ty="0" sx="100000" sy="100000" flip="none" algn="tl"/>
          </a:blipFill>
          <a:ln w="38100">
            <a:solidFill>
              <a:srgbClr val="1944EC"/>
            </a:solidFill>
          </a:ln>
        </p:spPr>
        <p:txBody>
          <a:bodyPr/>
          <a:lstStyle/>
          <a:p>
            <a:r>
              <a:rPr lang="en-US" dirty="0" smtClean="0">
                <a:latin typeface="Comic Sans MS" panose="030F0702030302020204" pitchFamily="66" charset="0"/>
              </a:rPr>
              <a:t>Everyone is different</a:t>
            </a:r>
            <a:br>
              <a:rPr lang="en-US" dirty="0" smtClean="0">
                <a:latin typeface="Comic Sans MS" panose="030F0702030302020204" pitchFamily="66" charset="0"/>
              </a:rPr>
            </a:br>
            <a:r>
              <a:rPr lang="en-US" dirty="0" smtClean="0">
                <a:latin typeface="Comic Sans MS" panose="030F0702030302020204" pitchFamily="66" charset="0"/>
              </a:rPr>
              <a:t>and </a:t>
            </a:r>
            <a:br>
              <a:rPr lang="en-US" dirty="0" smtClean="0">
                <a:latin typeface="Comic Sans MS" panose="030F0702030302020204" pitchFamily="66" charset="0"/>
              </a:rPr>
            </a:br>
            <a:r>
              <a:rPr lang="en-US" dirty="0" smtClean="0">
                <a:latin typeface="Comic Sans MS" panose="030F0702030302020204" pitchFamily="66" charset="0"/>
              </a:rPr>
              <a:t>that makes each of us special!</a:t>
            </a:r>
            <a:endParaRPr lang="en-US"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1837229" y="3671248"/>
            <a:ext cx="5366900" cy="2666573"/>
          </a:xfrm>
          <a:prstGeom prst="rect">
            <a:avLst/>
          </a:prstGeom>
          <a:ln>
            <a:solidFill>
              <a:srgbClr val="1944EC"/>
            </a:solidFill>
          </a:ln>
        </p:spPr>
      </p:pic>
    </p:spTree>
    <p:extLst>
      <p:ext uri="{BB962C8B-B14F-4D97-AF65-F5344CB8AC3E}">
        <p14:creationId xmlns:p14="http://schemas.microsoft.com/office/powerpoint/2010/main" val="392709629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4" y="140622"/>
            <a:ext cx="6953250" cy="1824656"/>
          </a:xfrm>
          <a:blipFill>
            <a:blip r:embed="rId3">
              <a:alphaModFix amt="60000"/>
            </a:blip>
            <a:tile tx="0" ty="0" sx="100000" sy="100000" flip="none" algn="tl"/>
          </a:blipFill>
          <a:ln>
            <a:solidFill>
              <a:srgbClr val="1944EC"/>
            </a:solidFill>
          </a:ln>
        </p:spPr>
        <p:txBody>
          <a:bodyPr/>
          <a:lstStyle/>
          <a:p>
            <a:r>
              <a:rPr lang="en-US" dirty="0" smtClean="0">
                <a:latin typeface="Comic Sans MS" panose="030F0702030302020204" pitchFamily="66" charset="0"/>
              </a:rPr>
              <a:t>Sometimes the way people look makes us think about them in a certain way</a:t>
            </a:r>
            <a:endParaRPr lang="en-US"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3057099" y="2951331"/>
            <a:ext cx="1862705" cy="3725410"/>
          </a:xfrm>
          <a:prstGeom prst="rect">
            <a:avLst/>
          </a:prstGeom>
        </p:spPr>
      </p:pic>
      <p:sp>
        <p:nvSpPr>
          <p:cNvPr id="5" name="Cloud Callout 4"/>
          <p:cNvSpPr/>
          <p:nvPr/>
        </p:nvSpPr>
        <p:spPr>
          <a:xfrm>
            <a:off x="5240739" y="2115403"/>
            <a:ext cx="3493827" cy="1941821"/>
          </a:xfrm>
          <a:prstGeom prst="cloudCallout">
            <a:avLst>
              <a:gd name="adj1" fmla="val -67812"/>
              <a:gd name="adj2" fmla="val 7922"/>
            </a:avLst>
          </a:prstGeom>
          <a:solidFill>
            <a:srgbClr val="FF0000">
              <a:alpha val="4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latin typeface="Comic Sans MS" panose="030F0702030302020204" pitchFamily="66" charset="0"/>
              </a:rPr>
              <a:t>He’s too short to play basketball</a:t>
            </a:r>
            <a:endParaRPr lang="en-US"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9499240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306" y="109182"/>
            <a:ext cx="8761863" cy="2320120"/>
          </a:xfrm>
          <a:blipFill>
            <a:blip r:embed="rId3">
              <a:alphaModFix amt="60000"/>
            </a:blip>
            <a:tile tx="0" ty="0" sx="100000" sy="100000" flip="none" algn="tl"/>
          </a:blipFill>
          <a:ln>
            <a:solidFill>
              <a:srgbClr val="1944EC"/>
            </a:solidFill>
          </a:ln>
        </p:spPr>
        <p:txBody>
          <a:bodyPr/>
          <a:lstStyle/>
          <a:p>
            <a:r>
              <a:rPr lang="en-US" dirty="0" smtClean="0">
                <a:latin typeface="Comic Sans MS" panose="030F0702030302020204" pitchFamily="66" charset="0"/>
              </a:rPr>
              <a:t>Isaiah Thomas is one of the shortest basketball players in the NBA – and he is a star of the Boston Celtics!</a:t>
            </a:r>
            <a:endParaRPr lang="en-US"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1657879" y="2707587"/>
            <a:ext cx="5964715" cy="3969246"/>
          </a:xfrm>
          <a:prstGeom prst="rect">
            <a:avLst/>
          </a:prstGeom>
          <a:ln>
            <a:solidFill>
              <a:srgbClr val="1944EC"/>
            </a:solidFill>
          </a:ln>
        </p:spPr>
      </p:pic>
    </p:spTree>
    <p:extLst>
      <p:ext uri="{BB962C8B-B14F-4D97-AF65-F5344CB8AC3E}">
        <p14:creationId xmlns:p14="http://schemas.microsoft.com/office/powerpoint/2010/main" val="159259239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FFF218"/>
      </a:accent1>
      <a:accent2>
        <a:srgbClr val="125BBB"/>
      </a:accent2>
      <a:accent3>
        <a:srgbClr val="FFFFFF"/>
      </a:accent3>
      <a:accent4>
        <a:srgbClr val="000000"/>
      </a:accent4>
      <a:accent5>
        <a:srgbClr val="FFF7AB"/>
      </a:accent5>
      <a:accent6>
        <a:srgbClr val="0F52A9"/>
      </a:accent6>
      <a:hlink>
        <a:srgbClr val="D90E09"/>
      </a:hlink>
      <a:folHlink>
        <a:srgbClr val="F62B2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E8AB4"/>
        </a:dk1>
        <a:lt1>
          <a:srgbClr val="F8F8F8"/>
        </a:lt1>
        <a:dk2>
          <a:srgbClr val="5D5888"/>
        </a:dk2>
        <a:lt2>
          <a:srgbClr val="FFFFFF"/>
        </a:lt2>
        <a:accent1>
          <a:srgbClr val="191077"/>
        </a:accent1>
        <a:accent2>
          <a:srgbClr val="BC0606"/>
        </a:accent2>
        <a:accent3>
          <a:srgbClr val="B6B4C3"/>
        </a:accent3>
        <a:accent4>
          <a:srgbClr val="D4D4D4"/>
        </a:accent4>
        <a:accent5>
          <a:srgbClr val="ABAABD"/>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E8AB4"/>
        </a:dk1>
        <a:lt1>
          <a:srgbClr val="F8F8F8"/>
        </a:lt1>
        <a:dk2>
          <a:srgbClr val="5D5888"/>
        </a:dk2>
        <a:lt2>
          <a:srgbClr val="FFFFFF"/>
        </a:lt2>
        <a:accent1>
          <a:srgbClr val="FFFFFF"/>
        </a:accent1>
        <a:accent2>
          <a:srgbClr val="BC0606"/>
        </a:accent2>
        <a:accent3>
          <a:srgbClr val="B6B4C3"/>
        </a:accent3>
        <a:accent4>
          <a:srgbClr val="D4D4D4"/>
        </a:accent4>
        <a:accent5>
          <a:srgbClr val="FFFFFF"/>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E8AB4"/>
        </a:dk1>
        <a:lt1>
          <a:srgbClr val="F8F8F8"/>
        </a:lt1>
        <a:dk2>
          <a:srgbClr val="5D5888"/>
        </a:dk2>
        <a:lt2>
          <a:srgbClr val="FFFFFF"/>
        </a:lt2>
        <a:accent1>
          <a:srgbClr val="5D5888"/>
        </a:accent1>
        <a:accent2>
          <a:srgbClr val="BC0606"/>
        </a:accent2>
        <a:accent3>
          <a:srgbClr val="B6B4C3"/>
        </a:accent3>
        <a:accent4>
          <a:srgbClr val="D4D4D4"/>
        </a:accent4>
        <a:accent5>
          <a:srgbClr val="B6B4C3"/>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Default Design 16">
        <a:dk1>
          <a:srgbClr val="8E8AB4"/>
        </a:dk1>
        <a:lt1>
          <a:srgbClr val="F8F8F8"/>
        </a:lt1>
        <a:dk2>
          <a:srgbClr val="5D5888"/>
        </a:dk2>
        <a:lt2>
          <a:srgbClr val="463F83"/>
        </a:lt2>
        <a:accent1>
          <a:srgbClr val="5D5888"/>
        </a:accent1>
        <a:accent2>
          <a:srgbClr val="BC0606"/>
        </a:accent2>
        <a:accent3>
          <a:srgbClr val="B6B4C3"/>
        </a:accent3>
        <a:accent4>
          <a:srgbClr val="D4D4D4"/>
        </a:accent4>
        <a:accent5>
          <a:srgbClr val="B6B4C3"/>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928</Words>
  <Application>Microsoft Office PowerPoint</Application>
  <PresentationFormat>On-screen Show (4:3)</PresentationFormat>
  <Paragraphs>83</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Comic Sans MS</vt:lpstr>
      <vt:lpstr>Default Design</vt:lpstr>
      <vt:lpstr>Everyone is Different!</vt:lpstr>
      <vt:lpstr>There are lots of people in the world</vt:lpstr>
      <vt:lpstr>PowerPoint Presentation</vt:lpstr>
      <vt:lpstr>PowerPoint Presentation</vt:lpstr>
      <vt:lpstr>PowerPoint Presentation</vt:lpstr>
      <vt:lpstr>PowerPoint Presentation</vt:lpstr>
      <vt:lpstr>Everyone is different and  that makes each of us special!</vt:lpstr>
      <vt:lpstr>Sometimes the way people look makes us think about them in a certain way</vt:lpstr>
      <vt:lpstr>Isaiah Thomas is one of the shortest basketball players in the NBA – and he is a star of the Boston Celtics!</vt:lpstr>
      <vt:lpstr>If we judge people by the way they look we could be missing out on making a new friend!</vt:lpstr>
      <vt:lpstr>5 things we can do to learn to accept differences</vt:lpstr>
      <vt:lpstr>1. Keep an open mind</vt:lpstr>
      <vt:lpstr>2. Introduce yourself</vt:lpstr>
      <vt:lpstr>3. Learn more about the person</vt:lpstr>
      <vt:lpstr>4. Find things you have in common</vt:lpstr>
      <vt:lpstr>PowerPoint Presentation</vt:lpstr>
      <vt:lpstr>5. Accept your differences!</vt:lpstr>
      <vt:lpstr>Everyone is different!</vt:lpstr>
      <vt:lpstr>So…what do YOU think?</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Pollock Template</dc:title>
  <dc:creator>Presentation Magazine</dc:creator>
  <cp:lastModifiedBy>Andrea Morris</cp:lastModifiedBy>
  <cp:revision>96</cp:revision>
  <dcterms:created xsi:type="dcterms:W3CDTF">2005-03-15T10:04:38Z</dcterms:created>
  <dcterms:modified xsi:type="dcterms:W3CDTF">2018-06-24T15:17:13Z</dcterms:modified>
</cp:coreProperties>
</file>