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85E"/>
    <a:srgbClr val="FFFF00"/>
    <a:srgbClr val="B6E76A"/>
    <a:srgbClr val="422C16"/>
    <a:srgbClr val="0C788E"/>
    <a:srgbClr val="006666"/>
    <a:srgbClr val="54381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323" autoAdjust="0"/>
    <p:restoredTop sz="94534" autoAdjust="0"/>
  </p:normalViewPr>
  <p:slideViewPr>
    <p:cSldViewPr>
      <p:cViewPr varScale="1">
        <p:scale>
          <a:sx n="68" d="100"/>
          <a:sy n="68" d="100"/>
        </p:scale>
        <p:origin x="13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9" d="100"/>
          <a:sy n="69" d="100"/>
        </p:scale>
        <p:origin x="205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54FF5C9-7E34-459C-A4D7-F03AA9601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xmlns="" id="{BFB8DC9B-119C-42D8-A898-F2D1C896FF1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6D3042E-BADE-41EA-9463-7630974125EA}" type="datetimeFigureOut">
              <a:rPr lang="en-US"/>
              <a:pPr>
                <a:defRPr/>
              </a:pPr>
              <a:t>9/20/2019</a:t>
            </a:fld>
            <a:endParaRPr lang="en-US"/>
          </a:p>
        </p:txBody>
      </p:sp>
      <p:sp>
        <p:nvSpPr>
          <p:cNvPr id="4" name="Slide Image Placeholder 3">
            <a:extLst>
              <a:ext uri="{FF2B5EF4-FFF2-40B4-BE49-F238E27FC236}">
                <a16:creationId xmlns:a16="http://schemas.microsoft.com/office/drawing/2014/main" xmlns="" id="{E2EF8432-A5CE-45D2-9EC3-9394CF6D7A5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3CB3BD3B-A1D1-4D5A-8B5E-77DA46A83C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14B2EC4-17B8-498E-B063-43C6032E9E5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xmlns="" id="{6BF8DDEB-94E9-415C-8D10-39BACD7F431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2DC6DDD-6CCA-4773-AC0B-452ABE0F2D4B}" type="slidenum">
              <a:rPr lang="en-US"/>
              <a:pPr>
                <a:defRPr/>
              </a:pPr>
              <a:t>‹#›</a:t>
            </a:fld>
            <a:endParaRPr lang="en-US"/>
          </a:p>
        </p:txBody>
      </p:sp>
    </p:spTree>
    <p:extLst>
      <p:ext uri="{BB962C8B-B14F-4D97-AF65-F5344CB8AC3E}">
        <p14:creationId xmlns:p14="http://schemas.microsoft.com/office/powerpoint/2010/main" val="41085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Introduce topic to students.  Remind them that they’ve already had a lesson on being bullied and what to do about it.  This lesson is about </a:t>
            </a:r>
            <a:r>
              <a:rPr lang="en-US" altLang="en-US" b="1" smtClean="0"/>
              <a:t>being the bully.  Ask students to define “bully” in their own words.</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7D1340-6347-42F1-96F1-87C83C3B7C28}" type="slidenum">
              <a:rPr lang="en-US" altLang="en-US" smtClean="0"/>
              <a:pPr/>
              <a:t>1</a:t>
            </a:fld>
            <a:endParaRPr lang="en-US" altLang="en-US" smtClean="0"/>
          </a:p>
        </p:txBody>
      </p:sp>
    </p:spTree>
    <p:extLst>
      <p:ext uri="{BB962C8B-B14F-4D97-AF65-F5344CB8AC3E}">
        <p14:creationId xmlns:p14="http://schemas.microsoft.com/office/powerpoint/2010/main" val="3468384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how important it is to find someone to help you when you’ve realized you might be bullying someone.  Get students to list adults who might be helpful (i.e. teachers, guidance counselor, parents, principal, other family members, etc.)</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D7886B-90DC-429B-886A-885FC7AC3AC6}" type="slidenum">
              <a:rPr lang="en-US" altLang="en-US" smtClean="0"/>
              <a:pPr/>
              <a:t>10</a:t>
            </a:fld>
            <a:endParaRPr lang="en-US" altLang="en-US" smtClean="0"/>
          </a:p>
        </p:txBody>
      </p:sp>
    </p:spTree>
    <p:extLst>
      <p:ext uri="{BB962C8B-B14F-4D97-AF65-F5344CB8AC3E}">
        <p14:creationId xmlns:p14="http://schemas.microsoft.com/office/powerpoint/2010/main" val="2519914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Review the </a:t>
            </a:r>
            <a:r>
              <a:rPr lang="en-US" altLang="en-US" b="1" smtClean="0"/>
              <a:t>3 Steps to Take to Stop Being a Bully </a:t>
            </a:r>
            <a:r>
              <a:rPr lang="en-US" altLang="en-US" smtClean="0"/>
              <a:t>with students.</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B71DFB-ADFF-4315-BE82-D78A38A5E806}" type="slidenum">
              <a:rPr lang="en-US" altLang="en-US" smtClean="0"/>
              <a:pPr/>
              <a:t>11</a:t>
            </a:fld>
            <a:endParaRPr lang="en-US" altLang="en-US" smtClean="0"/>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831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0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Ask for their input about how to handle the situation.  Lead a discussion about how sometimes there’s no easy way to say something.  See if they can come up with ideas of things to say that won’t be hurtful to the boy.  Make sure to </a:t>
            </a:r>
            <a:r>
              <a:rPr lang="en-US" altLang="en-US" b="1" smtClean="0"/>
              <a:t>remind them about the difference between being helpful and hurtful </a:t>
            </a:r>
            <a:r>
              <a:rPr lang="en-US" altLang="en-US" smtClean="0"/>
              <a:t>to guide their responses.</a:t>
            </a:r>
            <a:endParaRPr lang="en-US" altLang="en-US" b="1"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B31098-9A14-482D-B4A0-32241CD28DBB}" type="slidenum">
              <a:rPr lang="en-US" altLang="en-US" smtClean="0"/>
              <a:pPr/>
              <a:t>12</a:t>
            </a:fld>
            <a:endParaRPr lang="en-US" altLang="en-US" smtClean="0"/>
          </a:p>
        </p:txBody>
      </p:sp>
    </p:spTree>
    <p:extLst>
      <p:ext uri="{BB962C8B-B14F-4D97-AF65-F5344CB8AC3E}">
        <p14:creationId xmlns:p14="http://schemas.microsoft.com/office/powerpoint/2010/main" val="353273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Compare the students’ definitions with the slide.  </a:t>
            </a: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92E144-ED7C-457A-8F21-0AD134DD6051}" type="slidenum">
              <a:rPr lang="en-US" altLang="en-US" smtClean="0"/>
              <a:pPr/>
              <a:t>2</a:t>
            </a:fld>
            <a:endParaRPr lang="en-US" altLang="en-US" smtClean="0"/>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2865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64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See if students can add any other bully behaviors to the list.  Summarize the slide by pointing out that bullying is hurting someone on purpose.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9965C1-9974-4612-81D0-6E4E3C4D0F8E}" type="slidenum">
              <a:rPr lang="en-US" altLang="en-US" smtClean="0"/>
              <a:pPr/>
              <a:t>3</a:t>
            </a:fld>
            <a:endParaRPr lang="en-US" altLang="en-US" smtClean="0"/>
          </a:p>
        </p:txBody>
      </p:sp>
    </p:spTree>
    <p:extLst>
      <p:ext uri="{BB962C8B-B14F-4D97-AF65-F5344CB8AC3E}">
        <p14:creationId xmlns:p14="http://schemas.microsoft.com/office/powerpoint/2010/main" val="77688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how sometimes we might not realize that the things we say and do are hurting someone.  Explain that sometimes it’s hard to know how others feel about the things we say and do.  Discuss how sometimes we just say or do whatever pops into our heads at the moment.</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0E31FC-4F54-43F0-ADFC-49BECADD320D}" type="slidenum">
              <a:rPr lang="en-US" altLang="en-US" smtClean="0"/>
              <a:pPr/>
              <a:t>4</a:t>
            </a:fld>
            <a:endParaRPr lang="en-US" altLang="en-US" smtClean="0"/>
          </a:p>
        </p:txBody>
      </p:sp>
    </p:spTree>
    <p:extLst>
      <p:ext uri="{BB962C8B-B14F-4D97-AF65-F5344CB8AC3E}">
        <p14:creationId xmlns:p14="http://schemas.microsoft.com/office/powerpoint/2010/main" val="56610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title with students and go through each bullet point.  Tell them that this quick quiz can help them figure out if they may be bullying someone – even without realizing that these behaviors are bullying.  </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ABFF67-175B-44BB-9D10-3FBDE4595DDB}" type="slidenum">
              <a:rPr lang="en-US" altLang="en-US" smtClean="0"/>
              <a:pPr/>
              <a:t>5</a:t>
            </a:fld>
            <a:endParaRPr lang="en-US" altLang="en-US" smtClean="0"/>
          </a:p>
        </p:txBody>
      </p:sp>
    </p:spTree>
    <p:extLst>
      <p:ext uri="{BB962C8B-B14F-4D97-AF65-F5344CB8AC3E}">
        <p14:creationId xmlns:p14="http://schemas.microsoft.com/office/powerpoint/2010/main" val="51030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Click to bring in talk balloon.  Let them know that even if they have been bullying someone, they can turn around their behavior and fix it!  </a:t>
            </a:r>
            <a:r>
              <a:rPr lang="en-US" altLang="en-US" b="1" smtClean="0"/>
              <a:t>Before moving on, ask students for their ideas about how they can change their behavior.</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1EEC5A-DB3F-4258-91F6-BD3431DA6355}" type="slidenum">
              <a:rPr lang="en-US" altLang="en-US" smtClean="0"/>
              <a:pPr/>
              <a:t>6</a:t>
            </a:fld>
            <a:endParaRPr lang="en-US" altLang="en-US" smtClean="0"/>
          </a:p>
        </p:txBody>
      </p:sp>
    </p:spTree>
    <p:extLst>
      <p:ext uri="{BB962C8B-B14F-4D97-AF65-F5344CB8AC3E}">
        <p14:creationId xmlns:p14="http://schemas.microsoft.com/office/powerpoint/2010/main" val="401763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Explain that they’ll learn 3 easy steps to take to stop being a bully.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6766CB-7046-419B-ADF0-322928AE2BEE}" type="slidenum">
              <a:rPr lang="en-US" altLang="en-US" smtClean="0"/>
              <a:pPr/>
              <a:t>7</a:t>
            </a:fld>
            <a:endParaRPr lang="en-US" altLang="en-US" smtClean="0"/>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050" y="628650"/>
            <a:ext cx="45735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84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Have students close their eyes and really think about a time when someone hurt them.  Ask them to share what happened if they’re willing, and how it made them feel.  </a:t>
            </a:r>
            <a:r>
              <a:rPr lang="en-US" altLang="en-US" b="1" smtClean="0"/>
              <a:t>If necessary, give one of your own examples to start things off.  </a:t>
            </a:r>
            <a:r>
              <a:rPr lang="en-US" altLang="en-US" smtClean="0"/>
              <a:t>Try to get at least a few examples from different students.</a:t>
            </a:r>
            <a:endParaRPr lang="en-US" altLang="en-US" b="1" smtClean="0"/>
          </a:p>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9B7F9C-02E5-4221-A49D-95CAB9E56848}" type="slidenum">
              <a:rPr lang="en-US" altLang="en-US" smtClean="0"/>
              <a:pPr/>
              <a:t>8</a:t>
            </a:fld>
            <a:endParaRPr lang="en-US" altLang="en-US" smtClean="0"/>
          </a:p>
        </p:txBody>
      </p:sp>
    </p:spTree>
    <p:extLst>
      <p:ext uri="{BB962C8B-B14F-4D97-AF65-F5344CB8AC3E}">
        <p14:creationId xmlns:p14="http://schemas.microsoft.com/office/powerpoint/2010/main" val="3890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60D65A3A-03A7-42CD-B79D-EB78D79D0D98}"/>
              </a:ext>
            </a:extLst>
          </p:cNvPr>
          <p:cNvSpPr>
            <a:spLocks noGrp="1"/>
          </p:cNvSpPr>
          <p:nvPr>
            <p:ph type="body" idx="1"/>
          </p:nvPr>
        </p:nvSpPr>
        <p:spPr/>
        <p:txBody>
          <a:bodyPr/>
          <a:lstStyle/>
          <a:p>
            <a:pPr eaLnBrk="1" fontAlgn="auto" hangingPunct="1">
              <a:spcBef>
                <a:spcPts val="0"/>
              </a:spcBef>
              <a:spcAft>
                <a:spcPts val="0"/>
              </a:spcAft>
              <a:defRPr/>
            </a:pPr>
            <a:r>
              <a:rPr lang="en-US" dirty="0"/>
              <a:t>Read slide with students.  Talk about the picture and how the smaller girl looks.  Ask students how she must be feeling.  How do they know?  Point out her facial expressions and body language if necessary.  </a:t>
            </a:r>
            <a:r>
              <a:rPr lang="en-US" b="1" dirty="0"/>
              <a:t>Walk students through each of the questions from Slide 7:  </a:t>
            </a:r>
          </a:p>
          <a:p>
            <a:pPr marL="171450" indent="-171450" eaLnBrk="1" fontAlgn="auto" hangingPunct="1">
              <a:spcBef>
                <a:spcPts val="0"/>
              </a:spcBef>
              <a:spcAft>
                <a:spcPts val="0"/>
              </a:spcAft>
              <a:buFont typeface="Arial" panose="020B0604020202020204" pitchFamily="34" charset="0"/>
              <a:buChar char="•"/>
              <a:defRPr/>
            </a:pPr>
            <a:r>
              <a:rPr lang="en-US" b="1" dirty="0"/>
              <a:t>what she did</a:t>
            </a:r>
          </a:p>
          <a:p>
            <a:pPr marL="171450" indent="-171450" eaLnBrk="1" fontAlgn="auto" hangingPunct="1">
              <a:spcBef>
                <a:spcPts val="0"/>
              </a:spcBef>
              <a:spcAft>
                <a:spcPts val="0"/>
              </a:spcAft>
              <a:buFont typeface="Arial" panose="020B0604020202020204" pitchFamily="34" charset="0"/>
              <a:buChar char="•"/>
              <a:defRPr/>
            </a:pPr>
            <a:r>
              <a:rPr lang="en-US" b="1" dirty="0"/>
              <a:t>who she hurt</a:t>
            </a:r>
          </a:p>
          <a:p>
            <a:pPr marL="171450" indent="-171450" eaLnBrk="1" fontAlgn="auto" hangingPunct="1">
              <a:spcBef>
                <a:spcPts val="0"/>
              </a:spcBef>
              <a:spcAft>
                <a:spcPts val="0"/>
              </a:spcAft>
              <a:buFont typeface="Arial" panose="020B0604020202020204" pitchFamily="34" charset="0"/>
              <a:buChar char="•"/>
              <a:defRPr/>
            </a:pPr>
            <a:r>
              <a:rPr lang="en-US" b="1" dirty="0"/>
              <a:t>why it hurt – helpful or hurtful?</a:t>
            </a:r>
          </a:p>
          <a:p>
            <a:pPr marL="171450" indent="-171450" eaLnBrk="1" fontAlgn="auto" hangingPunct="1">
              <a:spcBef>
                <a:spcPts val="0"/>
              </a:spcBef>
              <a:spcAft>
                <a:spcPts val="0"/>
              </a:spcAft>
              <a:buFont typeface="Arial" panose="020B0604020202020204" pitchFamily="34" charset="0"/>
              <a:buChar char="•"/>
              <a:defRPr/>
            </a:pPr>
            <a:r>
              <a:rPr lang="en-US" b="1" dirty="0"/>
              <a:t>what she could do differently next time so that no one would get hurt</a:t>
            </a:r>
          </a:p>
          <a:p>
            <a:pPr marL="171450" indent="-171450" eaLnBrk="1" fontAlgn="auto" hangingPunct="1">
              <a:spcBef>
                <a:spcPts val="0"/>
              </a:spcBef>
              <a:spcAft>
                <a:spcPts val="0"/>
              </a:spcAft>
              <a:buFont typeface="Arial" panose="020B0604020202020204" pitchFamily="34" charset="0"/>
              <a:buChar char="•"/>
              <a:defRPr/>
            </a:pPr>
            <a:endParaRPr lang="en-US" b="1" dirty="0"/>
          </a:p>
          <a:p>
            <a:pPr eaLnBrk="1" fontAlgn="auto" hangingPunct="1">
              <a:spcBef>
                <a:spcPts val="0"/>
              </a:spcBef>
              <a:spcAft>
                <a:spcPts val="0"/>
              </a:spcAft>
              <a:defRPr/>
            </a:pPr>
            <a:r>
              <a:rPr lang="en-US" b="1" dirty="0"/>
              <a:t>Really delve into the last point:  What could the girl have done differently next time?   (i.e. keep her thoughts to herself; just say ‘hi’ and move on; compliment her haircut; offer to go shopping with her; etc.)</a:t>
            </a:r>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9E8765-927D-4F10-8090-ED8370C63F7F}" type="slidenum">
              <a:rPr lang="en-US" altLang="en-US" smtClean="0"/>
              <a:pPr/>
              <a:t>9</a:t>
            </a:fld>
            <a:endParaRPr lang="en-US" altLang="en-US" smtClean="0"/>
          </a:p>
        </p:txBody>
      </p:sp>
    </p:spTree>
    <p:extLst>
      <p:ext uri="{BB962C8B-B14F-4D97-AF65-F5344CB8AC3E}">
        <p14:creationId xmlns:p14="http://schemas.microsoft.com/office/powerpoint/2010/main" val="137809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DCDF4AEC-DA87-4C6C-AE02-EE5062B05A8A}" type="slidenum">
              <a:rPr lang="es-ES" altLang="en-US"/>
              <a:pPr>
                <a:defRPr/>
              </a:pPr>
              <a:t>‹#›</a:t>
            </a:fld>
            <a:endParaRPr lang="es-ES" altLang="en-US"/>
          </a:p>
        </p:txBody>
      </p:sp>
    </p:spTree>
    <p:extLst>
      <p:ext uri="{BB962C8B-B14F-4D97-AF65-F5344CB8AC3E}">
        <p14:creationId xmlns:p14="http://schemas.microsoft.com/office/powerpoint/2010/main" val="3665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DBB9F252-9ABA-4F64-9480-E9B81E0A6F7C}" type="slidenum">
              <a:rPr lang="es-ES" altLang="en-US"/>
              <a:pPr>
                <a:defRPr/>
              </a:pPr>
              <a:t>‹#›</a:t>
            </a:fld>
            <a:endParaRPr lang="es-ES" altLang="en-US"/>
          </a:p>
        </p:txBody>
      </p:sp>
    </p:spTree>
    <p:extLst>
      <p:ext uri="{BB962C8B-B14F-4D97-AF65-F5344CB8AC3E}">
        <p14:creationId xmlns:p14="http://schemas.microsoft.com/office/powerpoint/2010/main" val="156844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D4A022C0-875E-446B-ACCD-AFB69AC1BFDB}" type="slidenum">
              <a:rPr lang="es-ES" altLang="en-US"/>
              <a:pPr>
                <a:defRPr/>
              </a:pPr>
              <a:t>‹#›</a:t>
            </a:fld>
            <a:endParaRPr lang="es-ES" altLang="en-US"/>
          </a:p>
        </p:txBody>
      </p:sp>
    </p:spTree>
    <p:extLst>
      <p:ext uri="{BB962C8B-B14F-4D97-AF65-F5344CB8AC3E}">
        <p14:creationId xmlns:p14="http://schemas.microsoft.com/office/powerpoint/2010/main" val="206440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204B529E-8491-4C27-B651-E58929DE8005}" type="slidenum">
              <a:rPr lang="es-ES" altLang="en-US"/>
              <a:pPr>
                <a:defRPr/>
              </a:pPr>
              <a:t>‹#›</a:t>
            </a:fld>
            <a:endParaRPr lang="es-ES" altLang="en-US"/>
          </a:p>
        </p:txBody>
      </p:sp>
    </p:spTree>
    <p:extLst>
      <p:ext uri="{BB962C8B-B14F-4D97-AF65-F5344CB8AC3E}">
        <p14:creationId xmlns:p14="http://schemas.microsoft.com/office/powerpoint/2010/main" val="417121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DC87ED57-481E-4C6E-B57D-EE43888E7FAD}" type="slidenum">
              <a:rPr lang="es-ES" altLang="en-US"/>
              <a:pPr>
                <a:defRPr/>
              </a:pPr>
              <a:t>‹#›</a:t>
            </a:fld>
            <a:endParaRPr lang="es-ES" altLang="en-US"/>
          </a:p>
        </p:txBody>
      </p:sp>
    </p:spTree>
    <p:extLst>
      <p:ext uri="{BB962C8B-B14F-4D97-AF65-F5344CB8AC3E}">
        <p14:creationId xmlns:p14="http://schemas.microsoft.com/office/powerpoint/2010/main" val="267824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6AE430E7-4E97-4966-BCE2-F3BE2A70FB53}" type="slidenum">
              <a:rPr lang="es-ES" altLang="en-US"/>
              <a:pPr>
                <a:defRPr/>
              </a:pPr>
              <a:t>‹#›</a:t>
            </a:fld>
            <a:endParaRPr lang="es-ES" altLang="en-US"/>
          </a:p>
        </p:txBody>
      </p:sp>
    </p:spTree>
    <p:extLst>
      <p:ext uri="{BB962C8B-B14F-4D97-AF65-F5344CB8AC3E}">
        <p14:creationId xmlns:p14="http://schemas.microsoft.com/office/powerpoint/2010/main" val="328599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FB82164D-9D0D-451B-803A-032F35DD4327}" type="slidenum">
              <a:rPr lang="es-ES" altLang="en-US"/>
              <a:pPr>
                <a:defRPr/>
              </a:pPr>
              <a:t>‹#›</a:t>
            </a:fld>
            <a:endParaRPr lang="es-ES" altLang="en-US"/>
          </a:p>
        </p:txBody>
      </p:sp>
    </p:spTree>
    <p:extLst>
      <p:ext uri="{BB962C8B-B14F-4D97-AF65-F5344CB8AC3E}">
        <p14:creationId xmlns:p14="http://schemas.microsoft.com/office/powerpoint/2010/main" val="112342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098D229A-C70C-4FCC-B786-00AF4F6AE51E}" type="slidenum">
              <a:rPr lang="es-ES" altLang="en-US"/>
              <a:pPr>
                <a:defRPr/>
              </a:pPr>
              <a:t>‹#›</a:t>
            </a:fld>
            <a:endParaRPr lang="es-ES" altLang="en-US"/>
          </a:p>
        </p:txBody>
      </p:sp>
    </p:spTree>
    <p:extLst>
      <p:ext uri="{BB962C8B-B14F-4D97-AF65-F5344CB8AC3E}">
        <p14:creationId xmlns:p14="http://schemas.microsoft.com/office/powerpoint/2010/main" val="169453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E54F6086-483B-4CA0-9D27-D020ED1F179A}" type="slidenum">
              <a:rPr lang="es-ES" altLang="en-US"/>
              <a:pPr>
                <a:defRPr/>
              </a:pPr>
              <a:t>‹#›</a:t>
            </a:fld>
            <a:endParaRPr lang="es-ES" altLang="en-US"/>
          </a:p>
        </p:txBody>
      </p:sp>
    </p:spTree>
    <p:extLst>
      <p:ext uri="{BB962C8B-B14F-4D97-AF65-F5344CB8AC3E}">
        <p14:creationId xmlns:p14="http://schemas.microsoft.com/office/powerpoint/2010/main" val="341301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F507EA54-C368-40D9-9D1A-E6CA1E046E5A}" type="slidenum">
              <a:rPr lang="es-ES" altLang="en-US"/>
              <a:pPr>
                <a:defRPr/>
              </a:pPr>
              <a:t>‹#›</a:t>
            </a:fld>
            <a:endParaRPr lang="es-ES" altLang="en-US"/>
          </a:p>
        </p:txBody>
      </p:sp>
    </p:spTree>
    <p:extLst>
      <p:ext uri="{BB962C8B-B14F-4D97-AF65-F5344CB8AC3E}">
        <p14:creationId xmlns:p14="http://schemas.microsoft.com/office/powerpoint/2010/main" val="243046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B026BD57-82A5-4A94-928C-D9C3F3FAD4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87793B87-753B-49E2-BB29-42A644B018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12"/>
          </p:nvPr>
        </p:nvSpPr>
        <p:spPr>
          <a:ln/>
        </p:spPr>
        <p:txBody>
          <a:bodyPr/>
          <a:lstStyle>
            <a:lvl1pPr>
              <a:defRPr/>
            </a:lvl1pPr>
          </a:lstStyle>
          <a:p>
            <a:pPr>
              <a:defRPr/>
            </a:pPr>
            <a:fld id="{178A665B-A4F9-43A1-A9A5-BBAB088DF5F1}" type="slidenum">
              <a:rPr lang="es-ES" altLang="en-US"/>
              <a:pPr>
                <a:defRPr/>
              </a:pPr>
              <a:t>‹#›</a:t>
            </a:fld>
            <a:endParaRPr lang="es-ES" altLang="en-US"/>
          </a:p>
        </p:txBody>
      </p:sp>
    </p:spTree>
    <p:extLst>
      <p:ext uri="{BB962C8B-B14F-4D97-AF65-F5344CB8AC3E}">
        <p14:creationId xmlns:p14="http://schemas.microsoft.com/office/powerpoint/2010/main" val="304803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a:extLst>
              <a:ext uri="{FF2B5EF4-FFF2-40B4-BE49-F238E27FC236}">
                <a16:creationId xmlns:a16="http://schemas.microsoft.com/office/drawing/2014/main" xmlns="" id="{B026BD57-82A5-4A94-928C-D9C3F3FAD45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xmlns="" id="{87793B87-753B-49E2-BB29-42A644B0180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xmlns="" id="{4241F3D5-57E0-48C8-94A7-B63C00F611A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0E9197C-6273-4F5B-BF56-4C1D69ABD43E}"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50"/>
          <p:cNvSpPr>
            <a:spLocks noGrp="1" noChangeArrowheads="1"/>
          </p:cNvSpPr>
          <p:nvPr>
            <p:ph type="ctrTitle"/>
          </p:nvPr>
        </p:nvSpPr>
        <p:spPr>
          <a:xfrm>
            <a:off x="1042988" y="1484313"/>
            <a:ext cx="4356100" cy="647700"/>
          </a:xfrm>
          <a:solidFill>
            <a:srgbClr val="FFFF00"/>
          </a:solidFill>
          <a:ln>
            <a:solidFill>
              <a:srgbClr val="00B050"/>
            </a:solidFill>
            <a:miter lim="800000"/>
            <a:headEnd/>
            <a:tailEnd/>
          </a:ln>
        </p:spPr>
        <p:txBody>
          <a:bodyPr anchor="ctr"/>
          <a:lstStyle/>
          <a:p>
            <a:pPr algn="r" eaLnBrk="1" hangingPunct="1"/>
            <a:r>
              <a:rPr lang="es-UY" altLang="en-US" sz="4800" b="1" smtClean="0">
                <a:solidFill>
                  <a:srgbClr val="1C1C1C"/>
                </a:solidFill>
              </a:rPr>
              <a:t>Am I a Bully?</a:t>
            </a:r>
            <a:endParaRPr lang="es-ES" altLang="en-US" sz="4800" b="1" smtClean="0">
              <a:solidFill>
                <a:srgbClr val="1C1C1C"/>
              </a:solidFill>
            </a:endParaRPr>
          </a:p>
        </p:txBody>
      </p:sp>
      <p:sp>
        <p:nvSpPr>
          <p:cNvPr id="3075" name="TextBox 2"/>
          <p:cNvSpPr txBox="1">
            <a:spLocks noChangeArrowheads="1"/>
          </p:cNvSpPr>
          <p:nvPr/>
        </p:nvSpPr>
        <p:spPr bwMode="auto">
          <a:xfrm rot="-5400000">
            <a:off x="5452269" y="4637882"/>
            <a:ext cx="1511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image: megapixel.com</a:t>
            </a:r>
          </a:p>
        </p:txBody>
      </p:sp>
      <p:pic>
        <p:nvPicPr>
          <p:cNvPr id="30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013325"/>
            <a:ext cx="11461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027A1504-2DE1-47C5-AB9A-512E6D30E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8363" y="1196975"/>
            <a:ext cx="2563812" cy="5216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rgbClr val="FFFF00"/>
          </a:solidFill>
          <a:ln>
            <a:solidFill>
              <a:srgbClr val="00B050"/>
            </a:solidFill>
            <a:miter lim="800000"/>
            <a:headEnd/>
            <a:tailEnd/>
          </a:ln>
        </p:spPr>
        <p:txBody>
          <a:bodyPr/>
          <a:lstStyle/>
          <a:p>
            <a:r>
              <a:rPr lang="en-US" altLang="en-US" smtClean="0"/>
              <a:t>Step 3.  Ask an adult to help you</a:t>
            </a:r>
          </a:p>
        </p:txBody>
      </p:sp>
      <p:pic>
        <p:nvPicPr>
          <p:cNvPr id="215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8550" y="2708275"/>
            <a:ext cx="4406900" cy="330041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661025"/>
            <a:ext cx="1012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xmlns="" id="{59E7A135-D900-4F8F-94C4-E95B0B45318D}"/>
              </a:ext>
            </a:extLst>
          </p:cNvPr>
          <p:cNvSpPr/>
          <p:nvPr/>
        </p:nvSpPr>
        <p:spPr>
          <a:xfrm>
            <a:off x="5292725" y="1700213"/>
            <a:ext cx="3167063" cy="1728787"/>
          </a:xfrm>
          <a:prstGeom prst="wedgeRoundRectCallout">
            <a:avLst>
              <a:gd name="adj1" fmla="val -50586"/>
              <a:gd name="adj2" fmla="val 75046"/>
              <a:gd name="adj3" fmla="val 16667"/>
            </a:avLst>
          </a:prstGeom>
          <a:solidFill>
            <a:srgbClr val="F4F8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omic Sans MS" panose="030F0702030302020204" pitchFamily="66" charset="0"/>
              </a:rPr>
              <a:t>Sometimes I say things that hurt people’s feelings.  </a:t>
            </a:r>
          </a:p>
          <a:p>
            <a:pPr algn="ctr">
              <a:defRPr/>
            </a:pPr>
            <a:r>
              <a:rPr lang="en-US" dirty="0">
                <a:solidFill>
                  <a:schemeClr val="tx1"/>
                </a:solidFill>
                <a:latin typeface="Comic Sans MS" panose="030F0702030302020204" pitchFamily="66" charset="0"/>
              </a:rPr>
              <a:t>Can you help me?</a:t>
            </a: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solidFill>
            <a:srgbClr val="FFFF00"/>
          </a:solidFill>
          <a:ln>
            <a:solidFill>
              <a:srgbClr val="00B050"/>
            </a:solidFill>
            <a:miter lim="800000"/>
            <a:headEnd/>
            <a:tailEnd/>
          </a:ln>
        </p:spPr>
        <p:txBody>
          <a:bodyPr/>
          <a:lstStyle/>
          <a:p>
            <a:r>
              <a:rPr lang="en-US" altLang="en-US" smtClean="0"/>
              <a:t>3 Steps to Take to </a:t>
            </a:r>
            <a:br>
              <a:rPr lang="en-US" altLang="en-US" smtClean="0"/>
            </a:br>
            <a:r>
              <a:rPr lang="en-US" altLang="en-US" smtClean="0"/>
              <a:t>Stop Being a Bully</a:t>
            </a:r>
          </a:p>
        </p:txBody>
      </p:sp>
      <p:pic>
        <p:nvPicPr>
          <p:cNvPr id="235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84313"/>
            <a:ext cx="65913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2488" y="3495675"/>
            <a:ext cx="1808162" cy="297656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ular Callout 8">
            <a:extLst>
              <a:ext uri="{FF2B5EF4-FFF2-40B4-BE49-F238E27FC236}">
                <a16:creationId xmlns:a16="http://schemas.microsoft.com/office/drawing/2014/main" xmlns="" id="{05BF1BE7-5D91-41AA-B1C4-F506FCFD1BBD}"/>
              </a:ext>
            </a:extLst>
          </p:cNvPr>
          <p:cNvSpPr/>
          <p:nvPr/>
        </p:nvSpPr>
        <p:spPr>
          <a:xfrm>
            <a:off x="6372225" y="2852738"/>
            <a:ext cx="1223963" cy="1081087"/>
          </a:xfrm>
          <a:prstGeom prst="wedgeRoundRectCallout">
            <a:avLst>
              <a:gd name="adj1" fmla="val 57715"/>
              <a:gd name="adj2" fmla="val 66864"/>
              <a:gd name="adj3" fmla="val 16667"/>
            </a:avLst>
          </a:prstGeom>
          <a:solidFill>
            <a:srgbClr val="F4F85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B050"/>
                </a:solidFill>
                <a:latin typeface="Comic Sans MS" panose="030F0702030302020204" pitchFamily="66" charset="0"/>
              </a:rPr>
              <a:t>Bullying stops with me!</a:t>
            </a:r>
          </a:p>
        </p:txBody>
      </p:sp>
      <p:pic>
        <p:nvPicPr>
          <p:cNvPr id="2355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3063" y="6567488"/>
            <a:ext cx="331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72325" y="6197600"/>
            <a:ext cx="1011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solidFill>
            <a:srgbClr val="FFFF00"/>
          </a:solidFill>
          <a:ln>
            <a:solidFill>
              <a:srgbClr val="00B050"/>
            </a:solidFill>
            <a:miter lim="800000"/>
            <a:headEnd/>
            <a:tailEnd/>
          </a:ln>
        </p:spPr>
        <p:txBody>
          <a:bodyPr/>
          <a:lstStyle/>
          <a:p>
            <a:r>
              <a:rPr lang="en-US" altLang="en-US" smtClean="0"/>
              <a:t>So…what do YOU think?</a:t>
            </a:r>
          </a:p>
        </p:txBody>
      </p:sp>
      <p:sp>
        <p:nvSpPr>
          <p:cNvPr id="25603" name="Content Placeholder 2"/>
          <p:cNvSpPr>
            <a:spLocks noGrp="1" noChangeArrowheads="1"/>
          </p:cNvSpPr>
          <p:nvPr>
            <p:ph idx="1"/>
          </p:nvPr>
        </p:nvSpPr>
        <p:spPr>
          <a:xfrm>
            <a:off x="457200" y="1509713"/>
            <a:ext cx="8229600" cy="1995487"/>
          </a:xfrm>
        </p:spPr>
        <p:txBody>
          <a:bodyPr/>
          <a:lstStyle/>
          <a:p>
            <a:pPr marL="0" indent="0" algn="ctr">
              <a:buFontTx/>
              <a:buNone/>
            </a:pPr>
            <a:r>
              <a:rPr lang="en-US" altLang="en-US" smtClean="0"/>
              <a:t>There’s a kid in school who chews with his mouth open and stuffs his face in the cafeteria.  It’s so gross!  You really want to say something, but what?</a:t>
            </a:r>
          </a:p>
        </p:txBody>
      </p:sp>
      <p:pic>
        <p:nvPicPr>
          <p:cNvPr id="6" name="Picture 5">
            <a:extLst>
              <a:ext uri="{FF2B5EF4-FFF2-40B4-BE49-F238E27FC236}">
                <a16:creationId xmlns:a16="http://schemas.microsoft.com/office/drawing/2014/main" xmlns="" id="{77A435C8-8BC9-4794-A84C-A9C0ABFFD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500" y="3665538"/>
            <a:ext cx="2425700" cy="3079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xmlns="" id="{84378726-7BAB-4686-BB49-5523EB736D20}"/>
              </a:ext>
            </a:extLst>
          </p:cNvPr>
          <p:cNvSpPr>
            <a:spLocks noGrp="1" noChangeArrowheads="1"/>
          </p:cNvSpPr>
          <p:nvPr>
            <p:ph type="title"/>
          </p:nvPr>
        </p:nvSpPr>
        <p:spPr>
          <a:solidFill>
            <a:srgbClr val="FFFF00"/>
          </a:solidFill>
          <a:ln>
            <a:solidFill>
              <a:srgbClr val="00B050"/>
            </a:solidFill>
          </a:ln>
          <a:extLst/>
        </p:spPr>
        <p:txBody>
          <a:bodyPr/>
          <a:lstStyle/>
          <a:p>
            <a:pPr eaLnBrk="1" hangingPunct="1">
              <a:defRPr/>
            </a:pPr>
            <a:r>
              <a:rPr lang="en-US" altLang="en-US" dirty="0">
                <a:solidFill>
                  <a:schemeClr val="tx1"/>
                </a:solidFill>
              </a:rPr>
              <a:t>What is a </a:t>
            </a:r>
            <a:r>
              <a:rPr lang="en-US" altLang="en-US" sz="6000" b="1" dirty="0">
                <a:ln>
                  <a:solidFill>
                    <a:srgbClr val="B6E76A"/>
                  </a:solidFill>
                </a:ln>
                <a:solidFill>
                  <a:schemeClr val="tx1"/>
                </a:solidFill>
                <a:latin typeface="AR CHRISTY" panose="02000000000000000000" pitchFamily="2" charset="0"/>
              </a:rPr>
              <a:t>bully</a:t>
            </a:r>
            <a:r>
              <a:rPr lang="en-US" altLang="en-US" dirty="0">
                <a:solidFill>
                  <a:schemeClr val="tx1"/>
                </a:solidFill>
              </a:rPr>
              <a:t>?</a:t>
            </a:r>
          </a:p>
        </p:txBody>
      </p:sp>
      <p:sp>
        <p:nvSpPr>
          <p:cNvPr id="5123" name="Rectangle 3"/>
          <p:cNvSpPr>
            <a:spLocks noGrp="1" noChangeArrowheads="1"/>
          </p:cNvSpPr>
          <p:nvPr>
            <p:ph type="body" idx="1"/>
          </p:nvPr>
        </p:nvSpPr>
        <p:spPr>
          <a:xfrm>
            <a:off x="449263" y="1603375"/>
            <a:ext cx="8229600" cy="4525963"/>
          </a:xfrm>
        </p:spPr>
        <p:txBody>
          <a:bodyPr/>
          <a:lstStyle/>
          <a:p>
            <a:pPr marL="0" indent="0" algn="ctr" eaLnBrk="1" hangingPunct="1">
              <a:buFontTx/>
              <a:buNone/>
            </a:pPr>
            <a:r>
              <a:rPr lang="en-US" altLang="en-US" smtClean="0"/>
              <a:t>Bullying is when you keep picking on someone because you think you’re cooler, smarter, stronger, or better than them</a:t>
            </a:r>
          </a:p>
        </p:txBody>
      </p:sp>
      <p:sp>
        <p:nvSpPr>
          <p:cNvPr id="5124" name="TextBox 2"/>
          <p:cNvSpPr txBox="1">
            <a:spLocks noChangeArrowheads="1"/>
          </p:cNvSpPr>
          <p:nvPr/>
        </p:nvSpPr>
        <p:spPr bwMode="auto">
          <a:xfrm>
            <a:off x="3779838" y="5873750"/>
            <a:ext cx="1008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google images</a:t>
            </a:r>
          </a:p>
        </p:txBody>
      </p:sp>
      <p:pic>
        <p:nvPicPr>
          <p:cNvPr id="6" name="Picture 5">
            <a:extLst>
              <a:ext uri="{FF2B5EF4-FFF2-40B4-BE49-F238E27FC236}">
                <a16:creationId xmlns:a16="http://schemas.microsoft.com/office/drawing/2014/main" xmlns="" id="{F7B4200F-9E2F-47CC-A848-C964D912E1E7}"/>
              </a:ext>
            </a:extLst>
          </p:cNvPr>
          <p:cNvPicPr>
            <a:picLocks noChangeAspect="1"/>
          </p:cNvPicPr>
          <p:nvPr/>
        </p:nvPicPr>
        <p:blipFill>
          <a:blip r:embed="rId3"/>
          <a:stretch>
            <a:fillRect/>
          </a:stretch>
        </p:blipFill>
        <p:spPr>
          <a:xfrm>
            <a:off x="2700338" y="3559175"/>
            <a:ext cx="4000500" cy="2552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rgbClr val="FFFF00"/>
          </a:solidFill>
          <a:ln>
            <a:solidFill>
              <a:srgbClr val="00B050"/>
            </a:solidFill>
            <a:miter lim="800000"/>
            <a:headEnd/>
            <a:tailEnd/>
          </a:ln>
        </p:spPr>
        <p:txBody>
          <a:bodyPr/>
          <a:lstStyle/>
          <a:p>
            <a:pPr eaLnBrk="1" hangingPunct="1"/>
            <a:r>
              <a:rPr lang="en-US" altLang="en-US" smtClean="0"/>
              <a:t>Bullying can be…</a:t>
            </a:r>
          </a:p>
        </p:txBody>
      </p:sp>
      <p:sp>
        <p:nvSpPr>
          <p:cNvPr id="3" name="Content Placeholder 2">
            <a:extLst>
              <a:ext uri="{FF2B5EF4-FFF2-40B4-BE49-F238E27FC236}">
                <a16:creationId xmlns:a16="http://schemas.microsoft.com/office/drawing/2014/main" xmlns="" id="{8973251D-B1A0-4ED1-8546-B95E63C4E95B}"/>
              </a:ext>
            </a:extLst>
          </p:cNvPr>
          <p:cNvSpPr>
            <a:spLocks noGrp="1"/>
          </p:cNvSpPr>
          <p:nvPr>
            <p:ph idx="1"/>
          </p:nvPr>
        </p:nvSpPr>
        <p:spPr>
          <a:xfrm>
            <a:off x="744538" y="1700213"/>
            <a:ext cx="8229600" cy="4032250"/>
          </a:xfrm>
          <a:ln>
            <a:solidFill>
              <a:srgbClr val="00B050"/>
            </a:solidFill>
          </a:ln>
        </p:spPr>
        <p:txBody>
          <a:bodyPr/>
          <a:lstStyle/>
          <a:p>
            <a:pPr eaLnBrk="1" hangingPunct="1">
              <a:defRPr/>
            </a:pPr>
            <a:r>
              <a:rPr lang="en-US" dirty="0"/>
              <a:t>name calling</a:t>
            </a:r>
          </a:p>
          <a:p>
            <a:pPr eaLnBrk="1" hangingPunct="1">
              <a:defRPr/>
            </a:pPr>
            <a:r>
              <a:rPr lang="en-US" dirty="0"/>
              <a:t>laughing at someone</a:t>
            </a:r>
          </a:p>
          <a:p>
            <a:pPr eaLnBrk="1" hangingPunct="1">
              <a:defRPr/>
            </a:pPr>
            <a:r>
              <a:rPr lang="en-US" dirty="0"/>
              <a:t>leaving someone out</a:t>
            </a:r>
          </a:p>
          <a:p>
            <a:pPr eaLnBrk="1" hangingPunct="1">
              <a:defRPr/>
            </a:pPr>
            <a:r>
              <a:rPr lang="en-US" dirty="0"/>
              <a:t>ignoring someone</a:t>
            </a:r>
          </a:p>
          <a:p>
            <a:pPr eaLnBrk="1" hangingPunct="1">
              <a:defRPr/>
            </a:pPr>
            <a:r>
              <a:rPr lang="en-US" dirty="0"/>
              <a:t>tripping someone</a:t>
            </a:r>
          </a:p>
          <a:p>
            <a:pPr eaLnBrk="1" hangingPunct="1">
              <a:defRPr/>
            </a:pPr>
            <a:r>
              <a:rPr lang="en-US" dirty="0"/>
              <a:t>unfriendly teasing</a:t>
            </a:r>
          </a:p>
          <a:p>
            <a:pPr marL="0" indent="0" algn="ctr" eaLnBrk="1" hangingPunct="1">
              <a:buFontTx/>
              <a:buNone/>
              <a:defRPr/>
            </a:pPr>
            <a:endParaRPr lang="en-US" b="1" u="sng" dirty="0"/>
          </a:p>
          <a:p>
            <a:pPr marL="0" indent="0" algn="ctr" eaLnBrk="1" hangingPunct="1">
              <a:buFontTx/>
              <a:buNone/>
              <a:defRPr/>
            </a:pPr>
            <a:r>
              <a:rPr lang="en-US" b="1" u="sng" dirty="0"/>
              <a:t>Bullying is hurting someone on purpose</a:t>
            </a:r>
          </a:p>
        </p:txBody>
      </p:sp>
      <p:sp>
        <p:nvSpPr>
          <p:cNvPr id="5" name="Double Brace 4">
            <a:extLst>
              <a:ext uri="{FF2B5EF4-FFF2-40B4-BE49-F238E27FC236}">
                <a16:creationId xmlns:a16="http://schemas.microsoft.com/office/drawing/2014/main" xmlns="" id="{601477E9-633B-472C-94BE-9C74151FB39E}"/>
              </a:ext>
            </a:extLst>
          </p:cNvPr>
          <p:cNvSpPr/>
          <p:nvPr/>
        </p:nvSpPr>
        <p:spPr>
          <a:xfrm>
            <a:off x="4859338" y="1700213"/>
            <a:ext cx="792162" cy="1296987"/>
          </a:xfrm>
          <a:prstGeom prst="bracePair">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173" name="TextBox 8"/>
          <p:cNvSpPr txBox="1">
            <a:spLocks noChangeArrowheads="1"/>
          </p:cNvSpPr>
          <p:nvPr/>
        </p:nvSpPr>
        <p:spPr bwMode="auto">
          <a:xfrm>
            <a:off x="4103688" y="6453188"/>
            <a:ext cx="1512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adapted from pacer.org</a:t>
            </a:r>
          </a:p>
        </p:txBody>
      </p:sp>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931988"/>
            <a:ext cx="303530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209675"/>
          </a:xfrm>
          <a:solidFill>
            <a:srgbClr val="FFFF00"/>
          </a:solidFill>
          <a:ln>
            <a:solidFill>
              <a:srgbClr val="00B050"/>
            </a:solidFill>
            <a:miter lim="800000"/>
            <a:headEnd/>
            <a:tailEnd/>
          </a:ln>
        </p:spPr>
        <p:txBody>
          <a:bodyPr/>
          <a:lstStyle/>
          <a:p>
            <a:pPr eaLnBrk="1" hangingPunct="1"/>
            <a:r>
              <a:rPr lang="en-US" altLang="en-US" smtClean="0"/>
              <a:t>Are you a bully </a:t>
            </a:r>
            <a:br>
              <a:rPr lang="en-US" altLang="en-US" smtClean="0"/>
            </a:br>
            <a:r>
              <a:rPr lang="en-US" altLang="en-US" smtClean="0"/>
              <a:t>and don’t know it?</a:t>
            </a:r>
          </a:p>
        </p:txBody>
      </p:sp>
      <p:sp>
        <p:nvSpPr>
          <p:cNvPr id="3" name="Content Placeholder 2">
            <a:extLst>
              <a:ext uri="{FF2B5EF4-FFF2-40B4-BE49-F238E27FC236}">
                <a16:creationId xmlns:a16="http://schemas.microsoft.com/office/drawing/2014/main" xmlns="" id="{AEF56DF6-DD69-4959-84CB-E61958397328}"/>
              </a:ext>
            </a:extLst>
          </p:cNvPr>
          <p:cNvSpPr>
            <a:spLocks noGrp="1"/>
          </p:cNvSpPr>
          <p:nvPr>
            <p:ph idx="1"/>
          </p:nvPr>
        </p:nvSpPr>
        <p:spPr>
          <a:xfrm>
            <a:off x="611188" y="1916113"/>
            <a:ext cx="8229600" cy="3960812"/>
          </a:xfrm>
          <a:ln>
            <a:solidFill>
              <a:srgbClr val="00B050"/>
            </a:solidFill>
          </a:ln>
        </p:spPr>
        <p:txBody>
          <a:bodyPr/>
          <a:lstStyle/>
          <a:p>
            <a:pPr eaLnBrk="1" hangingPunct="1">
              <a:defRPr/>
            </a:pPr>
            <a:r>
              <a:rPr lang="en-US" dirty="0"/>
              <a:t>maybe you </a:t>
            </a:r>
            <a:r>
              <a:rPr lang="en-US" u="sng" dirty="0"/>
              <a:t>don’t realize </a:t>
            </a:r>
            <a:r>
              <a:rPr lang="en-US" dirty="0"/>
              <a:t>the things you say or do are hurting someone</a:t>
            </a:r>
          </a:p>
          <a:p>
            <a:pPr eaLnBrk="1" hangingPunct="1">
              <a:defRPr/>
            </a:pPr>
            <a:r>
              <a:rPr lang="en-US" dirty="0"/>
              <a:t>maybe it’s hard for you to think about </a:t>
            </a:r>
            <a:r>
              <a:rPr lang="en-US" u="sng" dirty="0"/>
              <a:t>how</a:t>
            </a:r>
            <a:r>
              <a:rPr lang="en-US" dirty="0"/>
              <a:t> </a:t>
            </a:r>
            <a:r>
              <a:rPr lang="en-US" u="sng" dirty="0"/>
              <a:t>someone else might feel</a:t>
            </a:r>
            <a:r>
              <a:rPr lang="en-US" dirty="0"/>
              <a:t> when you say or do something to that person</a:t>
            </a:r>
          </a:p>
          <a:p>
            <a:pPr eaLnBrk="1" hangingPunct="1">
              <a:defRPr/>
            </a:pPr>
            <a:r>
              <a:rPr lang="en-US" dirty="0"/>
              <a:t>maybe you’re just used to saying and doing </a:t>
            </a:r>
            <a:r>
              <a:rPr lang="en-US" u="sng" dirty="0"/>
              <a:t>whatever pops into your head</a:t>
            </a:r>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Tx/>
              <a:buNone/>
              <a:defRPr/>
            </a:pPr>
            <a:endParaRPr lang="en-US" dirty="0"/>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rgbClr val="FFFF00"/>
          </a:solidFill>
          <a:ln>
            <a:solidFill>
              <a:srgbClr val="00B050"/>
            </a:solidFill>
            <a:miter lim="800000"/>
            <a:headEnd/>
            <a:tailEnd/>
          </a:ln>
        </p:spPr>
        <p:txBody>
          <a:bodyPr/>
          <a:lstStyle/>
          <a:p>
            <a:pPr eaLnBrk="1" hangingPunct="1"/>
            <a:r>
              <a:rPr lang="en-US" altLang="en-US" smtClean="0"/>
              <a:t>Quick bully quiz!</a:t>
            </a:r>
          </a:p>
        </p:txBody>
      </p:sp>
      <p:sp>
        <p:nvSpPr>
          <p:cNvPr id="11267" name="Content Placeholder 2"/>
          <p:cNvSpPr>
            <a:spLocks noGrp="1"/>
          </p:cNvSpPr>
          <p:nvPr>
            <p:ph idx="1"/>
          </p:nvPr>
        </p:nvSpPr>
        <p:spPr>
          <a:xfrm>
            <a:off x="755650" y="1700213"/>
            <a:ext cx="8229600" cy="4525962"/>
          </a:xfrm>
          <a:ln>
            <a:solidFill>
              <a:srgbClr val="00B050"/>
            </a:solidFill>
            <a:miter lim="800000"/>
            <a:headEnd/>
            <a:tailEnd/>
          </a:ln>
        </p:spPr>
        <p:txBody>
          <a:bodyPr/>
          <a:lstStyle/>
          <a:p>
            <a:pPr eaLnBrk="1" hangingPunct="1">
              <a:buFont typeface="Wingdings" panose="05000000000000000000" pitchFamily="2" charset="2"/>
              <a:buChar char="q"/>
            </a:pPr>
            <a:r>
              <a:rPr lang="en-US" altLang="en-US" smtClean="0"/>
              <a:t> You’ve teased kids, been mean to them, made fun of the way they look or speak</a:t>
            </a:r>
          </a:p>
          <a:p>
            <a:pPr eaLnBrk="1" hangingPunct="1">
              <a:buFont typeface="Wingdings" panose="05000000000000000000" pitchFamily="2" charset="2"/>
              <a:buChar char="q"/>
            </a:pPr>
            <a:r>
              <a:rPr lang="en-US" altLang="en-US" smtClean="0"/>
              <a:t> You’ve spread nasty rumors about a kid at   school</a:t>
            </a:r>
          </a:p>
          <a:p>
            <a:pPr eaLnBrk="1" hangingPunct="1">
              <a:buFont typeface="Wingdings" panose="05000000000000000000" pitchFamily="2" charset="2"/>
              <a:buChar char="q"/>
            </a:pPr>
            <a:r>
              <a:rPr lang="en-US" altLang="en-US" smtClean="0"/>
              <a:t>You’ve called kids names in front of other people</a:t>
            </a:r>
          </a:p>
          <a:p>
            <a:pPr eaLnBrk="1" hangingPunct="1">
              <a:buFont typeface="Wingdings" panose="05000000000000000000" pitchFamily="2" charset="2"/>
              <a:buChar char="q"/>
            </a:pPr>
            <a:r>
              <a:rPr lang="en-US" altLang="en-US" smtClean="0"/>
              <a:t>You’ve repeatedly hurt another kid at school in a physical way</a:t>
            </a:r>
          </a:p>
        </p:txBody>
      </p:sp>
      <p:sp>
        <p:nvSpPr>
          <p:cNvPr id="11268" name="TextBox 3"/>
          <p:cNvSpPr txBox="1">
            <a:spLocks noChangeArrowheads="1"/>
          </p:cNvSpPr>
          <p:nvPr/>
        </p:nvSpPr>
        <p:spPr bwMode="auto">
          <a:xfrm>
            <a:off x="2916238" y="6386513"/>
            <a:ext cx="33115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a:t>adapted from stompoutbullying.org</a:t>
            </a: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rgbClr val="FFFF00"/>
          </a:solidFill>
          <a:ln>
            <a:solidFill>
              <a:srgbClr val="00B050"/>
            </a:solidFill>
            <a:miter lim="800000"/>
            <a:headEnd/>
            <a:tailEnd/>
          </a:ln>
        </p:spPr>
        <p:txBody>
          <a:bodyPr/>
          <a:lstStyle/>
          <a:p>
            <a:pPr eaLnBrk="1" hangingPunct="1"/>
            <a:r>
              <a:rPr lang="en-US" altLang="en-US" smtClean="0"/>
              <a:t>Okay – maybe I am a bully. What do I do now?</a:t>
            </a:r>
          </a:p>
        </p:txBody>
      </p:sp>
      <p:sp>
        <p:nvSpPr>
          <p:cNvPr id="5" name="Oval Callout 4">
            <a:extLst>
              <a:ext uri="{FF2B5EF4-FFF2-40B4-BE49-F238E27FC236}">
                <a16:creationId xmlns:a16="http://schemas.microsoft.com/office/drawing/2014/main" xmlns="" id="{266EF882-B395-48F7-8E87-70B1EDDA97E8}"/>
              </a:ext>
            </a:extLst>
          </p:cNvPr>
          <p:cNvSpPr/>
          <p:nvPr/>
        </p:nvSpPr>
        <p:spPr>
          <a:xfrm>
            <a:off x="4932363" y="1700213"/>
            <a:ext cx="3754437" cy="2376487"/>
          </a:xfrm>
          <a:prstGeom prst="wedgeEllipseCallout">
            <a:avLst>
              <a:gd name="adj1" fmla="val -69790"/>
              <a:gd name="adj2" fmla="val 34907"/>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chemeClr val="tx1"/>
                </a:solidFill>
                <a:latin typeface="Comic Sans MS" panose="030F0702030302020204" pitchFamily="66" charset="0"/>
              </a:rPr>
              <a:t>Good news-  You can fix it!</a:t>
            </a:r>
          </a:p>
        </p:txBody>
      </p:sp>
      <p:pic>
        <p:nvPicPr>
          <p:cNvPr id="6" name="Picture 5">
            <a:extLst>
              <a:ext uri="{FF2B5EF4-FFF2-40B4-BE49-F238E27FC236}">
                <a16:creationId xmlns:a16="http://schemas.microsoft.com/office/drawing/2014/main" xmlns="" id="{F2CE59BE-8571-44D5-A1D3-CC9D90D6F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88" y="2857500"/>
            <a:ext cx="3313112" cy="2986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88913"/>
            <a:ext cx="8229600" cy="1209675"/>
          </a:xfrm>
          <a:solidFill>
            <a:srgbClr val="FFFF00"/>
          </a:solidFill>
          <a:ln>
            <a:solidFill>
              <a:srgbClr val="00B050"/>
            </a:solidFill>
            <a:miter lim="800000"/>
            <a:headEnd/>
            <a:tailEnd/>
          </a:ln>
        </p:spPr>
        <p:txBody>
          <a:bodyPr/>
          <a:lstStyle/>
          <a:p>
            <a:pPr eaLnBrk="1" hangingPunct="1"/>
            <a:r>
              <a:rPr lang="en-US" altLang="en-US" smtClean="0"/>
              <a:t>3 Steps to Take to </a:t>
            </a:r>
            <a:br>
              <a:rPr lang="en-US" altLang="en-US" smtClean="0"/>
            </a:br>
            <a:r>
              <a:rPr lang="en-US" altLang="en-US" smtClean="0"/>
              <a:t>Stop Being a Bully</a:t>
            </a:r>
          </a:p>
        </p:txBody>
      </p:sp>
      <p:sp>
        <p:nvSpPr>
          <p:cNvPr id="15363" name="Content Placeholder 2"/>
          <p:cNvSpPr>
            <a:spLocks noGrp="1"/>
          </p:cNvSpPr>
          <p:nvPr>
            <p:ph idx="1"/>
          </p:nvPr>
        </p:nvSpPr>
        <p:spPr>
          <a:xfrm>
            <a:off x="755650" y="1492250"/>
            <a:ext cx="6337300" cy="5075238"/>
          </a:xfrm>
          <a:ln>
            <a:solidFill>
              <a:srgbClr val="00B050"/>
            </a:solidFill>
            <a:miter lim="800000"/>
            <a:headEnd/>
            <a:tailEnd/>
          </a:ln>
        </p:spPr>
        <p:txBody>
          <a:bodyPr/>
          <a:lstStyle/>
          <a:p>
            <a:pPr marL="514350" indent="-514350" eaLnBrk="1" hangingPunct="1">
              <a:buFontTx/>
              <a:buAutoNum type="arabicPeriod"/>
            </a:pPr>
            <a:r>
              <a:rPr lang="en-US" altLang="en-US" sz="2600" smtClean="0"/>
              <a:t>Close your eyes and think back to when someone hurt you.  How did it feel?</a:t>
            </a:r>
          </a:p>
          <a:p>
            <a:pPr marL="514350" indent="-514350" eaLnBrk="1" hangingPunct="1">
              <a:buFontTx/>
              <a:buAutoNum type="arabicPeriod"/>
            </a:pPr>
            <a:r>
              <a:rPr lang="en-US" altLang="en-US" sz="2600" smtClean="0"/>
              <a:t>Now think about your behavior towards someone else:</a:t>
            </a:r>
          </a:p>
          <a:p>
            <a:pPr lvl="1" eaLnBrk="1" hangingPunct="1">
              <a:buFont typeface="Arial" panose="020B0604020202020204" pitchFamily="34" charset="0"/>
              <a:buChar char="•"/>
            </a:pPr>
            <a:r>
              <a:rPr lang="en-US" altLang="en-US" sz="2600" smtClean="0">
                <a:solidFill>
                  <a:srgbClr val="000000"/>
                </a:solidFill>
              </a:rPr>
              <a:t>what you did</a:t>
            </a:r>
          </a:p>
          <a:p>
            <a:pPr lvl="1" eaLnBrk="1" hangingPunct="1">
              <a:buFont typeface="Arial" panose="020B0604020202020204" pitchFamily="34" charset="0"/>
              <a:buChar char="•"/>
            </a:pPr>
            <a:r>
              <a:rPr lang="en-US" altLang="en-US" sz="2600" smtClean="0">
                <a:solidFill>
                  <a:srgbClr val="000000"/>
                </a:solidFill>
              </a:rPr>
              <a:t>who you hurt</a:t>
            </a:r>
          </a:p>
          <a:p>
            <a:pPr lvl="1" eaLnBrk="1" hangingPunct="1">
              <a:buFont typeface="Arial" panose="020B0604020202020204" pitchFamily="34" charset="0"/>
              <a:buChar char="•"/>
            </a:pPr>
            <a:r>
              <a:rPr lang="en-US" altLang="en-US" sz="2600" smtClean="0">
                <a:solidFill>
                  <a:srgbClr val="000000"/>
                </a:solidFill>
              </a:rPr>
              <a:t>why it hurt him or her</a:t>
            </a:r>
          </a:p>
          <a:p>
            <a:pPr lvl="1" eaLnBrk="1" hangingPunct="1">
              <a:buFont typeface="Arial" panose="020B0604020202020204" pitchFamily="34" charset="0"/>
              <a:buChar char="•"/>
            </a:pPr>
            <a:r>
              <a:rPr lang="en-US" altLang="en-US" sz="2600" smtClean="0">
                <a:solidFill>
                  <a:srgbClr val="000000"/>
                </a:solidFill>
              </a:rPr>
              <a:t>what you can do differently next time so no one gets hurt</a:t>
            </a:r>
          </a:p>
          <a:p>
            <a:pPr marL="514350" indent="-514350" eaLnBrk="1" hangingPunct="1">
              <a:buFontTx/>
              <a:buAutoNum type="arabicPeriod"/>
            </a:pPr>
            <a:r>
              <a:rPr lang="en-US" altLang="en-US" sz="2600" smtClean="0"/>
              <a:t>Ask an adult to help you</a:t>
            </a: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6567488"/>
            <a:ext cx="331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401888"/>
            <a:ext cx="2905125" cy="261143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5366" name="TextBox 6"/>
          <p:cNvSpPr txBox="1">
            <a:spLocks noChangeArrowheads="1"/>
          </p:cNvSpPr>
          <p:nvPr/>
        </p:nvSpPr>
        <p:spPr bwMode="auto">
          <a:xfrm>
            <a:off x="7956550" y="4652963"/>
            <a:ext cx="1008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google images</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rgbClr val="FFFF00"/>
          </a:solidFill>
          <a:ln>
            <a:solidFill>
              <a:srgbClr val="00B050"/>
            </a:solidFill>
            <a:miter lim="800000"/>
            <a:headEnd/>
            <a:tailEnd/>
          </a:ln>
        </p:spPr>
        <p:txBody>
          <a:bodyPr/>
          <a:lstStyle/>
          <a:p>
            <a:r>
              <a:rPr lang="en-US" altLang="en-US" sz="3200" smtClean="0"/>
              <a:t>Step 1.  Close your eyes and think back to when someone hurt you.  How did it feel?</a:t>
            </a:r>
          </a:p>
        </p:txBody>
      </p:sp>
      <p:pic>
        <p:nvPicPr>
          <p:cNvPr id="17411" name="Picture 3"/>
          <p:cNvPicPr>
            <a:picLocks noChangeAspect="1"/>
          </p:cNvPicPr>
          <p:nvPr/>
        </p:nvPicPr>
        <p:blipFill>
          <a:blip r:embed="rId3">
            <a:extLst>
              <a:ext uri="{28A0092B-C50C-407E-A947-70E740481C1C}">
                <a14:useLocalDpi xmlns:a14="http://schemas.microsoft.com/office/drawing/2010/main" val="0"/>
              </a:ext>
            </a:extLst>
          </a:blip>
          <a:srcRect r="50000"/>
          <a:stretch>
            <a:fillRect/>
          </a:stretch>
        </p:blipFill>
        <p:spPr bwMode="auto">
          <a:xfrm>
            <a:off x="3149600" y="2420938"/>
            <a:ext cx="2844800" cy="329882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6" name="Cloud Callout 5">
            <a:extLst>
              <a:ext uri="{FF2B5EF4-FFF2-40B4-BE49-F238E27FC236}">
                <a16:creationId xmlns:a16="http://schemas.microsoft.com/office/drawing/2014/main" xmlns="" id="{38DA54E6-534C-4388-A7EE-5F7FC52E2EAA}"/>
              </a:ext>
            </a:extLst>
          </p:cNvPr>
          <p:cNvSpPr/>
          <p:nvPr/>
        </p:nvSpPr>
        <p:spPr>
          <a:xfrm>
            <a:off x="5867400" y="1628775"/>
            <a:ext cx="3168650" cy="1728788"/>
          </a:xfrm>
          <a:prstGeom prst="cloudCallout">
            <a:avLst>
              <a:gd name="adj1" fmla="val -51543"/>
              <a:gd name="adj2" fmla="val 51492"/>
            </a:avLst>
          </a:prstGeom>
          <a:solidFill>
            <a:srgbClr val="F4F8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omic Sans MS" panose="030F0702030302020204" pitchFamily="66" charset="0"/>
              </a:rPr>
              <a:t>When she called me ‘stupid’ I just wanted to cry…</a:t>
            </a:r>
          </a:p>
        </p:txBody>
      </p:sp>
      <p:sp>
        <p:nvSpPr>
          <p:cNvPr id="17413" name="TextBox 6"/>
          <p:cNvSpPr txBox="1">
            <a:spLocks noChangeArrowheads="1"/>
          </p:cNvSpPr>
          <p:nvPr/>
        </p:nvSpPr>
        <p:spPr bwMode="auto">
          <a:xfrm>
            <a:off x="3171825" y="5472113"/>
            <a:ext cx="1008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google images</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rgbClr val="FFFF00"/>
          </a:solidFill>
          <a:ln>
            <a:solidFill>
              <a:srgbClr val="00B050"/>
            </a:solidFill>
            <a:miter lim="800000"/>
            <a:headEnd/>
            <a:tailEnd/>
          </a:ln>
        </p:spPr>
        <p:txBody>
          <a:bodyPr/>
          <a:lstStyle/>
          <a:p>
            <a:r>
              <a:rPr lang="en-US" altLang="en-US" smtClean="0"/>
              <a:t>Step 2.  Think about your behavior towards someone else</a:t>
            </a:r>
          </a:p>
        </p:txBody>
      </p:sp>
      <p:pic>
        <p:nvPicPr>
          <p:cNvPr id="6" name="Picture 5">
            <a:extLst>
              <a:ext uri="{FF2B5EF4-FFF2-40B4-BE49-F238E27FC236}">
                <a16:creationId xmlns:a16="http://schemas.microsoft.com/office/drawing/2014/main" xmlns="" id="{A1F53D39-8536-4B67-92DF-BB7F6D758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713" y="2420938"/>
            <a:ext cx="3889375" cy="3887787"/>
          </a:xfrm>
          <a:prstGeom prst="rect">
            <a:avLst/>
          </a:prstGeom>
          <a:ln>
            <a:noFill/>
          </a:ln>
          <a:effectLst>
            <a:outerShdw blurRad="292100" dist="139700" dir="2700000" algn="tl" rotWithShape="0">
              <a:srgbClr val="333333">
                <a:alpha val="65000"/>
              </a:srgbClr>
            </a:outerShdw>
          </a:effectLst>
        </p:spPr>
      </p:pic>
      <p:sp>
        <p:nvSpPr>
          <p:cNvPr id="7" name="Rounded Rectangular Callout 4">
            <a:extLst>
              <a:ext uri="{FF2B5EF4-FFF2-40B4-BE49-F238E27FC236}">
                <a16:creationId xmlns:a16="http://schemas.microsoft.com/office/drawing/2014/main" xmlns="" id="{1CE82A50-A453-4F3E-B371-189E73E93864}"/>
              </a:ext>
            </a:extLst>
          </p:cNvPr>
          <p:cNvSpPr/>
          <p:nvPr/>
        </p:nvSpPr>
        <p:spPr>
          <a:xfrm>
            <a:off x="971550" y="1773238"/>
            <a:ext cx="2305050" cy="1657350"/>
          </a:xfrm>
          <a:prstGeom prst="wedgeRoundRectCallout">
            <a:avLst>
              <a:gd name="adj1" fmla="val 104942"/>
              <a:gd name="adj2" fmla="val 43527"/>
              <a:gd name="adj3" fmla="val 16667"/>
            </a:avLst>
          </a:prstGeom>
          <a:solidFill>
            <a:srgbClr val="F4F85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omic Sans MS" panose="030F0702030302020204" pitchFamily="66" charset="0"/>
              </a:rPr>
              <a:t>That’s a really ugly shirt you are hiding. How come you always dress like a baby?</a:t>
            </a: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12056</TotalTime>
  <Words>985</Words>
  <Application>Microsoft Office PowerPoint</Application>
  <PresentationFormat>On-screen Show (4:3)</PresentationFormat>
  <Paragraphs>80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Wingdings</vt:lpstr>
      <vt:lpstr>Comic Sans MS</vt:lpstr>
      <vt:lpstr>Diseño predeterminado</vt:lpstr>
      <vt:lpstr>Am I a Bully?</vt:lpstr>
      <vt:lpstr>What is a bully?</vt:lpstr>
      <vt:lpstr>Bullying can be…</vt:lpstr>
      <vt:lpstr>Are you a bully  and don’t know it?</vt:lpstr>
      <vt:lpstr>Quick bully quiz!</vt:lpstr>
      <vt:lpstr>Okay – maybe I am a bully. What do I do now?</vt:lpstr>
      <vt:lpstr>3 Steps to Take to  Stop Being a Bully</vt:lpstr>
      <vt:lpstr>Step 1.  Close your eyes and think back to when someone hurt you.  How did it feel?</vt:lpstr>
      <vt:lpstr>Step 2.  Think about your behavior towards someone else</vt:lpstr>
      <vt:lpstr>Step 3.  Ask an adult to help you</vt:lpstr>
      <vt:lpstr>3 Steps to Take to  Stop Being a Bully</vt:lpstr>
      <vt:lpstr>So…what do YOU think?</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Lisa Falk</cp:lastModifiedBy>
  <cp:revision>899</cp:revision>
  <dcterms:created xsi:type="dcterms:W3CDTF">2010-05-23T14:28:12Z</dcterms:created>
  <dcterms:modified xsi:type="dcterms:W3CDTF">2019-09-20T15:01:13Z</dcterms:modified>
</cp:coreProperties>
</file>