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61" r:id="rId5"/>
    <p:sldId id="263" r:id="rId6"/>
    <p:sldId id="260" r:id="rId7"/>
    <p:sldId id="262" r:id="rId8"/>
    <p:sldId id="264" r:id="rId9"/>
    <p:sldId id="265" r:id="rId10"/>
    <p:sldId id="266" r:id="rId11"/>
    <p:sldId id="258"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980" autoAdjust="0"/>
    <p:restoredTop sz="94660"/>
  </p:normalViewPr>
  <p:slideViewPr>
    <p:cSldViewPr snapToGrid="0">
      <p:cViewPr varScale="1">
        <p:scale>
          <a:sx n="72" d="100"/>
          <a:sy n="72" d="100"/>
        </p:scale>
        <p:origin x="576" y="5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C8DD6F-7397-413D-BCED-4243F364DC77}" type="datetimeFigureOut">
              <a:rPr lang="en-US" smtClean="0"/>
              <a:t>9/17/2019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2F6604-E36D-4D62-B474-2B63EA5B4D96}" type="slidenum">
              <a:rPr lang="en-US" smtClean="0"/>
              <a:t>‹#›</a:t>
            </a:fld>
            <a:endParaRPr lang="en-US"/>
          </a:p>
        </p:txBody>
      </p:sp>
    </p:spTree>
    <p:extLst>
      <p:ext uri="{BB962C8B-B14F-4D97-AF65-F5344CB8AC3E}">
        <p14:creationId xmlns:p14="http://schemas.microsoft.com/office/powerpoint/2010/main" val="1038012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to introduce the lesson.</a:t>
            </a:r>
          </a:p>
        </p:txBody>
      </p:sp>
      <p:sp>
        <p:nvSpPr>
          <p:cNvPr id="4" name="Slide Number Placeholder 3"/>
          <p:cNvSpPr>
            <a:spLocks noGrp="1"/>
          </p:cNvSpPr>
          <p:nvPr>
            <p:ph type="sldNum" sz="quarter" idx="10"/>
          </p:nvPr>
        </p:nvSpPr>
        <p:spPr/>
        <p:txBody>
          <a:bodyPr/>
          <a:lstStyle/>
          <a:p>
            <a:fld id="{C72F6604-E36D-4D62-B474-2B63EA5B4D96}" type="slidenum">
              <a:rPr lang="en-US" smtClean="0"/>
              <a:t>1</a:t>
            </a:fld>
            <a:endParaRPr lang="en-US"/>
          </a:p>
        </p:txBody>
      </p:sp>
    </p:spTree>
    <p:extLst>
      <p:ext uri="{BB962C8B-B14F-4D97-AF65-F5344CB8AC3E}">
        <p14:creationId xmlns:p14="http://schemas.microsoft.com/office/powerpoint/2010/main" val="3761961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Introduce </a:t>
            </a:r>
            <a:r>
              <a:rPr lang="en-US" b="1" dirty="0"/>
              <a:t>Rule #5:  WAIT FOR THE BUST TO STOP BEFORE GETTING UP.  Talk about why this rule is important for safety:  what might happen if students stand up while the bus is still moving?  Remind them of rule #2 (STAY IN YOUR SEAT) and talk about how it’s understandable that they might be anxious to get home and off the bus when they see their bus stop approaching but they still need to remain in their seats until the bus comes to a full stop.  What could happen?  The bus might need to stop suddenly and the student could fall and get hurt; the driver could be distracted; etc.</a:t>
            </a:r>
          </a:p>
        </p:txBody>
      </p:sp>
      <p:sp>
        <p:nvSpPr>
          <p:cNvPr id="4" name="Slide Number Placeholder 3"/>
          <p:cNvSpPr>
            <a:spLocks noGrp="1"/>
          </p:cNvSpPr>
          <p:nvPr>
            <p:ph type="sldNum" sz="quarter" idx="10"/>
          </p:nvPr>
        </p:nvSpPr>
        <p:spPr/>
        <p:txBody>
          <a:bodyPr/>
          <a:lstStyle/>
          <a:p>
            <a:fld id="{C72F6604-E36D-4D62-B474-2B63EA5B4D96}" type="slidenum">
              <a:rPr lang="en-US" smtClean="0"/>
              <a:t>10</a:t>
            </a:fld>
            <a:endParaRPr lang="en-US"/>
          </a:p>
        </p:txBody>
      </p:sp>
    </p:spTree>
    <p:extLst>
      <p:ext uri="{BB962C8B-B14F-4D97-AF65-F5344CB8AC3E}">
        <p14:creationId xmlns:p14="http://schemas.microsoft.com/office/powerpoint/2010/main" val="1880406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Click to bring up each picture one at a time and discuss who is being safe on the school bus – why or why not.  Remind students to use the previous bus safety rules to guide their answers.</a:t>
            </a:r>
          </a:p>
        </p:txBody>
      </p:sp>
      <p:sp>
        <p:nvSpPr>
          <p:cNvPr id="4" name="Slide Number Placeholder 3"/>
          <p:cNvSpPr>
            <a:spLocks noGrp="1"/>
          </p:cNvSpPr>
          <p:nvPr>
            <p:ph type="sldNum" sz="quarter" idx="10"/>
          </p:nvPr>
        </p:nvSpPr>
        <p:spPr/>
        <p:txBody>
          <a:bodyPr/>
          <a:lstStyle/>
          <a:p>
            <a:fld id="{C72F6604-E36D-4D62-B474-2B63EA5B4D96}" type="slidenum">
              <a:rPr lang="en-US" smtClean="0"/>
              <a:t>11</a:t>
            </a:fld>
            <a:endParaRPr lang="en-US"/>
          </a:p>
        </p:txBody>
      </p:sp>
    </p:spTree>
    <p:extLst>
      <p:ext uri="{BB962C8B-B14F-4D97-AF65-F5344CB8AC3E}">
        <p14:creationId xmlns:p14="http://schemas.microsoft.com/office/powerpoint/2010/main" val="2858755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See how many rules the students can remember before clicking to bring up the list.  Review all rules with the students.</a:t>
            </a:r>
          </a:p>
        </p:txBody>
      </p:sp>
      <p:sp>
        <p:nvSpPr>
          <p:cNvPr id="4" name="Slide Number Placeholder 3"/>
          <p:cNvSpPr>
            <a:spLocks noGrp="1"/>
          </p:cNvSpPr>
          <p:nvPr>
            <p:ph type="sldNum" sz="quarter" idx="10"/>
          </p:nvPr>
        </p:nvSpPr>
        <p:spPr/>
        <p:txBody>
          <a:bodyPr/>
          <a:lstStyle/>
          <a:p>
            <a:fld id="{C72F6604-E36D-4D62-B474-2B63EA5B4D96}" type="slidenum">
              <a:rPr lang="en-US" smtClean="0"/>
              <a:t>12</a:t>
            </a:fld>
            <a:endParaRPr lang="en-US"/>
          </a:p>
        </p:txBody>
      </p:sp>
    </p:spTree>
    <p:extLst>
      <p:ext uri="{BB962C8B-B14F-4D97-AF65-F5344CB8AC3E}">
        <p14:creationId xmlns:p14="http://schemas.microsoft.com/office/powerpoint/2010/main" val="2353208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how sometimes seats on school buses are assigned.  What can you do when you don’t along with your seatmate, or when the person who sits behind you constantly bugs you?  Discuss options like ignoring him, joking back with him, asking him to stop, talking with the principal or driver to request a seat change, etc.  Talk about how each option can have a consequence (i.e. your seat could be changed but you might not like your new seatmate either; joking back with the other boy might make things worse, etc.)  Talk about how to choose the best option but to also be prepared for possible outcomes.</a:t>
            </a:r>
          </a:p>
        </p:txBody>
      </p:sp>
      <p:sp>
        <p:nvSpPr>
          <p:cNvPr id="4" name="Slide Number Placeholder 3"/>
          <p:cNvSpPr>
            <a:spLocks noGrp="1"/>
          </p:cNvSpPr>
          <p:nvPr>
            <p:ph type="sldNum" sz="quarter" idx="10"/>
          </p:nvPr>
        </p:nvSpPr>
        <p:spPr/>
        <p:txBody>
          <a:bodyPr/>
          <a:lstStyle/>
          <a:p>
            <a:fld id="{C72F6604-E36D-4D62-B474-2B63EA5B4D96}" type="slidenum">
              <a:rPr lang="en-US" smtClean="0"/>
              <a:t>13</a:t>
            </a:fld>
            <a:endParaRPr lang="en-US"/>
          </a:p>
        </p:txBody>
      </p:sp>
    </p:spTree>
    <p:extLst>
      <p:ext uri="{BB962C8B-B14F-4D97-AF65-F5344CB8AC3E}">
        <p14:creationId xmlns:p14="http://schemas.microsoft.com/office/powerpoint/2010/main" val="1502375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Click to bring in each picture.  Ask students how they come to school each day.  Count to see how many walk, ride in cars, or ride the bus.  Talk about how kids stay safe when </a:t>
            </a:r>
            <a:r>
              <a:rPr lang="en-US" b="1" dirty="0"/>
              <a:t>walking to school (i.e. staying on the sidewalk;</a:t>
            </a:r>
            <a:r>
              <a:rPr lang="en-US" b="1" baseline="0" dirty="0"/>
              <a:t> not running; crossing at the crosswalk/corners; waiting for the green light; listening to the crossing guard’s directions; etc.)  </a:t>
            </a:r>
            <a:r>
              <a:rPr lang="en-US" b="0" baseline="0" dirty="0"/>
              <a:t>Talk about how kids stay safe when </a:t>
            </a:r>
            <a:r>
              <a:rPr lang="en-US" b="1" baseline="0" dirty="0"/>
              <a:t>riding in a car to school (i.e. fastening seat belt; not distracting the driver by yelling, arguing, or playing loud music; etc.)  Lead into school bus safety</a:t>
            </a:r>
            <a:r>
              <a:rPr lang="en-US" b="1" dirty="0"/>
              <a:t> by asking again for students to raise their hands if they ride a bus to school.</a:t>
            </a:r>
          </a:p>
        </p:txBody>
      </p:sp>
      <p:sp>
        <p:nvSpPr>
          <p:cNvPr id="4" name="Slide Number Placeholder 3"/>
          <p:cNvSpPr>
            <a:spLocks noGrp="1"/>
          </p:cNvSpPr>
          <p:nvPr>
            <p:ph type="sldNum" sz="quarter" idx="10"/>
          </p:nvPr>
        </p:nvSpPr>
        <p:spPr/>
        <p:txBody>
          <a:bodyPr/>
          <a:lstStyle/>
          <a:p>
            <a:fld id="{C72F6604-E36D-4D62-B474-2B63EA5B4D96}" type="slidenum">
              <a:rPr lang="en-US" smtClean="0"/>
              <a:t>2</a:t>
            </a:fld>
            <a:endParaRPr lang="en-US"/>
          </a:p>
        </p:txBody>
      </p:sp>
    </p:spTree>
    <p:extLst>
      <p:ext uri="{BB962C8B-B14F-4D97-AF65-F5344CB8AC3E}">
        <p14:creationId xmlns:p14="http://schemas.microsoft.com/office/powerpoint/2010/main" val="175659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them for their ideas on how to stay safe on the school bus.  List these on the board or on paper.</a:t>
            </a:r>
          </a:p>
        </p:txBody>
      </p:sp>
      <p:sp>
        <p:nvSpPr>
          <p:cNvPr id="4" name="Slide Number Placeholder 3"/>
          <p:cNvSpPr>
            <a:spLocks noGrp="1"/>
          </p:cNvSpPr>
          <p:nvPr>
            <p:ph type="sldNum" sz="quarter" idx="10"/>
          </p:nvPr>
        </p:nvSpPr>
        <p:spPr/>
        <p:txBody>
          <a:bodyPr/>
          <a:lstStyle/>
          <a:p>
            <a:fld id="{C72F6604-E36D-4D62-B474-2B63EA5B4D96}" type="slidenum">
              <a:rPr lang="en-US" smtClean="0"/>
              <a:t>3</a:t>
            </a:fld>
            <a:endParaRPr lang="en-US"/>
          </a:p>
        </p:txBody>
      </p:sp>
    </p:spTree>
    <p:extLst>
      <p:ext uri="{BB962C8B-B14F-4D97-AF65-F5344CB8AC3E}">
        <p14:creationId xmlns:p14="http://schemas.microsoft.com/office/powerpoint/2010/main" val="62328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fact that while some may walk to school or ride in a car with family members, there may be times when they ride a school bus to a field trip.  </a:t>
            </a:r>
            <a:r>
              <a:rPr lang="en-US" b="1" dirty="0"/>
              <a:t>Keeping safe while on a school bus is important!</a:t>
            </a:r>
          </a:p>
        </p:txBody>
      </p:sp>
      <p:sp>
        <p:nvSpPr>
          <p:cNvPr id="4" name="Slide Number Placeholder 3"/>
          <p:cNvSpPr>
            <a:spLocks noGrp="1"/>
          </p:cNvSpPr>
          <p:nvPr>
            <p:ph type="sldNum" sz="quarter" idx="10"/>
          </p:nvPr>
        </p:nvSpPr>
        <p:spPr/>
        <p:txBody>
          <a:bodyPr/>
          <a:lstStyle/>
          <a:p>
            <a:fld id="{C72F6604-E36D-4D62-B474-2B63EA5B4D96}" type="slidenum">
              <a:rPr lang="en-US" smtClean="0"/>
              <a:t>4</a:t>
            </a:fld>
            <a:endParaRPr lang="en-US"/>
          </a:p>
        </p:txBody>
      </p:sp>
    </p:spTree>
    <p:extLst>
      <p:ext uri="{BB962C8B-B14F-4D97-AF65-F5344CB8AC3E}">
        <p14:creationId xmlns:p14="http://schemas.microsoft.com/office/powerpoint/2010/main" val="1008379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how the rules at school are there to keep us safe.  The same is true for the rules on the school bus.</a:t>
            </a:r>
          </a:p>
        </p:txBody>
      </p:sp>
      <p:sp>
        <p:nvSpPr>
          <p:cNvPr id="4" name="Slide Number Placeholder 3"/>
          <p:cNvSpPr>
            <a:spLocks noGrp="1"/>
          </p:cNvSpPr>
          <p:nvPr>
            <p:ph type="sldNum" sz="quarter" idx="10"/>
          </p:nvPr>
        </p:nvSpPr>
        <p:spPr/>
        <p:txBody>
          <a:bodyPr/>
          <a:lstStyle/>
          <a:p>
            <a:fld id="{C72F6604-E36D-4D62-B474-2B63EA5B4D96}" type="slidenum">
              <a:rPr lang="en-US" smtClean="0"/>
              <a:t>5</a:t>
            </a:fld>
            <a:endParaRPr lang="en-US"/>
          </a:p>
        </p:txBody>
      </p:sp>
    </p:spTree>
    <p:extLst>
      <p:ext uri="{BB962C8B-B14F-4D97-AF65-F5344CB8AC3E}">
        <p14:creationId xmlns:p14="http://schemas.microsoft.com/office/powerpoint/2010/main" val="525454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Introduce </a:t>
            </a:r>
            <a:r>
              <a:rPr lang="en-US" b="1" dirty="0"/>
              <a:t>Rule #1:  TALK QUIETLY.  Ask students why they think this is important.  If they don’t seem to know, lead them in a discussion about what would happen if everyone on the bus was yelling, talking loudly, etc.  What might happen to the driver?  (i.e. he/she could get distracted; could miss a red light; might not hear a siren; might miss a vehicle coming at them, etc.)  End by asking if this would be keeping safe on the bus.</a:t>
            </a:r>
          </a:p>
        </p:txBody>
      </p:sp>
      <p:sp>
        <p:nvSpPr>
          <p:cNvPr id="4" name="Slide Number Placeholder 3"/>
          <p:cNvSpPr>
            <a:spLocks noGrp="1"/>
          </p:cNvSpPr>
          <p:nvPr>
            <p:ph type="sldNum" sz="quarter" idx="10"/>
          </p:nvPr>
        </p:nvSpPr>
        <p:spPr/>
        <p:txBody>
          <a:bodyPr/>
          <a:lstStyle/>
          <a:p>
            <a:fld id="{C72F6604-E36D-4D62-B474-2B63EA5B4D96}" type="slidenum">
              <a:rPr lang="en-US" smtClean="0"/>
              <a:t>6</a:t>
            </a:fld>
            <a:endParaRPr lang="en-US"/>
          </a:p>
        </p:txBody>
      </p:sp>
    </p:spTree>
    <p:extLst>
      <p:ext uri="{BB962C8B-B14F-4D97-AF65-F5344CB8AC3E}">
        <p14:creationId xmlns:p14="http://schemas.microsoft.com/office/powerpoint/2010/main" val="3218286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t>
            </a:r>
            <a:r>
              <a:rPr lang="en-US" b="1" dirty="0"/>
              <a:t>Introduce Rule #2:  STAY IN YOUR SEAT.  Ask students why this rule is important.  Talk about what might happen if kids were moving about while the bus was in motion.  (Again, the driver might be distracted, kids could get hurt if the bus stops suddenly, etc.)</a:t>
            </a:r>
          </a:p>
        </p:txBody>
      </p:sp>
      <p:sp>
        <p:nvSpPr>
          <p:cNvPr id="4" name="Slide Number Placeholder 3"/>
          <p:cNvSpPr>
            <a:spLocks noGrp="1"/>
          </p:cNvSpPr>
          <p:nvPr>
            <p:ph type="sldNum" sz="quarter" idx="10"/>
          </p:nvPr>
        </p:nvSpPr>
        <p:spPr/>
        <p:txBody>
          <a:bodyPr/>
          <a:lstStyle/>
          <a:p>
            <a:fld id="{C72F6604-E36D-4D62-B474-2B63EA5B4D96}" type="slidenum">
              <a:rPr lang="en-US" smtClean="0"/>
              <a:t>7</a:t>
            </a:fld>
            <a:endParaRPr lang="en-US"/>
          </a:p>
        </p:txBody>
      </p:sp>
    </p:spTree>
    <p:extLst>
      <p:ext uri="{BB962C8B-B14F-4D97-AF65-F5344CB8AC3E}">
        <p14:creationId xmlns:p14="http://schemas.microsoft.com/office/powerpoint/2010/main" val="4059784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Introduce </a:t>
            </a:r>
            <a:r>
              <a:rPr lang="en-US" b="1" dirty="0"/>
              <a:t>Rule #3:  DON’T PUT ANYTHING OUT OF THE WINDOW.  Talk with students about the dangers of putting their heads, arms, hands, legs, out of the bus window.  What might happen?  Also talk about not throwing anything out of the window either.  Ask why this is dangerous also (i.e. it could hit and hurt another vehicle or person; it could damage something or cause an accident; etc.)</a:t>
            </a:r>
          </a:p>
        </p:txBody>
      </p:sp>
      <p:sp>
        <p:nvSpPr>
          <p:cNvPr id="4" name="Slide Number Placeholder 3"/>
          <p:cNvSpPr>
            <a:spLocks noGrp="1"/>
          </p:cNvSpPr>
          <p:nvPr>
            <p:ph type="sldNum" sz="quarter" idx="10"/>
          </p:nvPr>
        </p:nvSpPr>
        <p:spPr/>
        <p:txBody>
          <a:bodyPr/>
          <a:lstStyle/>
          <a:p>
            <a:fld id="{C72F6604-E36D-4D62-B474-2B63EA5B4D96}" type="slidenum">
              <a:rPr lang="en-US" smtClean="0"/>
              <a:t>8</a:t>
            </a:fld>
            <a:endParaRPr lang="en-US"/>
          </a:p>
        </p:txBody>
      </p:sp>
    </p:spTree>
    <p:extLst>
      <p:ext uri="{BB962C8B-B14F-4D97-AF65-F5344CB8AC3E}">
        <p14:creationId xmlns:p14="http://schemas.microsoft.com/office/powerpoint/2010/main" val="2357266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Introduce </a:t>
            </a:r>
            <a:r>
              <a:rPr lang="en-US" b="1" dirty="0"/>
              <a:t>Rule #4.  KEEP THE AISLE CLEAR.  Talk about why this is so important in keeping the bus safe.  (i.e. no one will trip getting on/off the bus; if the bus stops suddenly, loose items won’t go flying and possibly hurt someone; in an emergency, students need to get off the bus quickly so they need a clear path to do so; etc.)</a:t>
            </a:r>
          </a:p>
        </p:txBody>
      </p:sp>
      <p:sp>
        <p:nvSpPr>
          <p:cNvPr id="4" name="Slide Number Placeholder 3"/>
          <p:cNvSpPr>
            <a:spLocks noGrp="1"/>
          </p:cNvSpPr>
          <p:nvPr>
            <p:ph type="sldNum" sz="quarter" idx="10"/>
          </p:nvPr>
        </p:nvSpPr>
        <p:spPr/>
        <p:txBody>
          <a:bodyPr/>
          <a:lstStyle/>
          <a:p>
            <a:fld id="{C72F6604-E36D-4D62-B474-2B63EA5B4D96}" type="slidenum">
              <a:rPr lang="en-US" smtClean="0"/>
              <a:t>9</a:t>
            </a:fld>
            <a:endParaRPr lang="en-US"/>
          </a:p>
        </p:txBody>
      </p:sp>
    </p:spTree>
    <p:extLst>
      <p:ext uri="{BB962C8B-B14F-4D97-AF65-F5344CB8AC3E}">
        <p14:creationId xmlns:p14="http://schemas.microsoft.com/office/powerpoint/2010/main" val="3256382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2F84A6-222C-496E-A044-83342E20B359}"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0752F-8D51-48F1-9277-B027DB0FB6B2}" type="slidenum">
              <a:rPr lang="en-US" smtClean="0"/>
              <a:t>‹#›</a:t>
            </a:fld>
            <a:endParaRPr lang="en-US"/>
          </a:p>
        </p:txBody>
      </p:sp>
    </p:spTree>
    <p:extLst>
      <p:ext uri="{BB962C8B-B14F-4D97-AF65-F5344CB8AC3E}">
        <p14:creationId xmlns:p14="http://schemas.microsoft.com/office/powerpoint/2010/main" val="5831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2F84A6-222C-496E-A044-83342E20B359}"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0752F-8D51-48F1-9277-B027DB0FB6B2}" type="slidenum">
              <a:rPr lang="en-US" smtClean="0"/>
              <a:t>‹#›</a:t>
            </a:fld>
            <a:endParaRPr lang="en-US"/>
          </a:p>
        </p:txBody>
      </p:sp>
    </p:spTree>
    <p:extLst>
      <p:ext uri="{BB962C8B-B14F-4D97-AF65-F5344CB8AC3E}">
        <p14:creationId xmlns:p14="http://schemas.microsoft.com/office/powerpoint/2010/main" val="1551175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2F84A6-222C-496E-A044-83342E20B359}"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0752F-8D51-48F1-9277-B027DB0FB6B2}" type="slidenum">
              <a:rPr lang="en-US" smtClean="0"/>
              <a:t>‹#›</a:t>
            </a:fld>
            <a:endParaRPr lang="en-US"/>
          </a:p>
        </p:txBody>
      </p:sp>
    </p:spTree>
    <p:extLst>
      <p:ext uri="{BB962C8B-B14F-4D97-AF65-F5344CB8AC3E}">
        <p14:creationId xmlns:p14="http://schemas.microsoft.com/office/powerpoint/2010/main" val="233978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2F84A6-222C-496E-A044-83342E20B359}"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0752F-8D51-48F1-9277-B027DB0FB6B2}" type="slidenum">
              <a:rPr lang="en-US" smtClean="0"/>
              <a:t>‹#›</a:t>
            </a:fld>
            <a:endParaRPr lang="en-US"/>
          </a:p>
        </p:txBody>
      </p:sp>
    </p:spTree>
    <p:extLst>
      <p:ext uri="{BB962C8B-B14F-4D97-AF65-F5344CB8AC3E}">
        <p14:creationId xmlns:p14="http://schemas.microsoft.com/office/powerpoint/2010/main" val="2397126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2F84A6-222C-496E-A044-83342E20B359}"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0752F-8D51-48F1-9277-B027DB0FB6B2}" type="slidenum">
              <a:rPr lang="en-US" smtClean="0"/>
              <a:t>‹#›</a:t>
            </a:fld>
            <a:endParaRPr lang="en-US"/>
          </a:p>
        </p:txBody>
      </p:sp>
    </p:spTree>
    <p:extLst>
      <p:ext uri="{BB962C8B-B14F-4D97-AF65-F5344CB8AC3E}">
        <p14:creationId xmlns:p14="http://schemas.microsoft.com/office/powerpoint/2010/main" val="3016255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2F84A6-222C-496E-A044-83342E20B359}"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0752F-8D51-48F1-9277-B027DB0FB6B2}" type="slidenum">
              <a:rPr lang="en-US" smtClean="0"/>
              <a:t>‹#›</a:t>
            </a:fld>
            <a:endParaRPr lang="en-US"/>
          </a:p>
        </p:txBody>
      </p:sp>
    </p:spTree>
    <p:extLst>
      <p:ext uri="{BB962C8B-B14F-4D97-AF65-F5344CB8AC3E}">
        <p14:creationId xmlns:p14="http://schemas.microsoft.com/office/powerpoint/2010/main" val="1474034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2F84A6-222C-496E-A044-83342E20B359}" type="datetimeFigureOut">
              <a:rPr lang="en-US" smtClean="0"/>
              <a:t>9/17/2019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50752F-8D51-48F1-9277-B027DB0FB6B2}" type="slidenum">
              <a:rPr lang="en-US" smtClean="0"/>
              <a:t>‹#›</a:t>
            </a:fld>
            <a:endParaRPr lang="en-US"/>
          </a:p>
        </p:txBody>
      </p:sp>
    </p:spTree>
    <p:extLst>
      <p:ext uri="{BB962C8B-B14F-4D97-AF65-F5344CB8AC3E}">
        <p14:creationId xmlns:p14="http://schemas.microsoft.com/office/powerpoint/2010/main" val="1297497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2F84A6-222C-496E-A044-83342E20B359}" type="datetimeFigureOut">
              <a:rPr lang="en-US" smtClean="0"/>
              <a:t>9/17/2019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50752F-8D51-48F1-9277-B027DB0FB6B2}" type="slidenum">
              <a:rPr lang="en-US" smtClean="0"/>
              <a:t>‹#›</a:t>
            </a:fld>
            <a:endParaRPr lang="en-US"/>
          </a:p>
        </p:txBody>
      </p:sp>
    </p:spTree>
    <p:extLst>
      <p:ext uri="{BB962C8B-B14F-4D97-AF65-F5344CB8AC3E}">
        <p14:creationId xmlns:p14="http://schemas.microsoft.com/office/powerpoint/2010/main" val="3620515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F84A6-222C-496E-A044-83342E20B359}" type="datetimeFigureOut">
              <a:rPr lang="en-US" smtClean="0"/>
              <a:t>9/17/2019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50752F-8D51-48F1-9277-B027DB0FB6B2}" type="slidenum">
              <a:rPr lang="en-US" smtClean="0"/>
              <a:t>‹#›</a:t>
            </a:fld>
            <a:endParaRPr lang="en-US"/>
          </a:p>
        </p:txBody>
      </p:sp>
    </p:spTree>
    <p:extLst>
      <p:ext uri="{BB962C8B-B14F-4D97-AF65-F5344CB8AC3E}">
        <p14:creationId xmlns:p14="http://schemas.microsoft.com/office/powerpoint/2010/main" val="110781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2F84A6-222C-496E-A044-83342E20B359}"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0752F-8D51-48F1-9277-B027DB0FB6B2}" type="slidenum">
              <a:rPr lang="en-US" smtClean="0"/>
              <a:t>‹#›</a:t>
            </a:fld>
            <a:endParaRPr lang="en-US"/>
          </a:p>
        </p:txBody>
      </p:sp>
    </p:spTree>
    <p:extLst>
      <p:ext uri="{BB962C8B-B14F-4D97-AF65-F5344CB8AC3E}">
        <p14:creationId xmlns:p14="http://schemas.microsoft.com/office/powerpoint/2010/main" val="3591466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2F84A6-222C-496E-A044-83342E20B359}"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0752F-8D51-48F1-9277-B027DB0FB6B2}" type="slidenum">
              <a:rPr lang="en-US" smtClean="0"/>
              <a:t>‹#›</a:t>
            </a:fld>
            <a:endParaRPr lang="en-US"/>
          </a:p>
        </p:txBody>
      </p:sp>
    </p:spTree>
    <p:extLst>
      <p:ext uri="{BB962C8B-B14F-4D97-AF65-F5344CB8AC3E}">
        <p14:creationId xmlns:p14="http://schemas.microsoft.com/office/powerpoint/2010/main" val="3339587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F84A6-222C-496E-A044-83342E20B359}" type="datetimeFigureOut">
              <a:rPr lang="en-US" smtClean="0"/>
              <a:t>9/17/2019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0752F-8D51-48F1-9277-B027DB0FB6B2}" type="slidenum">
              <a:rPr lang="en-US" smtClean="0"/>
              <a:t>‹#›</a:t>
            </a:fld>
            <a:endParaRPr lang="en-US"/>
          </a:p>
        </p:txBody>
      </p:sp>
    </p:spTree>
    <p:extLst>
      <p:ext uri="{BB962C8B-B14F-4D97-AF65-F5344CB8AC3E}">
        <p14:creationId xmlns:p14="http://schemas.microsoft.com/office/powerpoint/2010/main" val="2175602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5097" y="3320973"/>
            <a:ext cx="4356902" cy="3280293"/>
          </a:xfrm>
          <a:prstGeom prst="rect">
            <a:avLst/>
          </a:prstGeom>
        </p:spPr>
      </p:pic>
      <p:pic>
        <p:nvPicPr>
          <p:cNvPr id="6" name="Picture 5"/>
          <p:cNvPicPr>
            <a:picLocks noChangeAspect="1"/>
          </p:cNvPicPr>
          <p:nvPr/>
        </p:nvPicPr>
        <p:blipFill>
          <a:blip r:embed="rId4"/>
          <a:stretch>
            <a:fillRect/>
          </a:stretch>
        </p:blipFill>
        <p:spPr>
          <a:xfrm>
            <a:off x="2066357" y="533132"/>
            <a:ext cx="8681456" cy="2530059"/>
          </a:xfrm>
          <a:prstGeom prst="rect">
            <a:avLst/>
          </a:prstGeom>
        </p:spPr>
      </p:pic>
      <p:pic>
        <p:nvPicPr>
          <p:cNvPr id="7" name="Picture 6"/>
          <p:cNvPicPr>
            <a:picLocks noChangeAspect="1"/>
          </p:cNvPicPr>
          <p:nvPr/>
        </p:nvPicPr>
        <p:blipFill>
          <a:blip r:embed="rId5"/>
          <a:stretch>
            <a:fillRect/>
          </a:stretch>
        </p:blipFill>
        <p:spPr>
          <a:xfrm>
            <a:off x="10110893" y="4473578"/>
            <a:ext cx="1774090" cy="2127688"/>
          </a:xfrm>
          <a:prstGeom prst="rect">
            <a:avLst/>
          </a:prstGeom>
        </p:spPr>
      </p:pic>
    </p:spTree>
    <p:extLst>
      <p:ext uri="{BB962C8B-B14F-4D97-AF65-F5344CB8AC3E}">
        <p14:creationId xmlns:p14="http://schemas.microsoft.com/office/powerpoint/2010/main" val="629323584"/>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9682" y="280283"/>
            <a:ext cx="11918623" cy="1325563"/>
          </a:xfrm>
        </p:spPr>
        <p:style>
          <a:lnRef idx="2">
            <a:schemeClr val="dk1"/>
          </a:lnRef>
          <a:fillRef idx="1">
            <a:schemeClr val="lt1"/>
          </a:fillRef>
          <a:effectRef idx="0">
            <a:schemeClr val="dk1"/>
          </a:effectRef>
          <a:fontRef idx="minor">
            <a:schemeClr val="dk1"/>
          </a:fontRef>
        </p:style>
        <p:txBody>
          <a:bodyPr>
            <a:noAutofit/>
          </a:bodyPr>
          <a:lstStyle/>
          <a:p>
            <a:r>
              <a:rPr lang="en-US" sz="4800" b="1" dirty="0">
                <a:ln w="0"/>
                <a:solidFill>
                  <a:schemeClr val="tx1"/>
                </a:solidFill>
              </a:rPr>
              <a:t>5.  Wait for the bus to stop before getting up</a:t>
            </a:r>
          </a:p>
        </p:txBody>
      </p:sp>
      <p:pic>
        <p:nvPicPr>
          <p:cNvPr id="5" name="Picture 4">
            <a:extLst>
              <a:ext uri="{FF2B5EF4-FFF2-40B4-BE49-F238E27FC236}">
                <a16:creationId xmlns:a16="http://schemas.microsoft.com/office/drawing/2014/main" xmlns="" id="{0642FB14-4E64-4828-938F-7212A6479A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7076" y="1997178"/>
            <a:ext cx="6892347" cy="4580539"/>
          </a:xfrm>
          <a:prstGeom prst="rect">
            <a:avLst/>
          </a:prstGeom>
          <a:ln w="285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0533431"/>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a:r>
              <a:rPr lang="en-US" b="1" dirty="0"/>
              <a:t>Who is being safe on the school bus?</a:t>
            </a:r>
          </a:p>
        </p:txBody>
      </p:sp>
      <p:pic>
        <p:nvPicPr>
          <p:cNvPr id="5" name="Picture 4"/>
          <p:cNvPicPr>
            <a:picLocks noChangeAspect="1"/>
          </p:cNvPicPr>
          <p:nvPr/>
        </p:nvPicPr>
        <p:blipFill rotWithShape="1">
          <a:blip r:embed="rId3"/>
          <a:srcRect l="40333"/>
          <a:stretch/>
        </p:blipFill>
        <p:spPr>
          <a:xfrm>
            <a:off x="8609878" y="1909796"/>
            <a:ext cx="2218757" cy="2506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stretch>
            <a:fillRect/>
          </a:stretch>
        </p:blipFill>
        <p:spPr>
          <a:xfrm>
            <a:off x="459267" y="4496025"/>
            <a:ext cx="3296464" cy="21936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5"/>
          <a:stretch>
            <a:fillRect/>
          </a:stretch>
        </p:blipFill>
        <p:spPr>
          <a:xfrm>
            <a:off x="8483305" y="4745337"/>
            <a:ext cx="3472027" cy="19443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6"/>
          <a:stretch>
            <a:fillRect/>
          </a:stretch>
        </p:blipFill>
        <p:spPr>
          <a:xfrm>
            <a:off x="1228760" y="1909796"/>
            <a:ext cx="3230133" cy="2367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xmlns="" id="{D81F1750-AA9E-4278-AB85-4AAF3F0E86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1331" y="3914256"/>
            <a:ext cx="3579199" cy="2386133"/>
          </a:xfrm>
          <a:prstGeom prst="rect">
            <a:avLst/>
          </a:prstGeom>
          <a:ln w="28575">
            <a:solidFill>
              <a:schemeClr val="tx1"/>
            </a:solidFill>
          </a:ln>
        </p:spPr>
      </p:pic>
    </p:spTree>
    <p:extLst>
      <p:ext uri="{BB962C8B-B14F-4D97-AF65-F5344CB8AC3E}">
        <p14:creationId xmlns:p14="http://schemas.microsoft.com/office/powerpoint/2010/main" val="24116312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a:r>
              <a:rPr lang="en-US" b="1" dirty="0"/>
              <a:t>I Can Stay Safe on the School Bus!</a:t>
            </a:r>
          </a:p>
        </p:txBody>
      </p:sp>
      <p:sp>
        <p:nvSpPr>
          <p:cNvPr id="3" name="Content Placeholder 2"/>
          <p:cNvSpPr>
            <a:spLocks noGrp="1"/>
          </p:cNvSpPr>
          <p:nvPr>
            <p:ph idx="1"/>
          </p:nvPr>
        </p:nvSpPr>
        <p:spPr>
          <a:xfrm>
            <a:off x="838200" y="1985880"/>
            <a:ext cx="10515600" cy="4556322"/>
          </a:xfrm>
        </p:spPr>
        <p:style>
          <a:lnRef idx="2">
            <a:schemeClr val="dk1"/>
          </a:lnRef>
          <a:fillRef idx="1">
            <a:schemeClr val="lt1"/>
          </a:fillRef>
          <a:effectRef idx="0">
            <a:schemeClr val="dk1"/>
          </a:effectRef>
          <a:fontRef idx="minor">
            <a:schemeClr val="dk1"/>
          </a:fontRef>
        </p:style>
        <p:txBody>
          <a:bodyPr>
            <a:normAutofit/>
          </a:bodyPr>
          <a:lstStyle/>
          <a:p>
            <a:pPr marL="514350" indent="-514350">
              <a:buFont typeface="+mj-lt"/>
              <a:buAutoNum type="arabicPeriod"/>
            </a:pPr>
            <a:endPar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marL="514350" indent="-514350">
              <a:buFont typeface="+mj-lt"/>
              <a:buAutoNum type="arabicPeriod"/>
            </a:pPr>
            <a:r>
              <a:rPr lang="en-US" sz="4400" b="1" dirty="0">
                <a:ln w="0"/>
                <a:solidFill>
                  <a:schemeClr val="tx1"/>
                </a:solidFill>
                <a:effectLst>
                  <a:outerShdw blurRad="38100" dist="19050" dir="2700000" algn="tl" rotWithShape="0">
                    <a:schemeClr val="dk1">
                      <a:alpha val="40000"/>
                    </a:schemeClr>
                  </a:outerShdw>
                </a:effectLst>
              </a:rPr>
              <a:t>Talk quietly</a:t>
            </a:r>
          </a:p>
          <a:p>
            <a:pPr marL="514350" indent="-514350">
              <a:buFont typeface="+mj-lt"/>
              <a:buAutoNum type="arabicPeriod"/>
            </a:pPr>
            <a:r>
              <a:rPr lang="en-US" sz="4400" b="1" dirty="0">
                <a:ln w="0"/>
                <a:solidFill>
                  <a:schemeClr val="tx1"/>
                </a:solidFill>
                <a:effectLst>
                  <a:outerShdw blurRad="38100" dist="19050" dir="2700000" algn="tl" rotWithShape="0">
                    <a:schemeClr val="dk1">
                      <a:alpha val="40000"/>
                    </a:schemeClr>
                  </a:outerShdw>
                </a:effectLst>
              </a:rPr>
              <a:t>Stay in my seat</a:t>
            </a:r>
          </a:p>
          <a:p>
            <a:pPr marL="514350" indent="-514350">
              <a:buFont typeface="+mj-lt"/>
              <a:buAutoNum type="arabicPeriod"/>
            </a:pPr>
            <a:r>
              <a:rPr lang="en-US" sz="4400" b="1" dirty="0">
                <a:ln w="0"/>
                <a:solidFill>
                  <a:schemeClr val="tx1"/>
                </a:solidFill>
                <a:effectLst>
                  <a:outerShdw blurRad="38100" dist="19050" dir="2700000" algn="tl" rotWithShape="0">
                    <a:schemeClr val="dk1">
                      <a:alpha val="40000"/>
                    </a:schemeClr>
                  </a:outerShdw>
                </a:effectLst>
              </a:rPr>
              <a:t>Don’t put </a:t>
            </a:r>
            <a:r>
              <a:rPr lang="en-US" sz="4400" b="1" u="sng" dirty="0">
                <a:ln w="0"/>
                <a:solidFill>
                  <a:schemeClr val="tx1"/>
                </a:solidFill>
                <a:effectLst>
                  <a:outerShdw blurRad="38100" dist="19050" dir="2700000" algn="tl" rotWithShape="0">
                    <a:schemeClr val="dk1">
                      <a:alpha val="40000"/>
                    </a:schemeClr>
                  </a:outerShdw>
                </a:effectLst>
              </a:rPr>
              <a:t>anything</a:t>
            </a:r>
            <a:r>
              <a:rPr lang="en-US" sz="4400" b="1" dirty="0">
                <a:ln w="0"/>
                <a:solidFill>
                  <a:schemeClr val="tx1"/>
                </a:solidFill>
                <a:effectLst>
                  <a:outerShdw blurRad="38100" dist="19050" dir="2700000" algn="tl" rotWithShape="0">
                    <a:schemeClr val="dk1">
                      <a:alpha val="40000"/>
                    </a:schemeClr>
                  </a:outerShdw>
                </a:effectLst>
              </a:rPr>
              <a:t> out of the window</a:t>
            </a:r>
          </a:p>
          <a:p>
            <a:pPr marL="514350" indent="-514350">
              <a:buFont typeface="+mj-lt"/>
              <a:buAutoNum type="arabicPeriod"/>
            </a:pPr>
            <a:r>
              <a:rPr lang="en-US" sz="4400" b="1" dirty="0">
                <a:ln w="0"/>
                <a:solidFill>
                  <a:schemeClr val="tx1"/>
                </a:solidFill>
                <a:effectLst>
                  <a:outerShdw blurRad="38100" dist="19050" dir="2700000" algn="tl" rotWithShape="0">
                    <a:schemeClr val="dk1">
                      <a:alpha val="40000"/>
                    </a:schemeClr>
                  </a:outerShdw>
                </a:effectLst>
              </a:rPr>
              <a:t>Keep the aisle clear</a:t>
            </a:r>
          </a:p>
          <a:p>
            <a:pPr marL="514350" indent="-514350">
              <a:buFont typeface="+mj-lt"/>
              <a:buAutoNum type="arabicPeriod"/>
            </a:pPr>
            <a:r>
              <a:rPr lang="en-US" sz="4400" b="1" dirty="0">
                <a:ln w="0"/>
                <a:solidFill>
                  <a:schemeClr val="tx1"/>
                </a:solidFill>
                <a:effectLst>
                  <a:outerShdw blurRad="38100" dist="19050" dir="2700000" algn="tl" rotWithShape="0">
                    <a:schemeClr val="dk1">
                      <a:alpha val="40000"/>
                    </a:schemeClr>
                  </a:outerShdw>
                </a:effectLst>
              </a:rPr>
              <a:t>Wait for the bus to stop before getting up</a:t>
            </a:r>
          </a:p>
        </p:txBody>
      </p:sp>
      <p:pic>
        <p:nvPicPr>
          <p:cNvPr id="4" name="Picture 3"/>
          <p:cNvPicPr>
            <a:picLocks noChangeAspect="1"/>
          </p:cNvPicPr>
          <p:nvPr/>
        </p:nvPicPr>
        <p:blipFill>
          <a:blip r:embed="rId3"/>
          <a:stretch>
            <a:fillRect/>
          </a:stretch>
        </p:blipFill>
        <p:spPr>
          <a:xfrm>
            <a:off x="7993929" y="2108428"/>
            <a:ext cx="2954517" cy="1984055"/>
          </a:xfrm>
          <a:prstGeom prst="rect">
            <a:avLst/>
          </a:prstGeom>
        </p:spPr>
      </p:pic>
    </p:spTree>
    <p:extLst>
      <p:ext uri="{BB962C8B-B14F-4D97-AF65-F5344CB8AC3E}">
        <p14:creationId xmlns:p14="http://schemas.microsoft.com/office/powerpoint/2010/main" val="385266975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ppt_w</p:attrName>
                                        </p:attrNameLst>
                                      </p:cBhvr>
                                      <p:tavLst>
                                        <p:tav tm="0" fmla="#ppt_w*sin(2.5*pi*$)">
                                          <p:val>
                                            <p:fltVal val="0"/>
                                          </p:val>
                                        </p:tav>
                                        <p:tav tm="100000">
                                          <p:val>
                                            <p:fltVal val="1"/>
                                          </p:val>
                                        </p:tav>
                                      </p:tavLst>
                                    </p:anim>
                                    <p:anim calcmode="lin" valueType="num">
                                      <p:cBhvr>
                                        <p:cTn id="9" dur="20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a:r>
              <a:rPr lang="en-US" b="1" dirty="0"/>
              <a:t>So…what do YOU think?</a:t>
            </a:r>
          </a:p>
        </p:txBody>
      </p:sp>
      <p:sp>
        <p:nvSpPr>
          <p:cNvPr id="3" name="Content Placeholder 2"/>
          <p:cNvSpPr>
            <a:spLocks noGrp="1"/>
          </p:cNvSpPr>
          <p:nvPr>
            <p:ph idx="1"/>
          </p:nvPr>
        </p:nvSpPr>
        <p:spPr/>
        <p:txBody>
          <a:bodyPr>
            <a:normAutofit/>
          </a:bodyPr>
          <a:lstStyle/>
          <a:p>
            <a:pPr marL="0" indent="0" algn="ctr">
              <a:buNone/>
            </a:pPr>
            <a:r>
              <a:rPr lang="en-US" sz="4000" dirty="0"/>
              <a:t>The boy who sits behind you on the bus is always teasing and making stupid jokes.  Sometimes it’s funny, but sometimes it’s really annoying.  Seats on the bus are assigned, so what can you do?</a:t>
            </a:r>
          </a:p>
        </p:txBody>
      </p:sp>
      <p:pic>
        <p:nvPicPr>
          <p:cNvPr id="4" name="Picture 3"/>
          <p:cNvPicPr>
            <a:picLocks noChangeAspect="1"/>
          </p:cNvPicPr>
          <p:nvPr/>
        </p:nvPicPr>
        <p:blipFill>
          <a:blip r:embed="rId3"/>
          <a:stretch>
            <a:fillRect/>
          </a:stretch>
        </p:blipFill>
        <p:spPr>
          <a:xfrm>
            <a:off x="4306797" y="4257118"/>
            <a:ext cx="3578405" cy="23812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62845423"/>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4398" y="2029909"/>
            <a:ext cx="4179531" cy="2122832"/>
          </a:xfrm>
          <a:prstGeom prst="rect">
            <a:avLst/>
          </a:prstGeom>
        </p:spPr>
      </p:pic>
      <p:pic>
        <p:nvPicPr>
          <p:cNvPr id="5" name="Picture 4"/>
          <p:cNvPicPr>
            <a:picLocks noChangeAspect="1"/>
          </p:cNvPicPr>
          <p:nvPr/>
        </p:nvPicPr>
        <p:blipFill>
          <a:blip r:embed="rId4"/>
          <a:stretch>
            <a:fillRect/>
          </a:stretch>
        </p:blipFill>
        <p:spPr>
          <a:xfrm>
            <a:off x="4418771" y="3600349"/>
            <a:ext cx="3920068" cy="2145978"/>
          </a:xfrm>
          <a:prstGeom prst="rect">
            <a:avLst/>
          </a:prstGeom>
        </p:spPr>
      </p:pic>
      <p:pic>
        <p:nvPicPr>
          <p:cNvPr id="6" name="Picture 5"/>
          <p:cNvPicPr>
            <a:picLocks noChangeAspect="1"/>
          </p:cNvPicPr>
          <p:nvPr/>
        </p:nvPicPr>
        <p:blipFill>
          <a:blip r:embed="rId5"/>
          <a:stretch>
            <a:fillRect/>
          </a:stretch>
        </p:blipFill>
        <p:spPr>
          <a:xfrm>
            <a:off x="8479076" y="4381699"/>
            <a:ext cx="3340898" cy="2280102"/>
          </a:xfrm>
          <a:prstGeom prst="rect">
            <a:avLst/>
          </a:prstGeom>
        </p:spPr>
      </p:pic>
      <p:sp>
        <p:nvSpPr>
          <p:cNvPr id="7" name="Title 6"/>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a:r>
              <a:rPr lang="en-US" b="1" dirty="0"/>
              <a:t>We all get to school in different ways…</a:t>
            </a:r>
          </a:p>
        </p:txBody>
      </p:sp>
    </p:spTree>
    <p:extLst>
      <p:ext uri="{BB962C8B-B14F-4D97-AF65-F5344CB8AC3E}">
        <p14:creationId xmlns:p14="http://schemas.microsoft.com/office/powerpoint/2010/main" val="16608636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pPr algn="ctr"/>
            <a:r>
              <a:rPr lang="en-US" b="1" dirty="0"/>
              <a:t>Have you been on a school bus before? </a:t>
            </a:r>
            <a:br>
              <a:rPr lang="en-US" b="1" dirty="0"/>
            </a:br>
            <a:r>
              <a:rPr lang="en-US" b="1" dirty="0"/>
              <a:t>How do YOU stay safe?</a:t>
            </a:r>
          </a:p>
        </p:txBody>
      </p:sp>
      <p:pic>
        <p:nvPicPr>
          <p:cNvPr id="3" name="Picture 2">
            <a:extLst>
              <a:ext uri="{FF2B5EF4-FFF2-40B4-BE49-F238E27FC236}">
                <a16:creationId xmlns:a16="http://schemas.microsoft.com/office/drawing/2014/main" xmlns="" id="{4CD20D46-484E-43D6-A7D7-651A33204548}"/>
              </a:ext>
            </a:extLst>
          </p:cNvPr>
          <p:cNvPicPr>
            <a:picLocks noChangeAspect="1"/>
          </p:cNvPicPr>
          <p:nvPr/>
        </p:nvPicPr>
        <p:blipFill>
          <a:blip r:embed="rId3"/>
          <a:stretch>
            <a:fillRect/>
          </a:stretch>
        </p:blipFill>
        <p:spPr>
          <a:xfrm>
            <a:off x="3385102" y="2298767"/>
            <a:ext cx="5421796" cy="3895132"/>
          </a:xfrm>
          <a:prstGeom prst="rect">
            <a:avLst/>
          </a:prstGeom>
          <a:ln w="127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4565851"/>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a:r>
              <a:rPr lang="en-US" b="1" dirty="0"/>
              <a:t>Even if you don’t ride a bus to school, you might ride a bus on a field trip sometime…</a:t>
            </a:r>
          </a:p>
        </p:txBody>
      </p:sp>
      <p:sp>
        <p:nvSpPr>
          <p:cNvPr id="6" name="TextBox 5"/>
          <p:cNvSpPr txBox="1"/>
          <p:nvPr/>
        </p:nvSpPr>
        <p:spPr>
          <a:xfrm>
            <a:off x="1674829" y="5727029"/>
            <a:ext cx="8842342"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400" b="1" dirty="0"/>
              <a:t>We have to stay safe!</a:t>
            </a:r>
          </a:p>
        </p:txBody>
      </p:sp>
      <p:pic>
        <p:nvPicPr>
          <p:cNvPr id="9" name="Picture 8">
            <a:extLst>
              <a:ext uri="{FF2B5EF4-FFF2-40B4-BE49-F238E27FC236}">
                <a16:creationId xmlns:a16="http://schemas.microsoft.com/office/drawing/2014/main" xmlns="" id="{150B438E-20CF-4382-AFA9-97E9CB479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565" y="1927086"/>
            <a:ext cx="5300870" cy="3533913"/>
          </a:xfrm>
          <a:prstGeom prst="rect">
            <a:avLst/>
          </a:prstGeom>
          <a:ln w="127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3583993"/>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41074" y="474437"/>
            <a:ext cx="10528705" cy="1780186"/>
          </a:xfrm>
          <a:prstGeom prst="rect">
            <a:avLst/>
          </a:prstGeom>
        </p:spPr>
      </p:pic>
      <p:pic>
        <p:nvPicPr>
          <p:cNvPr id="5" name="Picture 4">
            <a:extLst>
              <a:ext uri="{FF2B5EF4-FFF2-40B4-BE49-F238E27FC236}">
                <a16:creationId xmlns:a16="http://schemas.microsoft.com/office/drawing/2014/main" xmlns="" id="{A058BE3E-3FC2-4B43-8746-087503BC41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2765" y="2254623"/>
            <a:ext cx="4386470" cy="43864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0655881"/>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r>
            <a:b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n-US" sz="4800" b="1" dirty="0">
                <a:ln w="0"/>
                <a:solidFill>
                  <a:schemeClr val="tx1"/>
                </a:solidFill>
                <a:effectLst>
                  <a:outerShdw blurRad="38100" dist="19050" dir="2700000" algn="tl" rotWithShape="0">
                    <a:schemeClr val="dk1">
                      <a:alpha val="40000"/>
                    </a:schemeClr>
                  </a:outerShdw>
                </a:effectLst>
              </a:rPr>
              <a:t>1.  Talk quietly</a:t>
            </a:r>
            <a:r>
              <a:rPr lang="en-US" sz="4800" b="1" dirty="0">
                <a:ln w="13462">
                  <a:solidFill>
                    <a:schemeClr val="bg1"/>
                  </a:solidFill>
                  <a:prstDash val="solid"/>
                </a:ln>
                <a:solidFill>
                  <a:schemeClr val="tx1">
                    <a:lumMod val="85000"/>
                    <a:lumOff val="15000"/>
                  </a:schemeClr>
                </a:solidFill>
              </a:rPr>
              <a:t/>
            </a:r>
            <a:br>
              <a:rPr lang="en-US" sz="4800" b="1" dirty="0">
                <a:ln w="13462">
                  <a:solidFill>
                    <a:schemeClr val="bg1"/>
                  </a:solidFill>
                  <a:prstDash val="solid"/>
                </a:ln>
                <a:solidFill>
                  <a:schemeClr val="tx1">
                    <a:lumMod val="85000"/>
                    <a:lumOff val="15000"/>
                  </a:schemeClr>
                </a:solidFill>
              </a:rPr>
            </a:br>
            <a:endParaRPr lang="en-US" sz="4800" b="1" dirty="0">
              <a:ln w="13462">
                <a:solidFill>
                  <a:schemeClr val="bg1"/>
                </a:solidFill>
                <a:prstDash val="solid"/>
              </a:ln>
              <a:solidFill>
                <a:schemeClr val="tx1">
                  <a:lumMod val="85000"/>
                  <a:lumOff val="15000"/>
                </a:schemeClr>
              </a:solidFill>
            </a:endParaRPr>
          </a:p>
        </p:txBody>
      </p:sp>
      <p:pic>
        <p:nvPicPr>
          <p:cNvPr id="3" name="Picture 2">
            <a:extLst>
              <a:ext uri="{FF2B5EF4-FFF2-40B4-BE49-F238E27FC236}">
                <a16:creationId xmlns:a16="http://schemas.microsoft.com/office/drawing/2014/main" xmlns="" id="{32ED6D48-A59C-4686-B8C2-812D7BBF6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897" y="2110408"/>
            <a:ext cx="8115300" cy="4572000"/>
          </a:xfrm>
          <a:prstGeom prst="rect">
            <a:avLst/>
          </a:prstGeom>
          <a:ln w="127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3212480"/>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4800" b="1" dirty="0">
                <a:ln w="0"/>
                <a:solidFill>
                  <a:schemeClr val="tx1"/>
                </a:solidFill>
              </a:rPr>
              <a:t>2.  Stay in your seat</a:t>
            </a:r>
          </a:p>
        </p:txBody>
      </p:sp>
      <p:pic>
        <p:nvPicPr>
          <p:cNvPr id="7" name="Picture 6">
            <a:extLst>
              <a:ext uri="{FF2B5EF4-FFF2-40B4-BE49-F238E27FC236}">
                <a16:creationId xmlns:a16="http://schemas.microsoft.com/office/drawing/2014/main" xmlns="" id="{4B609781-D50D-414E-83EE-8E4A8D898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152373"/>
            <a:ext cx="6096000" cy="406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8269890"/>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b="1" dirty="0">
                <a:ln w="0"/>
                <a:solidFill>
                  <a:schemeClr val="tx1"/>
                </a:solidFill>
              </a:rPr>
              <a:t>3.  Don’t put </a:t>
            </a:r>
            <a:r>
              <a:rPr lang="en-US" sz="4800" b="1" u="sng" dirty="0">
                <a:ln w="0"/>
                <a:solidFill>
                  <a:schemeClr val="tx1"/>
                </a:solidFill>
              </a:rPr>
              <a:t>anything</a:t>
            </a:r>
            <a:r>
              <a:rPr lang="en-US" b="1" dirty="0">
                <a:ln w="0"/>
                <a:solidFill>
                  <a:schemeClr val="tx1"/>
                </a:solidFill>
              </a:rPr>
              <a:t> out of the window!</a:t>
            </a:r>
          </a:p>
        </p:txBody>
      </p:sp>
      <p:pic>
        <p:nvPicPr>
          <p:cNvPr id="6" name="Picture 5">
            <a:extLst>
              <a:ext uri="{FF2B5EF4-FFF2-40B4-BE49-F238E27FC236}">
                <a16:creationId xmlns:a16="http://schemas.microsoft.com/office/drawing/2014/main" xmlns="" id="{A9DB2524-8C27-432D-ABDB-043DE5DC9D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9992" y="3415492"/>
            <a:ext cx="52015" cy="27015"/>
          </a:xfrm>
          <a:prstGeom prst="rect">
            <a:avLst/>
          </a:prstGeom>
        </p:spPr>
      </p:pic>
      <p:pic>
        <p:nvPicPr>
          <p:cNvPr id="8" name="Picture 7">
            <a:extLst>
              <a:ext uri="{FF2B5EF4-FFF2-40B4-BE49-F238E27FC236}">
                <a16:creationId xmlns:a16="http://schemas.microsoft.com/office/drawing/2014/main" xmlns="" id="{A9BB7183-5C9D-4286-9DEE-C97E5F91B3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9992" y="3415492"/>
            <a:ext cx="52015" cy="27015"/>
          </a:xfrm>
          <a:prstGeom prst="rect">
            <a:avLst/>
          </a:prstGeom>
        </p:spPr>
      </p:pic>
      <p:pic>
        <p:nvPicPr>
          <p:cNvPr id="10" name="Picture 9">
            <a:extLst>
              <a:ext uri="{FF2B5EF4-FFF2-40B4-BE49-F238E27FC236}">
                <a16:creationId xmlns:a16="http://schemas.microsoft.com/office/drawing/2014/main" xmlns="" id="{7F32B4CA-B5BE-4E8D-8D5F-D7381C1308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9992" y="3415492"/>
            <a:ext cx="52015" cy="27015"/>
          </a:xfrm>
          <a:prstGeom prst="rect">
            <a:avLst/>
          </a:prstGeom>
        </p:spPr>
      </p:pic>
      <p:pic>
        <p:nvPicPr>
          <p:cNvPr id="12" name="Picture 11">
            <a:extLst>
              <a:ext uri="{FF2B5EF4-FFF2-40B4-BE49-F238E27FC236}">
                <a16:creationId xmlns:a16="http://schemas.microsoft.com/office/drawing/2014/main" xmlns="" id="{F32DD4EA-A122-4573-A7A2-26EB2FBBF0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9992" y="3415492"/>
            <a:ext cx="52015" cy="27015"/>
          </a:xfrm>
          <a:prstGeom prst="rect">
            <a:avLst/>
          </a:prstGeom>
        </p:spPr>
      </p:pic>
      <p:pic>
        <p:nvPicPr>
          <p:cNvPr id="14" name="Picture 13">
            <a:extLst>
              <a:ext uri="{FF2B5EF4-FFF2-40B4-BE49-F238E27FC236}">
                <a16:creationId xmlns:a16="http://schemas.microsoft.com/office/drawing/2014/main" xmlns="" id="{99CA55AD-1E90-4F5A-B690-8A914579E3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7710" y="2457481"/>
            <a:ext cx="6625175" cy="3440913"/>
          </a:xfrm>
          <a:prstGeom prst="rect">
            <a:avLst/>
          </a:prstGeom>
          <a:ln w="12700">
            <a:solidFill>
              <a:schemeClr val="tx1"/>
            </a:solidFill>
          </a:ln>
          <a:effectLst>
            <a:outerShdw blurRad="292100" dist="139700" dir="2700000" algn="tl" rotWithShape="0">
              <a:srgbClr val="333333">
                <a:alpha val="65000"/>
              </a:srgbClr>
            </a:outerShdw>
          </a:effectLst>
        </p:spPr>
      </p:pic>
      <p:sp>
        <p:nvSpPr>
          <p:cNvPr id="4" name="&quot;No&quot; Symbol 3"/>
          <p:cNvSpPr/>
          <p:nvPr/>
        </p:nvSpPr>
        <p:spPr>
          <a:xfrm>
            <a:off x="3795313" y="2290713"/>
            <a:ext cx="4601372" cy="4157222"/>
          </a:xfrm>
          <a:prstGeom prst="noSmoking">
            <a:avLst>
              <a:gd name="adj" fmla="val 561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7027529"/>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4800" b="1" dirty="0">
                <a:ln w="0"/>
                <a:solidFill>
                  <a:schemeClr val="tx1"/>
                </a:solidFill>
              </a:rPr>
              <a:t>4.  Keep the aisle clear</a:t>
            </a:r>
          </a:p>
        </p:txBody>
      </p:sp>
      <p:pic>
        <p:nvPicPr>
          <p:cNvPr id="3" name="Picture 2"/>
          <p:cNvPicPr>
            <a:picLocks noChangeAspect="1"/>
          </p:cNvPicPr>
          <p:nvPr/>
        </p:nvPicPr>
        <p:blipFill>
          <a:blip r:embed="rId3"/>
          <a:stretch>
            <a:fillRect/>
          </a:stretch>
        </p:blipFill>
        <p:spPr>
          <a:xfrm>
            <a:off x="4614887" y="2276279"/>
            <a:ext cx="2962225" cy="35546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89448368"/>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1091</Words>
  <Application>Microsoft Office PowerPoint</Application>
  <PresentationFormat>Widescreen</PresentationFormat>
  <Paragraphs>45</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We all get to school in different ways…</vt:lpstr>
      <vt:lpstr>Have you been on a school bus before?  How do YOU stay safe?</vt:lpstr>
      <vt:lpstr>Even if you don’t ride a bus to school, you might ride a bus on a field trip sometime…</vt:lpstr>
      <vt:lpstr>PowerPoint Presentation</vt:lpstr>
      <vt:lpstr> 1.  Talk quietly </vt:lpstr>
      <vt:lpstr>2.  Stay in your seat</vt:lpstr>
      <vt:lpstr>3.  Don’t put anything out of the window!</vt:lpstr>
      <vt:lpstr>4.  Keep the aisle clear</vt:lpstr>
      <vt:lpstr>5.  Wait for the bus to stop before getting up</vt:lpstr>
      <vt:lpstr>Who is being safe on the school bus?</vt:lpstr>
      <vt:lpstr>I Can Stay Safe on the School Bus!</vt:lpstr>
      <vt:lpstr>So…what do YOU think?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Morris</dc:creator>
  <cp:lastModifiedBy>Lisa Falk</cp:lastModifiedBy>
  <cp:revision>34</cp:revision>
  <dcterms:created xsi:type="dcterms:W3CDTF">2017-01-10T15:02:07Z</dcterms:created>
  <dcterms:modified xsi:type="dcterms:W3CDTF">2019-09-17T15:23:33Z</dcterms:modified>
</cp:coreProperties>
</file>