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17"/>
  </p:notesMasterIdLst>
  <p:handoutMasterIdLst>
    <p:handoutMasterId r:id="rId18"/>
  </p:handoutMasterIdLst>
  <p:sldIdLst>
    <p:sldId id="264" r:id="rId3"/>
    <p:sldId id="265" r:id="rId4"/>
    <p:sldId id="267" r:id="rId5"/>
    <p:sldId id="268" r:id="rId6"/>
    <p:sldId id="269" r:id="rId7"/>
    <p:sldId id="270" r:id="rId8"/>
    <p:sldId id="271" r:id="rId9"/>
    <p:sldId id="273" r:id="rId10"/>
    <p:sldId id="274" r:id="rId11"/>
    <p:sldId id="272" r:id="rId12"/>
    <p:sldId id="275" r:id="rId13"/>
    <p:sldId id="276" r:id="rId14"/>
    <p:sldId id="278"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58"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9" d="100"/>
          <a:sy n="69" d="100"/>
        </p:scale>
        <p:origin x="205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9/20/2019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dirty="0"/>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9/20/2019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dirty="0"/>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title slide with students to introduce lesson.  Talk about how today’s lesson will give the students some rules for using the school bathroom the right way – rules that will keep them safe, healthy and out of trouble!</a:t>
            </a:r>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dirty="0"/>
          </a:p>
        </p:txBody>
      </p:sp>
    </p:spTree>
    <p:extLst>
      <p:ext uri="{BB962C8B-B14F-4D97-AF65-F5344CB8AC3E}">
        <p14:creationId xmlns:p14="http://schemas.microsoft.com/office/powerpoint/2010/main" val="198988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a:t>
            </a:r>
            <a:r>
              <a:rPr lang="en-US" baseline="0" dirty="0"/>
              <a:t> about how important it is to respect the “rights” of others using the bathroom too.  List ways to do this and ask students to add their ideas.</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10</a:t>
            </a:fld>
            <a:endParaRPr lang="en-US" dirty="0"/>
          </a:p>
        </p:txBody>
      </p:sp>
    </p:spTree>
    <p:extLst>
      <p:ext uri="{BB962C8B-B14F-4D97-AF65-F5344CB8AC3E}">
        <p14:creationId xmlns:p14="http://schemas.microsoft.com/office/powerpoint/2010/main" val="389066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Ask students if they’ve  ever tried to use something in a bathroom and it wasn’t working (i.e. the paper towels were stuck; the toilet was clogged, etc.)  How did they feel?  What did they do about it?  What should they do if they use the bathroom and find something not working properly?  (tell their teacher or the custodian, etc.)</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11</a:t>
            </a:fld>
            <a:endParaRPr lang="en-US" dirty="0"/>
          </a:p>
        </p:txBody>
      </p:sp>
    </p:spTree>
    <p:extLst>
      <p:ext uri="{BB962C8B-B14F-4D97-AF65-F5344CB8AC3E}">
        <p14:creationId xmlns:p14="http://schemas.microsoft.com/office/powerpoint/2010/main" val="426051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Talk about the importance of using the bathroom quickly and returning to class.  What might happen if you don’t?  (you might miss important things in class; your teacher might be angry that you took so long; you might lose bathroom privileges; etc.)</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12</a:t>
            </a:fld>
            <a:endParaRPr lang="en-US" dirty="0"/>
          </a:p>
        </p:txBody>
      </p:sp>
    </p:spTree>
    <p:extLst>
      <p:ext uri="{BB962C8B-B14F-4D97-AF65-F5344CB8AC3E}">
        <p14:creationId xmlns:p14="http://schemas.microsoft.com/office/powerpoint/2010/main" val="104334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title</a:t>
            </a:r>
            <a:r>
              <a:rPr lang="en-US" baseline="0" dirty="0"/>
              <a:t> with students.  Ask students if they can list the 4 school bathroom rules they just learned.  Click to bring up the 4 rules.</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13</a:t>
            </a:fld>
            <a:endParaRPr lang="en-US" dirty="0"/>
          </a:p>
        </p:txBody>
      </p:sp>
    </p:spTree>
    <p:extLst>
      <p:ext uri="{BB962C8B-B14F-4D97-AF65-F5344CB8AC3E}">
        <p14:creationId xmlns:p14="http://schemas.microsoft.com/office/powerpoint/2010/main" val="231409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possible responses to the situation but also possible repercussions:  They could leave and try another bathroom (but what if there’s not enough time to get to another one?); they could say “excuse me” and try to get past the boys (but what if it’s dangerous and they slip? or what if they get drawn into the fight? or what if they become a target?); they could go tell an adult (but then they could be labeled a tattletale and they still haven’t been able to go to the bathroom); etc.  Lead a discussion about how every action they take will have a consequence so they need to think through their plan and be prepared to handle </a:t>
            </a:r>
            <a:r>
              <a:rPr lang="en-US" baseline="0"/>
              <a:t>the outcome.</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14</a:t>
            </a:fld>
            <a:endParaRPr lang="en-US" dirty="0"/>
          </a:p>
        </p:txBody>
      </p:sp>
    </p:spTree>
    <p:extLst>
      <p:ext uri="{BB962C8B-B14F-4D97-AF65-F5344CB8AC3E}">
        <p14:creationId xmlns:p14="http://schemas.microsoft.com/office/powerpoint/2010/main" val="313795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students what their teacher(s) expect them to do to request permission to use the bathroom.  Click to bring up each option.  Talk about how different teachers in the school might have different expectations before they even leave the classroom to use the bathroom.  Ask students if there are any other </a:t>
            </a:r>
          </a:p>
        </p:txBody>
      </p:sp>
      <p:sp>
        <p:nvSpPr>
          <p:cNvPr id="4" name="Slide Number Placeholder 3"/>
          <p:cNvSpPr>
            <a:spLocks noGrp="1"/>
          </p:cNvSpPr>
          <p:nvPr>
            <p:ph type="sldNum" sz="quarter" idx="10"/>
          </p:nvPr>
        </p:nvSpPr>
        <p:spPr/>
        <p:txBody>
          <a:bodyPr/>
          <a:lstStyle/>
          <a:p>
            <a:fld id="{C24F3E57-140F-42E5-ACA7-3B197A5F54F0}" type="slidenum">
              <a:rPr lang="en-US" smtClean="0"/>
              <a:t>2</a:t>
            </a:fld>
            <a:endParaRPr lang="en-US" dirty="0"/>
          </a:p>
        </p:txBody>
      </p:sp>
    </p:spTree>
    <p:extLst>
      <p:ext uri="{BB962C8B-B14F-4D97-AF65-F5344CB8AC3E}">
        <p14:creationId xmlns:p14="http://schemas.microsoft.com/office/powerpoint/2010/main" val="353224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we still have to follow the school rules in the hall by walking but that sometimes it’s hard to hold it when we </a:t>
            </a:r>
            <a:r>
              <a:rPr lang="en-US" b="1" dirty="0"/>
              <a:t>really</a:t>
            </a:r>
            <a:r>
              <a:rPr lang="en-US" dirty="0"/>
              <a:t> have to go.  Then it’s okay to walk quickly to the bathroom.  We can always politely explain that it’s an emergency to anyone who questions us.</a:t>
            </a:r>
          </a:p>
        </p:txBody>
      </p:sp>
      <p:sp>
        <p:nvSpPr>
          <p:cNvPr id="4" name="Slide Number Placeholder 3"/>
          <p:cNvSpPr>
            <a:spLocks noGrp="1"/>
          </p:cNvSpPr>
          <p:nvPr>
            <p:ph type="sldNum" sz="quarter" idx="10"/>
          </p:nvPr>
        </p:nvSpPr>
        <p:spPr/>
        <p:txBody>
          <a:bodyPr/>
          <a:lstStyle/>
          <a:p>
            <a:fld id="{C24F3E57-140F-42E5-ACA7-3B197A5F54F0}" type="slidenum">
              <a:rPr lang="en-US" smtClean="0"/>
              <a:t>3</a:t>
            </a:fld>
            <a:endParaRPr lang="en-US" dirty="0"/>
          </a:p>
        </p:txBody>
      </p:sp>
    </p:spTree>
    <p:extLst>
      <p:ext uri="{BB962C8B-B14F-4D97-AF65-F5344CB8AC3E}">
        <p14:creationId xmlns:p14="http://schemas.microsoft.com/office/powerpoint/2010/main" val="390292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Lead a discussion about possible problems that would arise if we didn’t have bathroom rules (i.e. people could get hurt, germs could get spread, bathroom would be a mess, etc.)</a:t>
            </a:r>
          </a:p>
        </p:txBody>
      </p:sp>
      <p:sp>
        <p:nvSpPr>
          <p:cNvPr id="4" name="Slide Number Placeholder 3"/>
          <p:cNvSpPr>
            <a:spLocks noGrp="1"/>
          </p:cNvSpPr>
          <p:nvPr>
            <p:ph type="sldNum" sz="quarter" idx="10"/>
          </p:nvPr>
        </p:nvSpPr>
        <p:spPr/>
        <p:txBody>
          <a:bodyPr/>
          <a:lstStyle/>
          <a:p>
            <a:fld id="{C24F3E57-140F-42E5-ACA7-3B197A5F54F0}" type="slidenum">
              <a:rPr lang="en-US" smtClean="0"/>
              <a:t>4</a:t>
            </a:fld>
            <a:endParaRPr lang="en-US" dirty="0"/>
          </a:p>
        </p:txBody>
      </p:sp>
    </p:spTree>
    <p:extLst>
      <p:ext uri="{BB962C8B-B14F-4D97-AF65-F5344CB8AC3E}">
        <p14:creationId xmlns:p14="http://schemas.microsoft.com/office/powerpoint/2010/main" val="344619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students to point out all of the things they see in the picture (i.e. water on the floor, graffiti, trash on the floor).  Ask them why these things might make them not want to use this bathroom. Lead a discussion about safety concerns (slipping in the water on the floor;  tripping over trash; germs; etc.)</a:t>
            </a:r>
          </a:p>
        </p:txBody>
      </p:sp>
      <p:sp>
        <p:nvSpPr>
          <p:cNvPr id="4" name="Slide Number Placeholder 3"/>
          <p:cNvSpPr>
            <a:spLocks noGrp="1"/>
          </p:cNvSpPr>
          <p:nvPr>
            <p:ph type="sldNum" sz="quarter" idx="10"/>
          </p:nvPr>
        </p:nvSpPr>
        <p:spPr/>
        <p:txBody>
          <a:bodyPr/>
          <a:lstStyle/>
          <a:p>
            <a:fld id="{C24F3E57-140F-42E5-ACA7-3B197A5F54F0}" type="slidenum">
              <a:rPr lang="en-US" smtClean="0"/>
              <a:t>5</a:t>
            </a:fld>
            <a:endParaRPr lang="en-US" dirty="0"/>
          </a:p>
        </p:txBody>
      </p:sp>
    </p:spTree>
    <p:extLst>
      <p:ext uri="{BB962C8B-B14F-4D97-AF65-F5344CB8AC3E}">
        <p14:creationId xmlns:p14="http://schemas.microsoft.com/office/powerpoint/2010/main" val="388808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what they see in this picture:  clean sinks, floor, etc.  Why would they prefer to use this bathroom over the other one?  Talk about how they think a bathroom is kept this way.  </a:t>
            </a:r>
            <a:r>
              <a:rPr lang="en-US" b="1" dirty="0"/>
              <a:t>(RULES!)</a:t>
            </a:r>
          </a:p>
        </p:txBody>
      </p:sp>
      <p:sp>
        <p:nvSpPr>
          <p:cNvPr id="4" name="Slide Number Placeholder 3"/>
          <p:cNvSpPr>
            <a:spLocks noGrp="1"/>
          </p:cNvSpPr>
          <p:nvPr>
            <p:ph type="sldNum" sz="quarter" idx="10"/>
          </p:nvPr>
        </p:nvSpPr>
        <p:spPr/>
        <p:txBody>
          <a:bodyPr/>
          <a:lstStyle/>
          <a:p>
            <a:fld id="{C24F3E57-140F-42E5-ACA7-3B197A5F54F0}" type="slidenum">
              <a:rPr lang="en-US" smtClean="0"/>
              <a:t>6</a:t>
            </a:fld>
            <a:endParaRPr lang="en-US" dirty="0"/>
          </a:p>
        </p:txBody>
      </p:sp>
    </p:spTree>
    <p:extLst>
      <p:ext uri="{BB962C8B-B14F-4D97-AF65-F5344CB8AC3E}">
        <p14:creationId xmlns:p14="http://schemas.microsoft.com/office/powerpoint/2010/main" val="27346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Let them vote on which bathroom they’d prefer to use – tally their responses.  Lead into the next slide by explaining that </a:t>
            </a:r>
            <a:r>
              <a:rPr lang="en-US" b="1" baseline="0" dirty="0"/>
              <a:t>rules help us to keep our bathrooms clean and safe.</a:t>
            </a:r>
            <a:endParaRPr lang="en-US" b="1" dirty="0"/>
          </a:p>
        </p:txBody>
      </p:sp>
      <p:sp>
        <p:nvSpPr>
          <p:cNvPr id="4" name="Slide Number Placeholder 3"/>
          <p:cNvSpPr>
            <a:spLocks noGrp="1"/>
          </p:cNvSpPr>
          <p:nvPr>
            <p:ph type="sldNum" sz="quarter" idx="10"/>
          </p:nvPr>
        </p:nvSpPr>
        <p:spPr/>
        <p:txBody>
          <a:bodyPr/>
          <a:lstStyle/>
          <a:p>
            <a:fld id="{C24F3E57-140F-42E5-ACA7-3B197A5F54F0}" type="slidenum">
              <a:rPr lang="en-US" smtClean="0"/>
              <a:t>7</a:t>
            </a:fld>
            <a:endParaRPr lang="en-US" dirty="0"/>
          </a:p>
        </p:txBody>
      </p:sp>
    </p:spTree>
    <p:extLst>
      <p:ext uri="{BB962C8B-B14F-4D97-AF65-F5344CB8AC3E}">
        <p14:creationId xmlns:p14="http://schemas.microsoft.com/office/powerpoint/2010/main" val="124727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Explain that you’ll go over each point in a  little more detail, but kick things off by asking the class what they think it means to “take care of myself” in the bathroom.  </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8</a:t>
            </a:fld>
            <a:endParaRPr lang="en-US" dirty="0"/>
          </a:p>
        </p:txBody>
      </p:sp>
    </p:spTree>
    <p:extLst>
      <p:ext uri="{BB962C8B-B14F-4D97-AF65-F5344CB8AC3E}">
        <p14:creationId xmlns:p14="http://schemas.microsoft.com/office/powerpoint/2010/main" val="85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Read slide with students.  Lead a discussion about proper bathroom hygiene (i.e. wiping [depending on the students you have], handwashing and drying, looking in the mirror to clean face after lunch, etc.)  Ask students if there is anything else to add to the list.</a:t>
            </a:r>
            <a:endParaRPr lang="en-US" dirty="0"/>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9</a:t>
            </a:fld>
            <a:endParaRPr lang="en-US" dirty="0"/>
          </a:p>
        </p:txBody>
      </p:sp>
    </p:spTree>
    <p:extLst>
      <p:ext uri="{BB962C8B-B14F-4D97-AF65-F5344CB8AC3E}">
        <p14:creationId xmlns:p14="http://schemas.microsoft.com/office/powerpoint/2010/main" val="2466473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9/20/2019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2A044C-D33A-4646-9F43-140BF7C29466}" type="datetime1">
              <a:rPr lang="en-US" smtClean="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1104900" y="914402"/>
            <a:ext cx="6121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8F8761A-AF70-4876-A6F0-1286775C4F08}" type="datetime1">
              <a:rPr lang="en-US" smtClean="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C1596B4-361F-43A8-B168-DA893180BFB8}" type="datetime1">
              <a:rPr lang="en-US" smtClean="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1122546" y="1920085"/>
            <a:ext cx="4389120" cy="4434840"/>
          </a:xfrm>
        </p:spPr>
        <p:txBody>
          <a:bodyPr/>
          <a:lstStyle>
            <a:lvl1pPr>
              <a:defRPr sz="24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5783580" y="1920085"/>
            <a:ext cx="438912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290691E0-6248-44D5-A750-839F2D339198}" type="datetime1">
              <a:rPr lang="en-US" smtClean="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144848"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769260"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p>
            <a:fld id="{E1F8FECA-DDCC-464F-B9A8-47361C66BB75}" type="datetime1">
              <a:rPr lang="en-US" smtClean="0"/>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9/20/2019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5084956" y="1676400"/>
            <a:ext cx="5087744" cy="4572000"/>
          </a:xfrm>
        </p:spPr>
        <p:txBody>
          <a:bodyPr tIns="0">
            <a:normAutofit/>
          </a:bodyPr>
          <a:lstStyle>
            <a:lvl1pPr>
              <a:defRPr sz="2400"/>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p>
            <a:fld id="{D9FAE372-5FD4-4FFB-A5DD-C7C4DBD88187}" type="datetime1">
              <a:rPr lang="en-US" smtClean="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8ACC58-83F3-4B99-B532-0249FFBF33C7}" type="datetime1">
              <a:rPr lang="en-US" smtClean="0"/>
              <a:t>9/20/2019</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938528"/>
            <a:ext cx="10468864" cy="2752344"/>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6000" dirty="0">
                <a:solidFill>
                  <a:srgbClr val="0070C0"/>
                </a:solidFill>
              </a:rPr>
              <a:t>I Can Show What I Know</a:t>
            </a:r>
            <a:br>
              <a:rPr lang="en-US" sz="6000" dirty="0">
                <a:solidFill>
                  <a:srgbClr val="0070C0"/>
                </a:solidFill>
              </a:rPr>
            </a:br>
            <a:r>
              <a:rPr lang="en-US" sz="6000" dirty="0">
                <a:solidFill>
                  <a:srgbClr val="0070C0"/>
                </a:solidFill>
              </a:rPr>
              <a:t>When I Gotta Go!</a:t>
            </a:r>
            <a:br>
              <a:rPr lang="en-US" sz="6000" dirty="0">
                <a:solidFill>
                  <a:srgbClr val="0070C0"/>
                </a:solidFill>
              </a:rPr>
            </a:br>
            <a:r>
              <a:rPr lang="en-US" sz="6000" dirty="0">
                <a:solidFill>
                  <a:srgbClr val="0070C0"/>
                </a:solidFill>
              </a:rPr>
              <a:t>(…to the Bathroom)</a:t>
            </a:r>
          </a:p>
        </p:txBody>
      </p:sp>
      <p:pic>
        <p:nvPicPr>
          <p:cNvPr id="6" name="Picture 5"/>
          <p:cNvPicPr>
            <a:picLocks noChangeAspect="1"/>
          </p:cNvPicPr>
          <p:nvPr/>
        </p:nvPicPr>
        <p:blipFill>
          <a:blip r:embed="rId3"/>
          <a:stretch>
            <a:fillRect/>
          </a:stretch>
        </p:blipFill>
        <p:spPr>
          <a:xfrm>
            <a:off x="10460736" y="4996246"/>
            <a:ext cx="1277874" cy="1532570"/>
          </a:xfrm>
          <a:prstGeom prst="rect">
            <a:avLst/>
          </a:prstGeom>
        </p:spPr>
      </p:pic>
    </p:spTree>
    <p:extLst>
      <p:ext uri="{BB962C8B-B14F-4D97-AF65-F5344CB8AC3E}">
        <p14:creationId xmlns:p14="http://schemas.microsoft.com/office/powerpoint/2010/main" val="147107142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900" y="468418"/>
            <a:ext cx="90678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4800" b="1" dirty="0">
                <a:solidFill>
                  <a:srgbClr val="0070C0"/>
                </a:solidFill>
              </a:rPr>
              <a:t>2.  Respect others</a:t>
            </a:r>
          </a:p>
        </p:txBody>
      </p:sp>
      <p:sp>
        <p:nvSpPr>
          <p:cNvPr id="4" name="Content Placeholder 3"/>
          <p:cNvSpPr>
            <a:spLocks noGrp="1"/>
          </p:cNvSpPr>
          <p:nvPr>
            <p:ph idx="1"/>
          </p:nvPr>
        </p:nvSpPr>
        <p:spPr>
          <a:xfrm>
            <a:off x="1104900" y="1935480"/>
            <a:ext cx="7218968" cy="4389120"/>
          </a:xfrm>
        </p:spPr>
        <p:txBody>
          <a:bodyPr/>
          <a:lstStyle/>
          <a:p>
            <a:r>
              <a:rPr lang="en-US" sz="4000" dirty="0">
                <a:solidFill>
                  <a:srgbClr val="0070C0"/>
                </a:solidFill>
              </a:rPr>
              <a:t>stay quiet</a:t>
            </a:r>
          </a:p>
          <a:p>
            <a:r>
              <a:rPr lang="en-US" sz="4000" dirty="0">
                <a:solidFill>
                  <a:srgbClr val="0070C0"/>
                </a:solidFill>
              </a:rPr>
              <a:t>respect the privacy of others</a:t>
            </a:r>
          </a:p>
          <a:p>
            <a:r>
              <a:rPr lang="en-US" sz="4000" dirty="0">
                <a:solidFill>
                  <a:srgbClr val="0070C0"/>
                </a:solidFill>
              </a:rPr>
              <a:t>keep hands, feet, and belongings to yourself</a:t>
            </a:r>
          </a:p>
          <a:p>
            <a:r>
              <a:rPr lang="en-US" sz="4000" u="sng" dirty="0">
                <a:solidFill>
                  <a:srgbClr val="0070C0"/>
                </a:solidFill>
              </a:rPr>
              <a:t>FLUSH</a:t>
            </a:r>
            <a:r>
              <a:rPr lang="en-US" sz="4000" dirty="0">
                <a:solidFill>
                  <a:srgbClr val="0070C0"/>
                </a:solidFill>
              </a:rPr>
              <a:t>!!!</a:t>
            </a:r>
          </a:p>
          <a:p>
            <a:endParaRPr lang="en-US" dirty="0">
              <a:solidFill>
                <a:srgbClr val="0070C0"/>
              </a:solidFill>
            </a:endParaRPr>
          </a:p>
        </p:txBody>
      </p:sp>
      <p:pic>
        <p:nvPicPr>
          <p:cNvPr id="5" name="Picture 4"/>
          <p:cNvPicPr>
            <a:picLocks noChangeAspect="1"/>
          </p:cNvPicPr>
          <p:nvPr/>
        </p:nvPicPr>
        <p:blipFill>
          <a:blip r:embed="rId3"/>
          <a:stretch>
            <a:fillRect/>
          </a:stretch>
        </p:blipFill>
        <p:spPr>
          <a:xfrm>
            <a:off x="8387075" y="3421930"/>
            <a:ext cx="3571250" cy="3066477"/>
          </a:xfrm>
          <a:prstGeom prst="rect">
            <a:avLst/>
          </a:prstGeom>
          <a:ln>
            <a:solidFill>
              <a:schemeClr val="accent1">
                <a:lumMod val="75000"/>
              </a:schemeClr>
            </a:solidFill>
          </a:ln>
        </p:spPr>
      </p:pic>
    </p:spTree>
    <p:extLst>
      <p:ext uri="{BB962C8B-B14F-4D97-AF65-F5344CB8AC3E}">
        <p14:creationId xmlns:p14="http://schemas.microsoft.com/office/powerpoint/2010/main" val="138062074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a:solidFill>
                  <a:srgbClr val="0070C0"/>
                </a:solidFill>
              </a:rPr>
              <a:t>3.  Respect bathroom property</a:t>
            </a:r>
          </a:p>
        </p:txBody>
      </p:sp>
      <p:sp>
        <p:nvSpPr>
          <p:cNvPr id="3" name="Content Placeholder 2"/>
          <p:cNvSpPr>
            <a:spLocks noGrp="1"/>
          </p:cNvSpPr>
          <p:nvPr>
            <p:ph idx="1"/>
          </p:nvPr>
        </p:nvSpPr>
        <p:spPr>
          <a:xfrm>
            <a:off x="1104900" y="2812173"/>
            <a:ext cx="6445970" cy="3588627"/>
          </a:xfrm>
        </p:spPr>
        <p:txBody>
          <a:bodyPr>
            <a:normAutofit/>
          </a:bodyPr>
          <a:lstStyle/>
          <a:p>
            <a:r>
              <a:rPr lang="en-US" sz="4000" dirty="0">
                <a:solidFill>
                  <a:srgbClr val="0070C0"/>
                </a:solidFill>
              </a:rPr>
              <a:t>turn off water</a:t>
            </a:r>
          </a:p>
          <a:p>
            <a:r>
              <a:rPr lang="en-US" sz="4000" dirty="0">
                <a:solidFill>
                  <a:srgbClr val="0070C0"/>
                </a:solidFill>
              </a:rPr>
              <a:t>take care of bathroom equipment</a:t>
            </a:r>
          </a:p>
          <a:p>
            <a:r>
              <a:rPr lang="en-US" sz="4000" dirty="0">
                <a:solidFill>
                  <a:srgbClr val="0070C0"/>
                </a:solidFill>
              </a:rPr>
              <a:t>put trash where it belongs</a:t>
            </a:r>
          </a:p>
        </p:txBody>
      </p:sp>
      <p:pic>
        <p:nvPicPr>
          <p:cNvPr id="4" name="Picture 3"/>
          <p:cNvPicPr>
            <a:picLocks noChangeAspect="1"/>
          </p:cNvPicPr>
          <p:nvPr/>
        </p:nvPicPr>
        <p:blipFill>
          <a:blip r:embed="rId3"/>
          <a:stretch>
            <a:fillRect/>
          </a:stretch>
        </p:blipFill>
        <p:spPr>
          <a:xfrm>
            <a:off x="7550870" y="2714920"/>
            <a:ext cx="3365369" cy="3365369"/>
          </a:xfrm>
          <a:prstGeom prst="rect">
            <a:avLst/>
          </a:prstGeom>
          <a:ln>
            <a:solidFill>
              <a:schemeClr val="accent1">
                <a:lumMod val="75000"/>
              </a:schemeClr>
            </a:solidFill>
          </a:ln>
        </p:spPr>
      </p:pic>
    </p:spTree>
    <p:extLst>
      <p:ext uri="{BB962C8B-B14F-4D97-AF65-F5344CB8AC3E}">
        <p14:creationId xmlns:p14="http://schemas.microsoft.com/office/powerpoint/2010/main" val="426768278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a:solidFill>
                  <a:srgbClr val="0070C0"/>
                </a:solidFill>
              </a:rPr>
              <a:t>4. Get back to class</a:t>
            </a:r>
          </a:p>
        </p:txBody>
      </p:sp>
      <p:sp>
        <p:nvSpPr>
          <p:cNvPr id="3" name="Content Placeholder 2"/>
          <p:cNvSpPr>
            <a:spLocks noGrp="1"/>
          </p:cNvSpPr>
          <p:nvPr>
            <p:ph idx="1"/>
          </p:nvPr>
        </p:nvSpPr>
        <p:spPr>
          <a:xfrm>
            <a:off x="1104900" y="2284272"/>
            <a:ext cx="5729533" cy="4389120"/>
          </a:xfrm>
        </p:spPr>
        <p:txBody>
          <a:bodyPr>
            <a:normAutofit/>
          </a:bodyPr>
          <a:lstStyle/>
          <a:p>
            <a:r>
              <a:rPr lang="en-US" sz="4000" dirty="0">
                <a:solidFill>
                  <a:srgbClr val="0070C0"/>
                </a:solidFill>
              </a:rPr>
              <a:t>when you’re done – you’re done!</a:t>
            </a:r>
          </a:p>
          <a:p>
            <a:r>
              <a:rPr lang="en-US" sz="4000" dirty="0">
                <a:solidFill>
                  <a:srgbClr val="0070C0"/>
                </a:solidFill>
              </a:rPr>
              <a:t>not time for you to hang around</a:t>
            </a:r>
          </a:p>
          <a:p>
            <a:r>
              <a:rPr lang="en-US" sz="4000" dirty="0">
                <a:solidFill>
                  <a:srgbClr val="0070C0"/>
                </a:solidFill>
              </a:rPr>
              <a:t>finish up and get back to class quickly</a:t>
            </a:r>
          </a:p>
          <a:p>
            <a:endParaRPr lang="en-US" sz="4000" dirty="0">
              <a:solidFill>
                <a:srgbClr val="0070C0"/>
              </a:solidFill>
            </a:endParaRPr>
          </a:p>
        </p:txBody>
      </p:sp>
      <p:pic>
        <p:nvPicPr>
          <p:cNvPr id="7" name="Picture 6"/>
          <p:cNvPicPr>
            <a:picLocks noChangeAspect="1"/>
          </p:cNvPicPr>
          <p:nvPr/>
        </p:nvPicPr>
        <p:blipFill>
          <a:blip r:embed="rId3"/>
          <a:stretch>
            <a:fillRect/>
          </a:stretch>
        </p:blipFill>
        <p:spPr>
          <a:xfrm>
            <a:off x="9509760" y="2585931"/>
            <a:ext cx="1911452" cy="3190148"/>
          </a:xfrm>
          <a:prstGeom prst="rect">
            <a:avLst/>
          </a:prstGeom>
          <a:ln>
            <a:solidFill>
              <a:schemeClr val="accent1">
                <a:lumMod val="75000"/>
              </a:schemeClr>
            </a:solidFill>
          </a:ln>
        </p:spPr>
      </p:pic>
      <p:pic>
        <p:nvPicPr>
          <p:cNvPr id="5" name="Picture 4">
            <a:extLst>
              <a:ext uri="{FF2B5EF4-FFF2-40B4-BE49-F238E27FC236}">
                <a16:creationId xmlns="" xmlns:a16="http://schemas.microsoft.com/office/drawing/2014/main" id="{23291233-5D7C-40E6-B9C8-A7BEED17A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434" y="2585931"/>
            <a:ext cx="2675326" cy="3190148"/>
          </a:xfrm>
          <a:prstGeom prst="rect">
            <a:avLst/>
          </a:prstGeom>
        </p:spPr>
      </p:pic>
    </p:spTree>
    <p:extLst>
      <p:ext uri="{BB962C8B-B14F-4D97-AF65-F5344CB8AC3E}">
        <p14:creationId xmlns:p14="http://schemas.microsoft.com/office/powerpoint/2010/main" val="283158582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93004"/>
            <a:ext cx="90678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a:solidFill>
                  <a:srgbClr val="0070C0"/>
                </a:solidFill>
              </a:rPr>
              <a:t>Can you remember the </a:t>
            </a:r>
            <a:br>
              <a:rPr lang="en-US" b="1" dirty="0">
                <a:solidFill>
                  <a:srgbClr val="0070C0"/>
                </a:solidFill>
              </a:rPr>
            </a:br>
            <a:r>
              <a:rPr lang="en-US" b="1" dirty="0">
                <a:solidFill>
                  <a:srgbClr val="0070C0"/>
                </a:solidFill>
              </a:rPr>
              <a:t>4 School Bathroom Rules?</a:t>
            </a:r>
          </a:p>
        </p:txBody>
      </p:sp>
      <p:sp>
        <p:nvSpPr>
          <p:cNvPr id="4" name="Content Placeholder 2"/>
          <p:cNvSpPr>
            <a:spLocks noGrp="1"/>
          </p:cNvSpPr>
          <p:nvPr>
            <p:ph idx="1"/>
          </p:nvPr>
        </p:nvSpPr>
        <p:spPr>
          <a:xfrm>
            <a:off x="1020060" y="2148369"/>
            <a:ext cx="5720106" cy="4389120"/>
          </a:xfrm>
        </p:spPr>
        <p:txBody>
          <a:bodyPr/>
          <a:lstStyle/>
          <a:p>
            <a:pPr marL="457200" indent="-457200">
              <a:buFont typeface="+mj-lt"/>
              <a:buAutoNum type="arabicPeriod"/>
            </a:pPr>
            <a:r>
              <a:rPr lang="en-US" sz="4400" dirty="0">
                <a:solidFill>
                  <a:srgbClr val="0070C0"/>
                </a:solidFill>
              </a:rPr>
              <a:t>Take care of myself</a:t>
            </a:r>
          </a:p>
          <a:p>
            <a:pPr marL="457200" indent="-457200">
              <a:buFont typeface="+mj-lt"/>
              <a:buAutoNum type="arabicPeriod"/>
            </a:pPr>
            <a:r>
              <a:rPr lang="en-US" sz="4400" dirty="0">
                <a:solidFill>
                  <a:srgbClr val="0070C0"/>
                </a:solidFill>
              </a:rPr>
              <a:t>Respect others</a:t>
            </a:r>
          </a:p>
          <a:p>
            <a:pPr marL="457200" indent="-457200">
              <a:buFont typeface="+mj-lt"/>
              <a:buAutoNum type="arabicPeriod"/>
            </a:pPr>
            <a:r>
              <a:rPr lang="en-US" sz="4400" dirty="0">
                <a:solidFill>
                  <a:srgbClr val="0070C0"/>
                </a:solidFill>
              </a:rPr>
              <a:t>Respect bathroom property</a:t>
            </a:r>
          </a:p>
          <a:p>
            <a:pPr marL="457200" indent="-457200">
              <a:buFont typeface="+mj-lt"/>
              <a:buAutoNum type="arabicPeriod"/>
            </a:pPr>
            <a:r>
              <a:rPr lang="en-US" sz="4400" dirty="0">
                <a:solidFill>
                  <a:srgbClr val="0070C0"/>
                </a:solidFill>
              </a:rPr>
              <a:t>Get back to class</a:t>
            </a:r>
          </a:p>
          <a:p>
            <a:pPr marL="457200" indent="-457200">
              <a:buFont typeface="+mj-lt"/>
              <a:buAutoNum type="arabicPeriod"/>
            </a:pPr>
            <a:endParaRPr lang="en-US" dirty="0">
              <a:solidFill>
                <a:srgbClr val="0070C0"/>
              </a:solidFill>
            </a:endParaRPr>
          </a:p>
        </p:txBody>
      </p:sp>
      <p:pic>
        <p:nvPicPr>
          <p:cNvPr id="5" name="Picture 4">
            <a:extLst>
              <a:ext uri="{FF2B5EF4-FFF2-40B4-BE49-F238E27FC236}">
                <a16:creationId xmlns="" xmlns:a16="http://schemas.microsoft.com/office/drawing/2014/main" id="{8112E0AF-6970-4D33-98A1-DA7AB614C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92485"/>
            <a:ext cx="2988588" cy="2945004"/>
          </a:xfrm>
          <a:prstGeom prst="rect">
            <a:avLst/>
          </a:prstGeom>
        </p:spPr>
      </p:pic>
      <p:sp>
        <p:nvSpPr>
          <p:cNvPr id="7" name="Oval Callout 6"/>
          <p:cNvSpPr/>
          <p:nvPr/>
        </p:nvSpPr>
        <p:spPr>
          <a:xfrm>
            <a:off x="8493551" y="1904214"/>
            <a:ext cx="3487917" cy="2507530"/>
          </a:xfrm>
          <a:prstGeom prst="wedgeEllipseCallout">
            <a:avLst>
              <a:gd name="adj1" fmla="val -53536"/>
              <a:gd name="adj2" fmla="val 6400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solidFill>
                  <a:srgbClr val="0070C0"/>
                </a:solidFill>
                <a:latin typeface="Comic Sans MS" panose="030F0702030302020204" pitchFamily="66" charset="0"/>
              </a:rPr>
              <a:t>That’s it!  </a:t>
            </a:r>
          </a:p>
          <a:p>
            <a:pPr algn="ctr"/>
            <a:r>
              <a:rPr lang="en-US" sz="2400" b="1" dirty="0">
                <a:solidFill>
                  <a:srgbClr val="0070C0"/>
                </a:solidFill>
                <a:latin typeface="Comic Sans MS" panose="030F0702030302020204" pitchFamily="66" charset="0"/>
              </a:rPr>
              <a:t>So Show What You Know</a:t>
            </a:r>
          </a:p>
          <a:p>
            <a:pPr algn="ctr"/>
            <a:r>
              <a:rPr lang="en-US" sz="2400" b="1" dirty="0">
                <a:solidFill>
                  <a:srgbClr val="0070C0"/>
                </a:solidFill>
                <a:latin typeface="Comic Sans MS" panose="030F0702030302020204" pitchFamily="66" charset="0"/>
              </a:rPr>
              <a:t>When You Gotta Go!!</a:t>
            </a:r>
          </a:p>
        </p:txBody>
      </p:sp>
    </p:spTree>
    <p:extLst>
      <p:ext uri="{BB962C8B-B14F-4D97-AF65-F5344CB8AC3E}">
        <p14:creationId xmlns:p14="http://schemas.microsoft.com/office/powerpoint/2010/main" val="7519180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7015"/>
            <a:ext cx="9067800" cy="1143000"/>
          </a:xfrm>
        </p:spPr>
        <p:style>
          <a:lnRef idx="2">
            <a:schemeClr val="accent3"/>
          </a:lnRef>
          <a:fillRef idx="1">
            <a:schemeClr val="lt1"/>
          </a:fillRef>
          <a:effectRef idx="0">
            <a:schemeClr val="accent3"/>
          </a:effectRef>
          <a:fontRef idx="minor">
            <a:schemeClr val="dk1"/>
          </a:fontRef>
        </p:style>
        <p:txBody>
          <a:bodyPr/>
          <a:lstStyle/>
          <a:p>
            <a:pPr algn="ctr"/>
            <a:r>
              <a:rPr lang="en-US" b="1" dirty="0">
                <a:solidFill>
                  <a:srgbClr val="0070C0"/>
                </a:solidFill>
              </a:rPr>
              <a:t>So…What do YOU think?</a:t>
            </a:r>
          </a:p>
        </p:txBody>
      </p:sp>
      <p:sp>
        <p:nvSpPr>
          <p:cNvPr id="3" name="Content Placeholder 2"/>
          <p:cNvSpPr>
            <a:spLocks noGrp="1"/>
          </p:cNvSpPr>
          <p:nvPr>
            <p:ph idx="1"/>
          </p:nvPr>
        </p:nvSpPr>
        <p:spPr>
          <a:xfrm>
            <a:off x="1104900" y="1671529"/>
            <a:ext cx="9067800" cy="2674227"/>
          </a:xfrm>
        </p:spPr>
        <p:txBody>
          <a:bodyPr>
            <a:normAutofit/>
          </a:bodyPr>
          <a:lstStyle/>
          <a:p>
            <a:pPr marL="0" indent="0" algn="ctr">
              <a:buNone/>
            </a:pPr>
            <a:r>
              <a:rPr lang="en-US" sz="3200" b="1" dirty="0">
                <a:solidFill>
                  <a:srgbClr val="0070C0"/>
                </a:solidFill>
              </a:rPr>
              <a:t>You walk into the bathroom where a couple of kids are goofing around, throwing water and soap at each other.  The floor is a mess and you can’t get past them to get to the bathroom stall.  </a:t>
            </a:r>
          </a:p>
          <a:p>
            <a:pPr marL="0" indent="0" algn="ctr">
              <a:buNone/>
            </a:pPr>
            <a:r>
              <a:rPr lang="en-US" sz="3200" b="1" dirty="0">
                <a:solidFill>
                  <a:srgbClr val="0070C0"/>
                </a:solidFill>
              </a:rPr>
              <a:t>What can you do?</a:t>
            </a:r>
          </a:p>
        </p:txBody>
      </p:sp>
      <p:pic>
        <p:nvPicPr>
          <p:cNvPr id="5" name="Picture 4"/>
          <p:cNvPicPr>
            <a:picLocks noChangeAspect="1"/>
          </p:cNvPicPr>
          <p:nvPr/>
        </p:nvPicPr>
        <p:blipFill>
          <a:blip r:embed="rId3"/>
          <a:stretch>
            <a:fillRect/>
          </a:stretch>
        </p:blipFill>
        <p:spPr>
          <a:xfrm>
            <a:off x="3881069" y="4444180"/>
            <a:ext cx="3700854" cy="2168999"/>
          </a:xfrm>
          <a:prstGeom prst="rect">
            <a:avLst/>
          </a:prstGeom>
          <a:ln>
            <a:solidFill>
              <a:schemeClr val="accent1"/>
            </a:solidFill>
          </a:ln>
        </p:spPr>
      </p:pic>
      <p:sp>
        <p:nvSpPr>
          <p:cNvPr id="6" name="Cloud Callout 5"/>
          <p:cNvSpPr/>
          <p:nvPr/>
        </p:nvSpPr>
        <p:spPr>
          <a:xfrm>
            <a:off x="5571242" y="4788817"/>
            <a:ext cx="791851" cy="443060"/>
          </a:xfrm>
          <a:prstGeom prst="cloudCallout">
            <a:avLst>
              <a:gd name="adj1" fmla="val 7321"/>
              <a:gd name="adj2" fmla="val 4029"/>
            </a:avLst>
          </a:prstGeom>
          <a:solidFill>
            <a:schemeClr val="bg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Cloud Callout 6"/>
          <p:cNvSpPr/>
          <p:nvPr/>
        </p:nvSpPr>
        <p:spPr>
          <a:xfrm>
            <a:off x="4052691" y="4883175"/>
            <a:ext cx="518475" cy="424114"/>
          </a:xfrm>
          <a:prstGeom prst="cloudCallout">
            <a:avLst>
              <a:gd name="adj1" fmla="val 1847"/>
              <a:gd name="adj2" fmla="val -11358"/>
            </a:avLst>
          </a:prstGeom>
          <a:solidFill>
            <a:schemeClr val="bg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 name="Cloud Callout 7"/>
          <p:cNvSpPr/>
          <p:nvPr/>
        </p:nvSpPr>
        <p:spPr>
          <a:xfrm>
            <a:off x="5248081" y="6307223"/>
            <a:ext cx="1621410" cy="254430"/>
          </a:xfrm>
          <a:prstGeom prst="cloudCallout">
            <a:avLst>
              <a:gd name="adj1" fmla="val 4754"/>
              <a:gd name="adj2" fmla="val -3664"/>
            </a:avLst>
          </a:prstGeom>
          <a:solidFill>
            <a:schemeClr val="accent5">
              <a:lumMod val="60000"/>
              <a:lumOff val="40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3403076" y="6490213"/>
            <a:ext cx="1367012" cy="274344"/>
          </a:xfrm>
          <a:prstGeom prst="rect">
            <a:avLst/>
          </a:prstGeom>
        </p:spPr>
      </p:pic>
      <p:pic>
        <p:nvPicPr>
          <p:cNvPr id="11" name="Picture 10"/>
          <p:cNvPicPr>
            <a:picLocks noChangeAspect="1"/>
          </p:cNvPicPr>
          <p:nvPr/>
        </p:nvPicPr>
        <p:blipFill>
          <a:blip r:embed="rId5"/>
          <a:stretch>
            <a:fillRect/>
          </a:stretch>
        </p:blipFill>
        <p:spPr>
          <a:xfrm>
            <a:off x="4770088" y="5553000"/>
            <a:ext cx="259083" cy="267012"/>
          </a:xfrm>
          <a:prstGeom prst="rect">
            <a:avLst/>
          </a:prstGeom>
        </p:spPr>
      </p:pic>
      <p:pic>
        <p:nvPicPr>
          <p:cNvPr id="12" name="Picture 11"/>
          <p:cNvPicPr>
            <a:picLocks noChangeAspect="1"/>
          </p:cNvPicPr>
          <p:nvPr/>
        </p:nvPicPr>
        <p:blipFill>
          <a:blip r:embed="rId6"/>
          <a:stretch>
            <a:fillRect/>
          </a:stretch>
        </p:blipFill>
        <p:spPr>
          <a:xfrm>
            <a:off x="6738415" y="4575551"/>
            <a:ext cx="262151" cy="107524"/>
          </a:xfrm>
          <a:prstGeom prst="rect">
            <a:avLst/>
          </a:prstGeom>
        </p:spPr>
      </p:pic>
    </p:spTree>
    <p:extLst>
      <p:ext uri="{BB962C8B-B14F-4D97-AF65-F5344CB8AC3E}">
        <p14:creationId xmlns:p14="http://schemas.microsoft.com/office/powerpoint/2010/main" val="418705071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60953"/>
            <a:ext cx="11164824" cy="1982179"/>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a:solidFill>
                  <a:srgbClr val="0070C0"/>
                </a:solidFill>
              </a:rPr>
              <a:t>What do you do when you need to use the bathroom at school before you even leave the classroom?</a:t>
            </a:r>
          </a:p>
        </p:txBody>
      </p:sp>
      <p:sp>
        <p:nvSpPr>
          <p:cNvPr id="5" name="Flowchart: Decision 4"/>
          <p:cNvSpPr/>
          <p:nvPr/>
        </p:nvSpPr>
        <p:spPr>
          <a:xfrm rot="20755120">
            <a:off x="1162609" y="2197638"/>
            <a:ext cx="2871216" cy="1847088"/>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raise hand to ask permission?</a:t>
            </a:r>
          </a:p>
        </p:txBody>
      </p:sp>
      <p:sp>
        <p:nvSpPr>
          <p:cNvPr id="12" name="Flowchart: Decision 11"/>
          <p:cNvSpPr/>
          <p:nvPr/>
        </p:nvSpPr>
        <p:spPr>
          <a:xfrm rot="981348">
            <a:off x="1435956" y="4419218"/>
            <a:ext cx="2717434" cy="1795135"/>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use a bathroom pass?</a:t>
            </a:r>
          </a:p>
        </p:txBody>
      </p:sp>
      <p:sp>
        <p:nvSpPr>
          <p:cNvPr id="13" name="Flowchart: Decision 12"/>
          <p:cNvSpPr/>
          <p:nvPr/>
        </p:nvSpPr>
        <p:spPr>
          <a:xfrm rot="1049419">
            <a:off x="7528092" y="2435243"/>
            <a:ext cx="2743200" cy="1751114"/>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sign out?</a:t>
            </a:r>
          </a:p>
        </p:txBody>
      </p:sp>
      <p:sp>
        <p:nvSpPr>
          <p:cNvPr id="14" name="Flowchart: Decision 13"/>
          <p:cNvSpPr/>
          <p:nvPr/>
        </p:nvSpPr>
        <p:spPr>
          <a:xfrm rot="20416178">
            <a:off x="7665398" y="4662800"/>
            <a:ext cx="2775543" cy="1472569"/>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use a “secret signal”?</a:t>
            </a:r>
          </a:p>
        </p:txBody>
      </p:sp>
      <p:pic>
        <p:nvPicPr>
          <p:cNvPr id="8" name="Picture 7">
            <a:extLst>
              <a:ext uri="{FF2B5EF4-FFF2-40B4-BE49-F238E27FC236}">
                <a16:creationId xmlns="" xmlns:a16="http://schemas.microsoft.com/office/drawing/2014/main" id="{52BFE919-63AC-4243-8BAA-8614F2870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668" y="2365549"/>
            <a:ext cx="3142665" cy="4385114"/>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97917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64" y="283464"/>
            <a:ext cx="10571988" cy="1298448"/>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a:solidFill>
                  <a:srgbClr val="0070C0"/>
                </a:solidFill>
              </a:rPr>
              <a:t>We all know we have to walk in the hall – even when we’d rather </a:t>
            </a:r>
            <a:r>
              <a:rPr lang="en-US" b="1" dirty="0">
                <a:solidFill>
                  <a:srgbClr val="0070C0"/>
                </a:solidFill>
                <a:latin typeface="AR CHRISTY" panose="02000000000000000000" pitchFamily="2" charset="0"/>
              </a:rPr>
              <a:t>run</a:t>
            </a:r>
            <a:r>
              <a:rPr lang="en-US" b="1" dirty="0">
                <a:solidFill>
                  <a:srgbClr val="0070C0"/>
                </a:solidFill>
              </a:rPr>
              <a:t> to the bathroom!</a:t>
            </a:r>
          </a:p>
        </p:txBody>
      </p:sp>
      <p:sp>
        <p:nvSpPr>
          <p:cNvPr id="4" name="TextBox 3"/>
          <p:cNvSpPr txBox="1"/>
          <p:nvPr/>
        </p:nvSpPr>
        <p:spPr>
          <a:xfrm>
            <a:off x="950976" y="5742108"/>
            <a:ext cx="9866376" cy="107721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nchor="ctr" anchorCtr="1">
            <a:spAutoFit/>
          </a:bodyPr>
          <a:lstStyle/>
          <a:p>
            <a:pPr algn="ctr"/>
            <a:r>
              <a:rPr lang="en-US" sz="3200" b="1" dirty="0">
                <a:solidFill>
                  <a:srgbClr val="0070C0"/>
                </a:solidFill>
              </a:rPr>
              <a:t>it’s probably okay to walk quickly – but </a:t>
            </a:r>
            <a:r>
              <a:rPr lang="en-US" sz="3200" b="1" u="sng" dirty="0">
                <a:solidFill>
                  <a:srgbClr val="0070C0"/>
                </a:solidFill>
              </a:rPr>
              <a:t>only</a:t>
            </a:r>
            <a:r>
              <a:rPr lang="en-US" sz="3200" b="1" dirty="0">
                <a:solidFill>
                  <a:srgbClr val="0070C0"/>
                </a:solidFill>
              </a:rPr>
              <a:t> </a:t>
            </a:r>
          </a:p>
          <a:p>
            <a:pPr algn="ctr"/>
            <a:r>
              <a:rPr lang="en-US" sz="3200" b="1" dirty="0">
                <a:solidFill>
                  <a:srgbClr val="0070C0"/>
                </a:solidFill>
              </a:rPr>
              <a:t>when it’s an emergency…</a:t>
            </a:r>
          </a:p>
        </p:txBody>
      </p:sp>
      <p:pic>
        <p:nvPicPr>
          <p:cNvPr id="7" name="Picture 6">
            <a:extLst>
              <a:ext uri="{FF2B5EF4-FFF2-40B4-BE49-F238E27FC236}">
                <a16:creationId xmlns="" xmlns:a16="http://schemas.microsoft.com/office/drawing/2014/main" id="{1F02A96E-80AD-4843-BCF2-A5C331C08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052" y="1527254"/>
            <a:ext cx="2470981" cy="4269513"/>
          </a:xfrm>
          <a:prstGeom prst="rect">
            <a:avLst/>
          </a:prstGeom>
        </p:spPr>
      </p:pic>
    </p:spTree>
    <p:extLst>
      <p:ext uri="{BB962C8B-B14F-4D97-AF65-F5344CB8AC3E}">
        <p14:creationId xmlns:p14="http://schemas.microsoft.com/office/powerpoint/2010/main" val="22991454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24" y="384048"/>
            <a:ext cx="9067800" cy="1243584"/>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b="1" dirty="0">
                <a:solidFill>
                  <a:srgbClr val="0070C0"/>
                </a:solidFill>
              </a:rPr>
              <a:t>Just like in the classroom, there are rules for the bathroom too…</a:t>
            </a:r>
          </a:p>
        </p:txBody>
      </p:sp>
      <p:pic>
        <p:nvPicPr>
          <p:cNvPr id="6" name="Picture 5">
            <a:extLst>
              <a:ext uri="{FF2B5EF4-FFF2-40B4-BE49-F238E27FC236}">
                <a16:creationId xmlns="" xmlns:a16="http://schemas.microsoft.com/office/drawing/2014/main" id="{9732E741-DD0E-4AFF-A92D-CF577A8BC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192" y="2669678"/>
            <a:ext cx="3384219" cy="3804274"/>
          </a:xfrm>
          <a:prstGeom prst="rect">
            <a:avLst/>
          </a:prstGeom>
        </p:spPr>
      </p:pic>
      <p:sp>
        <p:nvSpPr>
          <p:cNvPr id="5" name="Oval Callout 4"/>
          <p:cNvSpPr/>
          <p:nvPr/>
        </p:nvSpPr>
        <p:spPr>
          <a:xfrm>
            <a:off x="6163056" y="1911096"/>
            <a:ext cx="3730752" cy="2148840"/>
          </a:xfrm>
          <a:prstGeom prst="wedgeEllipseCallout">
            <a:avLst>
              <a:gd name="adj1" fmla="val -74019"/>
              <a:gd name="adj2" fmla="val 64202"/>
            </a:avLst>
          </a:prstGeom>
          <a:gradFill flip="none" rotWithShape="1">
            <a:gsLst>
              <a:gs pos="0">
                <a:srgbClr val="0070C0">
                  <a:tint val="66000"/>
                  <a:satMod val="160000"/>
                  <a:shade val="30000"/>
                  <a:satMod val="115000"/>
                </a:srgbClr>
              </a:gs>
              <a:gs pos="50000">
                <a:srgbClr val="0070C0">
                  <a:tint val="66000"/>
                  <a:satMod val="160000"/>
                  <a:shade val="67500"/>
                  <a:satMod val="115000"/>
                </a:srgbClr>
              </a:gs>
              <a:gs pos="100000">
                <a:srgbClr val="0070C0">
                  <a:tint val="66000"/>
                  <a:satMod val="160000"/>
                  <a:shade val="100000"/>
                  <a:satMod val="115000"/>
                </a:srgbClr>
              </a:gs>
            </a:gsLst>
            <a:lin ang="16200000" scaled="1"/>
            <a:tileRect/>
          </a:gradFill>
          <a:ln>
            <a:solidFill>
              <a:schemeClr val="accent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latin typeface="Comic Sans MS" panose="030F0702030302020204" pitchFamily="66" charset="0"/>
              </a:rPr>
              <a:t>What might happen if we </a:t>
            </a:r>
            <a:r>
              <a:rPr lang="en-US" sz="2000" b="1" u="sng" dirty="0">
                <a:latin typeface="Comic Sans MS" panose="030F0702030302020204" pitchFamily="66" charset="0"/>
              </a:rPr>
              <a:t>didn’t</a:t>
            </a:r>
            <a:r>
              <a:rPr lang="en-US" sz="2000" b="1" dirty="0">
                <a:latin typeface="Comic Sans MS" panose="030F0702030302020204" pitchFamily="66" charset="0"/>
              </a:rPr>
              <a:t> have bathroom rules?</a:t>
            </a:r>
          </a:p>
        </p:txBody>
      </p:sp>
    </p:spTree>
    <p:extLst>
      <p:ext uri="{BB962C8B-B14F-4D97-AF65-F5344CB8AC3E}">
        <p14:creationId xmlns:p14="http://schemas.microsoft.com/office/powerpoint/2010/main" val="170267358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79476"/>
            <a:ext cx="9067800" cy="1453896"/>
          </a:xfrm>
        </p:spPr>
        <p:style>
          <a:lnRef idx="2">
            <a:schemeClr val="accent4"/>
          </a:lnRef>
          <a:fillRef idx="1">
            <a:schemeClr val="lt1"/>
          </a:fillRef>
          <a:effectRef idx="0">
            <a:schemeClr val="accent4"/>
          </a:effectRef>
          <a:fontRef idx="minor">
            <a:schemeClr val="dk1"/>
          </a:fontRef>
        </p:style>
        <p:txBody>
          <a:bodyPr>
            <a:noAutofit/>
          </a:bodyPr>
          <a:lstStyle/>
          <a:p>
            <a:pPr algn="ctr"/>
            <a:r>
              <a:rPr lang="en-US" b="1" dirty="0">
                <a:solidFill>
                  <a:srgbClr val="0070C0"/>
                </a:solidFill>
              </a:rPr>
              <a:t/>
            </a:r>
            <a:br>
              <a:rPr lang="en-US" b="1" dirty="0">
                <a:solidFill>
                  <a:srgbClr val="0070C0"/>
                </a:solidFill>
              </a:rPr>
            </a:br>
            <a:r>
              <a:rPr lang="en-US" b="1" dirty="0">
                <a:solidFill>
                  <a:srgbClr val="0070C0"/>
                </a:solidFill>
              </a:rPr>
              <a:t>Would you want to use this bathroom?  Why or why not?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181" y="2284176"/>
            <a:ext cx="6091236" cy="4312567"/>
          </a:xfrm>
          <a:prstGeom prst="rect">
            <a:avLst/>
          </a:prstGeom>
        </p:spPr>
      </p:pic>
      <p:sp>
        <p:nvSpPr>
          <p:cNvPr id="4" name="Oval Callout 3"/>
          <p:cNvSpPr/>
          <p:nvPr/>
        </p:nvSpPr>
        <p:spPr>
          <a:xfrm>
            <a:off x="2990088" y="1984248"/>
            <a:ext cx="3465576" cy="1664208"/>
          </a:xfrm>
          <a:prstGeom prst="wedgeEllipseCallout">
            <a:avLst>
              <a:gd name="adj1" fmla="val 51581"/>
              <a:gd name="adj2" fmla="val 49651"/>
            </a:avLst>
          </a:prstGeom>
          <a:ln>
            <a:noFill/>
          </a:ln>
        </p:spPr>
        <p:style>
          <a:lnRef idx="1">
            <a:schemeClr val="accent2"/>
          </a:lnRef>
          <a:fillRef idx="3">
            <a:schemeClr val="accent2"/>
          </a:fillRef>
          <a:effectRef idx="2">
            <a:schemeClr val="accent2"/>
          </a:effectRef>
          <a:fontRef idx="minor">
            <a:schemeClr val="lt1"/>
          </a:fontRef>
        </p:style>
        <p:txBody>
          <a:bodyPr rtlCol="0" anchor="ctr">
            <a:prstTxWarp prst="textSlantDown">
              <a:avLst/>
            </a:prstTxWarp>
          </a:bodyPr>
          <a:lstStyle/>
          <a:p>
            <a:pPr algn="ctr"/>
            <a:r>
              <a:rPr lang="en-US" dirty="0">
                <a:latin typeface="Comic Sans MS" panose="030F0702030302020204" pitchFamily="66" charset="0"/>
              </a:rPr>
              <a:t>Ewwwww!</a:t>
            </a:r>
          </a:p>
        </p:txBody>
      </p:sp>
    </p:spTree>
    <p:extLst>
      <p:ext uri="{BB962C8B-B14F-4D97-AF65-F5344CB8AC3E}">
        <p14:creationId xmlns:p14="http://schemas.microsoft.com/office/powerpoint/2010/main" val="414927413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56616"/>
            <a:ext cx="9067800" cy="1133856"/>
          </a:xfrm>
        </p:spPr>
        <p:style>
          <a:lnRef idx="2">
            <a:schemeClr val="accent4"/>
          </a:lnRef>
          <a:fillRef idx="1">
            <a:schemeClr val="lt1"/>
          </a:fillRef>
          <a:effectRef idx="0">
            <a:schemeClr val="accent4"/>
          </a:effectRef>
          <a:fontRef idx="minor">
            <a:schemeClr val="dk1"/>
          </a:fontRef>
        </p:style>
        <p:txBody>
          <a:bodyPr/>
          <a:lstStyle/>
          <a:p>
            <a:pPr algn="ctr"/>
            <a:r>
              <a:rPr lang="en-US" b="1" dirty="0">
                <a:solidFill>
                  <a:srgbClr val="0070C0"/>
                </a:solidFill>
              </a:rPr>
              <a:t>How about this bathroom?</a:t>
            </a:r>
          </a:p>
        </p:txBody>
      </p:sp>
      <p:pic>
        <p:nvPicPr>
          <p:cNvPr id="5" name="Picture 4">
            <a:extLst>
              <a:ext uri="{FF2B5EF4-FFF2-40B4-BE49-F238E27FC236}">
                <a16:creationId xmlns="" xmlns:a16="http://schemas.microsoft.com/office/drawing/2014/main" id="{046F7000-921E-49C4-8F7F-A48C2FB9D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985" y="2255130"/>
            <a:ext cx="6096000" cy="4064000"/>
          </a:xfrm>
          <a:prstGeom prst="rect">
            <a:avLst/>
          </a:prstGeom>
        </p:spPr>
      </p:pic>
    </p:spTree>
    <p:extLst>
      <p:ext uri="{BB962C8B-B14F-4D97-AF65-F5344CB8AC3E}">
        <p14:creationId xmlns:p14="http://schemas.microsoft.com/office/powerpoint/2010/main" val="138974746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12" y="521208"/>
            <a:ext cx="9067800" cy="1143000"/>
          </a:xfrm>
        </p:spPr>
        <p:style>
          <a:lnRef idx="2">
            <a:schemeClr val="accent3"/>
          </a:lnRef>
          <a:fillRef idx="1">
            <a:schemeClr val="lt1"/>
          </a:fillRef>
          <a:effectRef idx="0">
            <a:schemeClr val="accent3"/>
          </a:effectRef>
          <a:fontRef idx="minor">
            <a:schemeClr val="dk1"/>
          </a:fontRef>
        </p:style>
        <p:txBody>
          <a:bodyPr/>
          <a:lstStyle/>
          <a:p>
            <a:pPr algn="ctr"/>
            <a:r>
              <a:rPr lang="en-US" b="1" dirty="0">
                <a:solidFill>
                  <a:srgbClr val="0070C0"/>
                </a:solidFill>
              </a:rPr>
              <a:t>So what’s it gonna be?</a:t>
            </a:r>
          </a:p>
        </p:txBody>
      </p:sp>
      <p:pic>
        <p:nvPicPr>
          <p:cNvPr id="3" name="Picture 2"/>
          <p:cNvPicPr>
            <a:picLocks noChangeAspect="1"/>
          </p:cNvPicPr>
          <p:nvPr/>
        </p:nvPicPr>
        <p:blipFill>
          <a:blip r:embed="rId3"/>
          <a:stretch>
            <a:fillRect/>
          </a:stretch>
        </p:blipFill>
        <p:spPr>
          <a:xfrm>
            <a:off x="1258650" y="2752343"/>
            <a:ext cx="3143667" cy="2224353"/>
          </a:xfrm>
          <a:prstGeom prst="rect">
            <a:avLst/>
          </a:prstGeom>
          <a:ln>
            <a:solidFill>
              <a:schemeClr val="accent1">
                <a:lumMod val="75000"/>
              </a:schemeClr>
            </a:solidFill>
          </a:ln>
        </p:spPr>
      </p:pic>
      <p:pic>
        <p:nvPicPr>
          <p:cNvPr id="6" name="Picture 5"/>
          <p:cNvPicPr>
            <a:picLocks noChangeAspect="1"/>
          </p:cNvPicPr>
          <p:nvPr/>
        </p:nvPicPr>
        <p:blipFill>
          <a:blip r:embed="rId4"/>
          <a:stretch>
            <a:fillRect/>
          </a:stretch>
        </p:blipFill>
        <p:spPr>
          <a:xfrm>
            <a:off x="4582287" y="4521443"/>
            <a:ext cx="2076450" cy="2200275"/>
          </a:xfrm>
          <a:prstGeom prst="rect">
            <a:avLst/>
          </a:prstGeom>
        </p:spPr>
      </p:pic>
      <p:sp>
        <p:nvSpPr>
          <p:cNvPr id="8" name="Down Arrow 7"/>
          <p:cNvSpPr/>
          <p:nvPr/>
        </p:nvSpPr>
        <p:spPr>
          <a:xfrm>
            <a:off x="2488677" y="1925471"/>
            <a:ext cx="1429068" cy="565608"/>
          </a:xfrm>
          <a:prstGeom prst="downArrow">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stretch>
            <a:fillRect/>
          </a:stretch>
        </p:blipFill>
        <p:spPr>
          <a:xfrm>
            <a:off x="7978098" y="1922578"/>
            <a:ext cx="1432684" cy="566977"/>
          </a:xfrm>
          <a:prstGeom prst="rect">
            <a:avLst/>
          </a:prstGeom>
        </p:spPr>
      </p:pic>
      <p:pic>
        <p:nvPicPr>
          <p:cNvPr id="12" name="Picture 11">
            <a:extLst>
              <a:ext uri="{FF2B5EF4-FFF2-40B4-BE49-F238E27FC236}">
                <a16:creationId xmlns="" xmlns:a16="http://schemas.microsoft.com/office/drawing/2014/main" id="{BBDD7E1A-6E9A-4002-91A2-47866B356B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5452" y="2911967"/>
            <a:ext cx="3611621" cy="2407747"/>
          </a:xfrm>
          <a:prstGeom prst="rect">
            <a:avLst/>
          </a:prstGeom>
        </p:spPr>
      </p:pic>
      <p:sp>
        <p:nvSpPr>
          <p:cNvPr id="7" name="Oval Callout 6"/>
          <p:cNvSpPr/>
          <p:nvPr/>
        </p:nvSpPr>
        <p:spPr>
          <a:xfrm>
            <a:off x="6197685" y="2065680"/>
            <a:ext cx="2432304" cy="2615184"/>
          </a:xfrm>
          <a:prstGeom prst="wedgeEllipseCallout">
            <a:avLst>
              <a:gd name="adj1" fmla="val -33235"/>
              <a:gd name="adj2" fmla="val 5601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0070C0"/>
                </a:solidFill>
                <a:latin typeface="AR CHRISTY" panose="02000000000000000000" pitchFamily="2" charset="0"/>
              </a:rPr>
              <a:t>This one </a:t>
            </a:r>
          </a:p>
          <a:p>
            <a:pPr algn="ctr"/>
            <a:r>
              <a:rPr lang="en-US" sz="3200" b="1" u="sng" dirty="0">
                <a:solidFill>
                  <a:srgbClr val="0070C0"/>
                </a:solidFill>
                <a:latin typeface="AR CHRISTY" panose="02000000000000000000" pitchFamily="2" charset="0"/>
              </a:rPr>
              <a:t>PLEASE!!</a:t>
            </a:r>
          </a:p>
        </p:txBody>
      </p:sp>
    </p:spTree>
    <p:extLst>
      <p:ext uri="{BB962C8B-B14F-4D97-AF65-F5344CB8AC3E}">
        <p14:creationId xmlns:p14="http://schemas.microsoft.com/office/powerpoint/2010/main" val="278286228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79882"/>
            <a:ext cx="9067800" cy="1143000"/>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4800" b="1" dirty="0">
                <a:solidFill>
                  <a:srgbClr val="0070C0"/>
                </a:solidFill>
              </a:rPr>
              <a:t>4 School Bathroom Rules</a:t>
            </a:r>
          </a:p>
        </p:txBody>
      </p:sp>
      <p:sp>
        <p:nvSpPr>
          <p:cNvPr id="3" name="Content Placeholder 2"/>
          <p:cNvSpPr>
            <a:spLocks noGrp="1"/>
          </p:cNvSpPr>
          <p:nvPr>
            <p:ph idx="1"/>
          </p:nvPr>
        </p:nvSpPr>
        <p:spPr>
          <a:xfrm>
            <a:off x="1236875" y="2393465"/>
            <a:ext cx="5493863" cy="3607482"/>
          </a:xfrm>
        </p:spPr>
        <p:txBody>
          <a:bodyPr>
            <a:normAutofit lnSpcReduction="10000"/>
          </a:bodyPr>
          <a:lstStyle/>
          <a:p>
            <a:pPr marL="457200" indent="-457200">
              <a:buFont typeface="+mj-lt"/>
              <a:buAutoNum type="arabicPeriod"/>
            </a:pPr>
            <a:r>
              <a:rPr lang="en-US" sz="4400" dirty="0">
                <a:solidFill>
                  <a:srgbClr val="0070C0"/>
                </a:solidFill>
              </a:rPr>
              <a:t>Take care of myself</a:t>
            </a:r>
          </a:p>
          <a:p>
            <a:pPr marL="457200" indent="-457200">
              <a:buFont typeface="+mj-lt"/>
              <a:buAutoNum type="arabicPeriod"/>
            </a:pPr>
            <a:r>
              <a:rPr lang="en-US" sz="4400" dirty="0">
                <a:solidFill>
                  <a:srgbClr val="0070C0"/>
                </a:solidFill>
              </a:rPr>
              <a:t>Respect others</a:t>
            </a:r>
          </a:p>
          <a:p>
            <a:pPr marL="457200" indent="-457200">
              <a:buFont typeface="+mj-lt"/>
              <a:buAutoNum type="arabicPeriod"/>
            </a:pPr>
            <a:r>
              <a:rPr lang="en-US" sz="4400" dirty="0">
                <a:solidFill>
                  <a:srgbClr val="0070C0"/>
                </a:solidFill>
              </a:rPr>
              <a:t>Respect bathroom property</a:t>
            </a:r>
          </a:p>
          <a:p>
            <a:pPr marL="457200" indent="-457200">
              <a:buFont typeface="+mj-lt"/>
              <a:buAutoNum type="arabicPeriod"/>
            </a:pPr>
            <a:r>
              <a:rPr lang="en-US" sz="4400" dirty="0">
                <a:solidFill>
                  <a:srgbClr val="0070C0"/>
                </a:solidFill>
              </a:rPr>
              <a:t>Get back to class</a:t>
            </a:r>
          </a:p>
          <a:p>
            <a:pPr marL="457200" indent="-457200">
              <a:buFont typeface="+mj-lt"/>
              <a:buAutoNum type="arabicPeriod"/>
            </a:pPr>
            <a:endParaRPr lang="en-US" dirty="0">
              <a:solidFill>
                <a:srgbClr val="0070C0"/>
              </a:solidFill>
            </a:endParaRPr>
          </a:p>
        </p:txBody>
      </p:sp>
      <p:pic>
        <p:nvPicPr>
          <p:cNvPr id="6" name="Picture 5">
            <a:extLst>
              <a:ext uri="{FF2B5EF4-FFF2-40B4-BE49-F238E27FC236}">
                <a16:creationId xmlns="" xmlns:a16="http://schemas.microsoft.com/office/drawing/2014/main" id="{7C11398B-0905-4CCA-972E-26E75187D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758" y="2504830"/>
            <a:ext cx="3384752" cy="3384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476616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45869"/>
            <a:ext cx="90678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4800" b="1" dirty="0">
                <a:solidFill>
                  <a:srgbClr val="0070C0"/>
                </a:solidFill>
              </a:rPr>
              <a:t>1.  Take care of myself</a:t>
            </a:r>
          </a:p>
        </p:txBody>
      </p:sp>
      <p:sp>
        <p:nvSpPr>
          <p:cNvPr id="3" name="Content Placeholder 2"/>
          <p:cNvSpPr>
            <a:spLocks noGrp="1"/>
          </p:cNvSpPr>
          <p:nvPr>
            <p:ph idx="1"/>
          </p:nvPr>
        </p:nvSpPr>
        <p:spPr>
          <a:xfrm>
            <a:off x="1104900" y="1935480"/>
            <a:ext cx="7831710" cy="4389120"/>
          </a:xfrm>
        </p:spPr>
        <p:txBody>
          <a:bodyPr>
            <a:normAutofit lnSpcReduction="10000"/>
          </a:bodyPr>
          <a:lstStyle/>
          <a:p>
            <a:r>
              <a:rPr lang="en-US" sz="4000" dirty="0">
                <a:solidFill>
                  <a:srgbClr val="0070C0"/>
                </a:solidFill>
              </a:rPr>
              <a:t>wash hands with warm water and soap</a:t>
            </a:r>
          </a:p>
          <a:p>
            <a:r>
              <a:rPr lang="en-US" sz="4000" dirty="0">
                <a:solidFill>
                  <a:srgbClr val="0070C0"/>
                </a:solidFill>
              </a:rPr>
              <a:t>dry hands</a:t>
            </a:r>
          </a:p>
          <a:p>
            <a:r>
              <a:rPr lang="en-US" sz="4000" dirty="0">
                <a:solidFill>
                  <a:srgbClr val="0070C0"/>
                </a:solidFill>
              </a:rPr>
              <a:t>throw away towel in trash or use air dryer</a:t>
            </a:r>
          </a:p>
          <a:p>
            <a:r>
              <a:rPr lang="en-US" sz="4000" dirty="0">
                <a:solidFill>
                  <a:srgbClr val="0070C0"/>
                </a:solidFill>
              </a:rPr>
              <a:t>check face in mirror after breakfast and lunch; wipe off if needed</a:t>
            </a:r>
          </a:p>
        </p:txBody>
      </p:sp>
      <p:pic>
        <p:nvPicPr>
          <p:cNvPr id="6" name="Picture 5">
            <a:extLst>
              <a:ext uri="{FF2B5EF4-FFF2-40B4-BE49-F238E27FC236}">
                <a16:creationId xmlns="" xmlns:a16="http://schemas.microsoft.com/office/drawing/2014/main" id="{F902C0FE-F1A3-49FF-9B41-736A5E894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135" y="2781408"/>
            <a:ext cx="3022687" cy="3022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0211974"/>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template" id="{5E0A075C-1E97-4B0E-A77D-74186D809D06}" vid="{72F1ED54-9361-4B2F-8BE4-6849EEC0D618}"/>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2007EFC-BA9F-484C-8B42-7C07F9A924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Berrylishious design slides</Template>
  <TotalTime>0</TotalTime>
  <Words>1129</Words>
  <Application>Microsoft Office PowerPoint</Application>
  <PresentationFormat>Widescreen</PresentationFormat>
  <Paragraphs>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 CHRISTY</vt:lpstr>
      <vt:lpstr>Calibri</vt:lpstr>
      <vt:lpstr>Comic Sans MS</vt:lpstr>
      <vt:lpstr>Wingdings 2</vt:lpstr>
      <vt:lpstr>Berrylishious design template</vt:lpstr>
      <vt:lpstr>I Can Show What I Know When I Gotta Go! (…to the Bathroom)</vt:lpstr>
      <vt:lpstr>What do you do when you need to use the bathroom at school before you even leave the classroom?</vt:lpstr>
      <vt:lpstr>We all know we have to walk in the hall – even when we’d rather run to the bathroom!</vt:lpstr>
      <vt:lpstr>Just like in the classroom, there are rules for the bathroom too…</vt:lpstr>
      <vt:lpstr> Would you want to use this bathroom?  Why or why not?</vt:lpstr>
      <vt:lpstr>How about this bathroom?</vt:lpstr>
      <vt:lpstr>So what’s it gonna be?</vt:lpstr>
      <vt:lpstr>4 School Bathroom Rules</vt:lpstr>
      <vt:lpstr>1.  Take care of myself</vt:lpstr>
      <vt:lpstr>2.  Respect others</vt:lpstr>
      <vt:lpstr>3.  Respect bathroom property</vt:lpstr>
      <vt:lpstr>4. Get back to class</vt:lpstr>
      <vt:lpstr>Can you remember the  4 School Bathroom Rules?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2017-01-24T11:49:41Z</dcterms:created>
  <dcterms:modified xsi:type="dcterms:W3CDTF">2019-09-20T14:59:30Z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TC034606329991</vt:lpwstr>
  </property>
</Properties>
</file>