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0" r:id="rId5"/>
    <p:sldId id="262" r:id="rId6"/>
    <p:sldId id="263" r:id="rId7"/>
    <p:sldId id="264" r:id="rId8"/>
    <p:sldId id="265" r:id="rId9"/>
    <p:sldId id="266" r:id="rId10"/>
    <p:sldId id="269" r:id="rId11"/>
    <p:sldId id="268" r:id="rId12"/>
    <p:sldId id="270" r:id="rId13"/>
    <p:sldId id="261"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8A4"/>
    <a:srgbClr val="CE8894"/>
    <a:srgbClr val="FA7CE8"/>
    <a:srgbClr val="FF47FF"/>
    <a:srgbClr val="FF99FF"/>
    <a:srgbClr val="EAD1EB"/>
    <a:srgbClr val="E3BFE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14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DE9AF-D1C9-4A73-B596-C64405658312}" type="datetimeFigureOut">
              <a:rPr lang="en-US" smtClean="0"/>
              <a:t>7/7/2016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6A6D1-B90A-4512-9FD4-58821F933ECE}" type="slidenum">
              <a:rPr lang="en-US" smtClean="0"/>
              <a:t>‹#›</a:t>
            </a:fld>
            <a:endParaRPr lang="en-US"/>
          </a:p>
        </p:txBody>
      </p:sp>
    </p:spTree>
    <p:extLst>
      <p:ext uri="{BB962C8B-B14F-4D97-AF65-F5344CB8AC3E}">
        <p14:creationId xmlns:p14="http://schemas.microsoft.com/office/powerpoint/2010/main" val="258280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the lesson – read title slide with students.  Ask if they know the difference</a:t>
            </a:r>
            <a:r>
              <a:rPr lang="en-US" baseline="0" dirty="0" smtClean="0"/>
              <a:t> between just saying “I’m sorry” and really meaning it.  Explain that today’s lesson will show them how to </a:t>
            </a:r>
            <a:r>
              <a:rPr lang="en-US" b="1" baseline="0" dirty="0" smtClean="0"/>
              <a:t>apologize</a:t>
            </a:r>
            <a:r>
              <a:rPr lang="en-US" baseline="0" dirty="0" smtClean="0"/>
              <a:t> to someone when they’ve made a mistake or done something wrong that hurt/upset someone else.</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a:t>
            </a:fld>
            <a:endParaRPr lang="en-US"/>
          </a:p>
        </p:txBody>
      </p:sp>
    </p:spTree>
    <p:extLst>
      <p:ext uri="{BB962C8B-B14F-4D97-AF65-F5344CB8AC3E}">
        <p14:creationId xmlns:p14="http://schemas.microsoft.com/office/powerpoint/2010/main" val="2812618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Explain that sometimes it </a:t>
            </a:r>
            <a:r>
              <a:rPr lang="en-US" b="1" baseline="0" dirty="0" smtClean="0"/>
              <a:t>is</a:t>
            </a:r>
            <a:r>
              <a:rPr lang="en-US" baseline="0" dirty="0" smtClean="0"/>
              <a:t> hard to talk to someone in person.  The important thing to remember is that they want to apologize – so if calling is more comfortable for them, it’s better to do that than nothing at all.</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11</a:t>
            </a:fld>
            <a:endParaRPr lang="en-US"/>
          </a:p>
        </p:txBody>
      </p:sp>
    </p:spTree>
    <p:extLst>
      <p:ext uri="{BB962C8B-B14F-4D97-AF65-F5344CB8AC3E}">
        <p14:creationId xmlns:p14="http://schemas.microsoft.com/office/powerpoint/2010/main" val="384214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Click again to bring up emoji</a:t>
            </a:r>
            <a:r>
              <a:rPr lang="en-US" baseline="0" dirty="0" smtClean="0"/>
              <a:t> on phone.  </a:t>
            </a:r>
            <a:r>
              <a:rPr lang="en-US" dirty="0" smtClean="0"/>
              <a:t>Explain</a:t>
            </a:r>
            <a:r>
              <a:rPr lang="en-US" baseline="0" dirty="0" smtClean="0"/>
              <a:t> that this is a good way to start, but it’s not enough to just text the other person.  A face-to-face apology would also be necessary.  Remind them that this is the only way for a person to see your face and body language to help them know that you are sincere.</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12</a:t>
            </a:fld>
            <a:endParaRPr lang="en-US"/>
          </a:p>
        </p:txBody>
      </p:sp>
    </p:spTree>
    <p:extLst>
      <p:ext uri="{BB962C8B-B14F-4D97-AF65-F5344CB8AC3E}">
        <p14:creationId xmlns:p14="http://schemas.microsoft.com/office/powerpoint/2010/main" val="136452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 them which boy</a:t>
            </a:r>
            <a:r>
              <a:rPr lang="en-US" baseline="0" dirty="0" smtClean="0"/>
              <a:t> is sincerely apologizing.  How do they know?</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13</a:t>
            </a:fld>
            <a:endParaRPr lang="en-US"/>
          </a:p>
        </p:txBody>
      </p:sp>
    </p:spTree>
    <p:extLst>
      <p:ext uri="{BB962C8B-B14F-4D97-AF65-F5344CB8AC3E}">
        <p14:creationId xmlns:p14="http://schemas.microsoft.com/office/powerpoint/2010/main" val="1221073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Click to bring up each part of the apology.  Explain that you’ll talk about each part next…</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14</a:t>
            </a:fld>
            <a:endParaRPr lang="en-US"/>
          </a:p>
        </p:txBody>
      </p:sp>
    </p:spTree>
    <p:extLst>
      <p:ext uri="{BB962C8B-B14F-4D97-AF65-F5344CB8AC3E}">
        <p14:creationId xmlns:p14="http://schemas.microsoft.com/office/powerpoint/2010/main" val="929752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Talk about the fact that these guys are usually good friends, that’s why it’s okay for him to put his hand on the other boy’s shoulder.  Sometimes we make a mistake and say or do something that hurts one of our good friends  The first thing this boy did was say he was sorry. </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15</a:t>
            </a:fld>
            <a:endParaRPr lang="en-US"/>
          </a:p>
        </p:txBody>
      </p:sp>
    </p:spTree>
    <p:extLst>
      <p:ext uri="{BB962C8B-B14F-4D97-AF65-F5344CB8AC3E}">
        <p14:creationId xmlns:p14="http://schemas.microsoft.com/office/powerpoint/2010/main" val="1015797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the 2</a:t>
            </a:r>
            <a:r>
              <a:rPr lang="en-US" baseline="30000" dirty="0" smtClean="0"/>
              <a:t>nd</a:t>
            </a:r>
            <a:r>
              <a:rPr lang="en-US" dirty="0" smtClean="0"/>
              <a:t> part of a good apology</a:t>
            </a:r>
            <a:r>
              <a:rPr lang="en-US" baseline="0" dirty="0" smtClean="0"/>
              <a:t> – taking responsibility for the mistake.  Ask how the boy took responsibility in this instance.</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16</a:t>
            </a:fld>
            <a:endParaRPr lang="en-US"/>
          </a:p>
        </p:txBody>
      </p:sp>
    </p:spTree>
    <p:extLst>
      <p:ext uri="{BB962C8B-B14F-4D97-AF65-F5344CB8AC3E}">
        <p14:creationId xmlns:p14="http://schemas.microsoft.com/office/powerpoint/2010/main" val="46761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the 3</a:t>
            </a:r>
            <a:r>
              <a:rPr lang="en-US" baseline="30000" dirty="0" smtClean="0"/>
              <a:t>rd</a:t>
            </a:r>
            <a:r>
              <a:rPr lang="en-US" dirty="0" smtClean="0"/>
              <a:t> part of a good apology – saying how you’ll fix</a:t>
            </a:r>
            <a:r>
              <a:rPr lang="en-US" baseline="0" dirty="0" smtClean="0"/>
              <a:t> it.  How did the boy say he’d fix his mistake next time?</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17</a:t>
            </a:fld>
            <a:endParaRPr lang="en-US"/>
          </a:p>
        </p:txBody>
      </p:sp>
    </p:spTree>
    <p:extLst>
      <p:ext uri="{BB962C8B-B14F-4D97-AF65-F5344CB8AC3E}">
        <p14:creationId xmlns:p14="http://schemas.microsoft.com/office/powerpoint/2010/main" val="1473103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Talk about the boy’s zipped lips – that means he’s waiting for the other boy to respond. so he stopped talking.  Explain that sometimes it takes awhile for someone’s hurt feelings to go away so they might not be too chatty at first.  Encourage them to give it a little time for the friendship to mend.</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18</a:t>
            </a:fld>
            <a:endParaRPr lang="en-US"/>
          </a:p>
        </p:txBody>
      </p:sp>
    </p:spTree>
    <p:extLst>
      <p:ext uri="{BB962C8B-B14F-4D97-AF65-F5344CB8AC3E}">
        <p14:creationId xmlns:p14="http://schemas.microsoft.com/office/powerpoint/2010/main" val="1184248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19</a:t>
            </a:fld>
            <a:endParaRPr lang="en-US"/>
          </a:p>
        </p:txBody>
      </p:sp>
    </p:spTree>
    <p:extLst>
      <p:ext uri="{BB962C8B-B14F-4D97-AF65-F5344CB8AC3E}">
        <p14:creationId xmlns:p14="http://schemas.microsoft.com/office/powerpoint/2010/main" val="467691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the situation and brainstorm possible solutions for accepting the apology.  Remind students</a:t>
            </a:r>
            <a:r>
              <a:rPr lang="en-US" baseline="0" dirty="0" smtClean="0"/>
              <a:t> about body language and sincerity to help them determine if the other guy really meant the apology.  The students will have to guess based on the limited information they have BUT you can lead them to talk about different scenarios – he’s sincere because he didn’t know it was the last slice; he’s not sincere because he doesn’t care that you have to eat something else for lunch, etc.  Each scenario will have a different response and outcome, so explore these carefully with </a:t>
            </a:r>
            <a:r>
              <a:rPr lang="en-US" baseline="0" smtClean="0"/>
              <a:t>the students.</a:t>
            </a:r>
            <a:endParaRPr lang="en-US"/>
          </a:p>
        </p:txBody>
      </p:sp>
      <p:sp>
        <p:nvSpPr>
          <p:cNvPr id="4" name="Slide Number Placeholder 3"/>
          <p:cNvSpPr>
            <a:spLocks noGrp="1"/>
          </p:cNvSpPr>
          <p:nvPr>
            <p:ph type="sldNum" sz="quarter" idx="10"/>
          </p:nvPr>
        </p:nvSpPr>
        <p:spPr/>
        <p:txBody>
          <a:bodyPr/>
          <a:lstStyle/>
          <a:p>
            <a:fld id="{2BC6A6D1-B90A-4512-9FD4-58821F933ECE}" type="slidenum">
              <a:rPr lang="en-US" smtClean="0"/>
              <a:t>20</a:t>
            </a:fld>
            <a:endParaRPr lang="en-US"/>
          </a:p>
        </p:txBody>
      </p:sp>
    </p:spTree>
    <p:extLst>
      <p:ext uri="{BB962C8B-B14F-4D97-AF65-F5344CB8AC3E}">
        <p14:creationId xmlns:p14="http://schemas.microsoft.com/office/powerpoint/2010/main" val="146682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Ask them what kind of mistakes they’ve made.  You might want to narrow it down to the past week or so.  You may even need to start off the conversation with an example of your own.</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2</a:t>
            </a:fld>
            <a:endParaRPr lang="en-US"/>
          </a:p>
        </p:txBody>
      </p:sp>
    </p:spTree>
    <p:extLst>
      <p:ext uri="{BB962C8B-B14F-4D97-AF65-F5344CB8AC3E}">
        <p14:creationId xmlns:p14="http://schemas.microsoft.com/office/powerpoint/2010/main" val="221924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a:t>
            </a:r>
            <a:r>
              <a:rPr lang="en-US" baseline="0" dirty="0" smtClean="0"/>
              <a:t> students about the picture and what they think is happening.  Talk about the fact that the girl told her friend a secret that the friend is now telling someone else.  Emphasize the look on the girl’s face.  What is she feeling?  (sad, hurt, upset…)</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3</a:t>
            </a:fld>
            <a:endParaRPr lang="en-US"/>
          </a:p>
        </p:txBody>
      </p:sp>
    </p:spTree>
    <p:extLst>
      <p:ext uri="{BB962C8B-B14F-4D97-AF65-F5344CB8AC3E}">
        <p14:creationId xmlns:p14="http://schemas.microsoft.com/office/powerpoint/2010/main" val="3809568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Talk about the teacher’s body language – how can they tell she’s mad?  Ask students if they’ve ever been in this situation before and what happened as a result. (i.e. they had to stay in at recess to finish homework; they got a bad grade; etc.)</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4</a:t>
            </a:fld>
            <a:endParaRPr lang="en-US"/>
          </a:p>
        </p:txBody>
      </p:sp>
    </p:spTree>
    <p:extLst>
      <p:ext uri="{BB962C8B-B14F-4D97-AF65-F5344CB8AC3E}">
        <p14:creationId xmlns:p14="http://schemas.microsoft.com/office/powerpoint/2010/main" val="186300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Click to bring in conversation balloon.  Talk about the fact that we all make mistakes but what’s most important is what we do NEXT.  Ask students what they think should be done next.</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5</a:t>
            </a:fld>
            <a:endParaRPr lang="en-US"/>
          </a:p>
        </p:txBody>
      </p:sp>
    </p:spTree>
    <p:extLst>
      <p:ext uri="{BB962C8B-B14F-4D97-AF65-F5344CB8AC3E}">
        <p14:creationId xmlns:p14="http://schemas.microsoft.com/office/powerpoint/2010/main" val="2945719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the word </a:t>
            </a:r>
            <a:r>
              <a:rPr lang="en-US" b="1" dirty="0" smtClean="0"/>
              <a:t>APOLOGIZE </a:t>
            </a:r>
            <a:r>
              <a:rPr lang="en-US" b="0" dirty="0" smtClean="0"/>
              <a:t>– what</a:t>
            </a:r>
            <a:r>
              <a:rPr lang="en-US" b="0" baseline="0" dirty="0" smtClean="0"/>
              <a:t> does it mean?  Can they give some examples?</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6</a:t>
            </a:fld>
            <a:endParaRPr lang="en-US"/>
          </a:p>
        </p:txBody>
      </p:sp>
    </p:spTree>
    <p:extLst>
      <p:ext uri="{BB962C8B-B14F-4D97-AF65-F5344CB8AC3E}">
        <p14:creationId xmlns:p14="http://schemas.microsoft.com/office/powerpoint/2010/main" val="206491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Explain that one way is to apologize</a:t>
            </a:r>
            <a:r>
              <a:rPr lang="en-US" baseline="0" dirty="0" smtClean="0"/>
              <a:t> </a:t>
            </a:r>
            <a:r>
              <a:rPr lang="en-US" b="1" baseline="0" dirty="0" smtClean="0"/>
              <a:t>face-to-face or in person</a:t>
            </a:r>
            <a:r>
              <a:rPr lang="en-US" baseline="0" dirty="0" smtClean="0"/>
              <a:t>.  </a:t>
            </a:r>
            <a:r>
              <a:rPr lang="en-US" dirty="0" smtClean="0"/>
              <a:t>Talk about what each person is saying</a:t>
            </a:r>
            <a:r>
              <a:rPr lang="en-US" baseline="0" dirty="0" smtClean="0"/>
              <a:t> and what their faces and body language looks like.  </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7</a:t>
            </a:fld>
            <a:endParaRPr lang="en-US"/>
          </a:p>
        </p:txBody>
      </p:sp>
    </p:spTree>
    <p:extLst>
      <p:ext uri="{BB962C8B-B14F-4D97-AF65-F5344CB8AC3E}">
        <p14:creationId xmlns:p14="http://schemas.microsoft.com/office/powerpoint/2010/main" val="122271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and talk about the picture.   Does the girl really mean what she’s saying?  How can they tell from her face and her body language? </a:t>
            </a:r>
            <a:r>
              <a:rPr lang="en-US" dirty="0" smtClean="0"/>
              <a:t> If</a:t>
            </a:r>
            <a:r>
              <a:rPr lang="en-US" baseline="0" dirty="0" smtClean="0"/>
              <a:t> someone apologized to them like this girl is doing, would they believe that she meant it?  Why or why not?</a:t>
            </a: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2BC6A6D1-B90A-4512-9FD4-58821F933ECE}" type="slidenum">
              <a:rPr lang="en-US" smtClean="0"/>
              <a:t>8</a:t>
            </a:fld>
            <a:endParaRPr lang="en-US"/>
          </a:p>
        </p:txBody>
      </p:sp>
    </p:spTree>
    <p:extLst>
      <p:ext uri="{BB962C8B-B14F-4D97-AF65-F5344CB8AC3E}">
        <p14:creationId xmlns:p14="http://schemas.microsoft.com/office/powerpoint/2010/main" val="299382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 with students and introduce</a:t>
            </a:r>
            <a:r>
              <a:rPr lang="en-US" baseline="0" dirty="0" smtClean="0"/>
              <a:t> the new word </a:t>
            </a:r>
            <a:r>
              <a:rPr lang="en-US" b="1" baseline="0" dirty="0" smtClean="0"/>
              <a:t>SINCERE.   </a:t>
            </a:r>
            <a:r>
              <a:rPr lang="en-US" dirty="0" smtClean="0"/>
              <a:t>Emphasize how important it is to be </a:t>
            </a:r>
            <a:r>
              <a:rPr lang="en-US" b="1" dirty="0" smtClean="0">
                <a:solidFill>
                  <a:schemeClr val="tx1"/>
                </a:solidFill>
              </a:rPr>
              <a:t>SINCERE </a:t>
            </a:r>
            <a:r>
              <a:rPr lang="en-US" b="0" dirty="0" smtClean="0">
                <a:solidFill>
                  <a:schemeClr val="tx1"/>
                </a:solidFill>
              </a:rPr>
              <a:t>when we apologize so that the other person believes your</a:t>
            </a:r>
            <a:r>
              <a:rPr lang="en-US" b="0" baseline="0" dirty="0" smtClean="0">
                <a:solidFill>
                  <a:schemeClr val="tx1"/>
                </a:solidFill>
              </a:rPr>
              <a:t> apology.  Our face and body language helps the other person to believe us.</a:t>
            </a:r>
            <a:endParaRPr lang="en-US" b="1"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9</a:t>
            </a:fld>
            <a:endParaRPr lang="en-US"/>
          </a:p>
        </p:txBody>
      </p:sp>
    </p:spTree>
    <p:extLst>
      <p:ext uri="{BB962C8B-B14F-4D97-AF65-F5344CB8AC3E}">
        <p14:creationId xmlns:p14="http://schemas.microsoft.com/office/powerpoint/2010/main" val="147935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rgbClr val="FFFFFF">
              <a:alpha val="80000"/>
            </a:srgbClr>
          </a:solidFill>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07/07/2016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07/07/2016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07/07/2016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724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07/07/2016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t>07/07/2016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t>07/07/2016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t>07/07/2016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t>07/07/2016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t>07/07/2016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07/07/2016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07/07/2016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t>07/07/2016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t>‹#›</a:t>
            </a:fld>
            <a:endParaRPr lang="en-GB"/>
          </a:p>
        </p:txBody>
      </p:sp>
    </p:spTree>
    <p:extLst>
      <p:ext uri="{BB962C8B-B14F-4D97-AF65-F5344CB8AC3E}">
        <p14:creationId xmlns:p14="http://schemas.microsoft.com/office/powerpoint/2010/main"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628800"/>
            <a:ext cx="7772400" cy="2622153"/>
          </a:xfrm>
          <a:ln w="60325" cmpd="thickThin">
            <a:solidFill>
              <a:schemeClr val="accent1"/>
            </a:solidFill>
          </a:ln>
        </p:spPr>
        <p:txBody>
          <a:bodyPr/>
          <a:lstStyle/>
          <a:p>
            <a:r>
              <a:rPr lang="en-GB" b="1" dirty="0" smtClean="0"/>
              <a:t>Saying “I’m Sorry”</a:t>
            </a:r>
            <a:br>
              <a:rPr lang="en-GB" b="1" dirty="0" smtClean="0"/>
            </a:br>
            <a:r>
              <a:rPr lang="en-GB" dirty="0" smtClean="0"/>
              <a:t>(and meaning it!)</a:t>
            </a:r>
            <a:endParaRPr lang="en-GB" dirty="0"/>
          </a:p>
        </p:txBody>
      </p:sp>
      <p:pic>
        <p:nvPicPr>
          <p:cNvPr id="4" name="Picture 3"/>
          <p:cNvPicPr>
            <a:picLocks noChangeAspect="1"/>
          </p:cNvPicPr>
          <p:nvPr/>
        </p:nvPicPr>
        <p:blipFill>
          <a:blip r:embed="rId3"/>
          <a:stretch>
            <a:fillRect/>
          </a:stretch>
        </p:blipFill>
        <p:spPr>
          <a:xfrm>
            <a:off x="7663698" y="5229200"/>
            <a:ext cx="1162297" cy="1403813"/>
          </a:xfrm>
          <a:prstGeom prst="rect">
            <a:avLst/>
          </a:prstGeom>
        </p:spPr>
      </p:pic>
    </p:spTree>
    <p:extLst>
      <p:ext uri="{BB962C8B-B14F-4D97-AF65-F5344CB8AC3E}">
        <p14:creationId xmlns:p14="http://schemas.microsoft.com/office/powerpoint/2010/main" val="561222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2448272"/>
          </a:xfrm>
          <a:ln>
            <a:solidFill>
              <a:schemeClr val="accent1"/>
            </a:solidFill>
          </a:ln>
        </p:spPr>
        <p:txBody>
          <a:bodyPr>
            <a:normAutofit fontScale="90000"/>
          </a:bodyPr>
          <a:lstStyle/>
          <a:p>
            <a:r>
              <a:rPr lang="en-US" sz="4000" dirty="0" smtClean="0"/>
              <a:t>A face-to-face apology is best because the other person can see how sincere you are and might believe you more easily.</a:t>
            </a:r>
            <a:endParaRPr lang="en-US" sz="4000" dirty="0"/>
          </a:p>
        </p:txBody>
      </p:sp>
      <p:pic>
        <p:nvPicPr>
          <p:cNvPr id="3" name="Picture 2"/>
          <p:cNvPicPr>
            <a:picLocks noChangeAspect="1"/>
          </p:cNvPicPr>
          <p:nvPr/>
        </p:nvPicPr>
        <p:blipFill>
          <a:blip r:embed="rId2"/>
          <a:stretch>
            <a:fillRect/>
          </a:stretch>
        </p:blipFill>
        <p:spPr>
          <a:xfrm>
            <a:off x="2568275" y="3212976"/>
            <a:ext cx="4028138" cy="3017215"/>
          </a:xfrm>
          <a:prstGeom prst="rect">
            <a:avLst/>
          </a:prstGeom>
        </p:spPr>
      </p:pic>
      <p:sp>
        <p:nvSpPr>
          <p:cNvPr id="4" name="Oval Callout 3"/>
          <p:cNvSpPr/>
          <p:nvPr/>
        </p:nvSpPr>
        <p:spPr>
          <a:xfrm>
            <a:off x="395536" y="3068960"/>
            <a:ext cx="2736304" cy="1440160"/>
          </a:xfrm>
          <a:prstGeom prst="wedgeEllipseCallout">
            <a:avLst>
              <a:gd name="adj1" fmla="val 54047"/>
              <a:gd name="adj2" fmla="val 5406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I’m sorry I hurt your feelings.  It won’t happen again.</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43494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2016224"/>
          </a:xfrm>
          <a:ln>
            <a:solidFill>
              <a:schemeClr val="accent1"/>
            </a:solidFill>
          </a:ln>
        </p:spPr>
        <p:txBody>
          <a:bodyPr>
            <a:normAutofit fontScale="90000"/>
          </a:bodyPr>
          <a:lstStyle/>
          <a:p>
            <a:r>
              <a:rPr lang="en-US" dirty="0" smtClean="0"/>
              <a:t>If it’s too hard for you to face the person, you can try calling them on the phone…</a:t>
            </a:r>
            <a:endParaRPr lang="en-US" dirty="0"/>
          </a:p>
        </p:txBody>
      </p:sp>
      <p:pic>
        <p:nvPicPr>
          <p:cNvPr id="3" name="Picture 2"/>
          <p:cNvPicPr>
            <a:picLocks noChangeAspect="1"/>
          </p:cNvPicPr>
          <p:nvPr/>
        </p:nvPicPr>
        <p:blipFill>
          <a:blip r:embed="rId3"/>
          <a:stretch>
            <a:fillRect/>
          </a:stretch>
        </p:blipFill>
        <p:spPr>
          <a:xfrm>
            <a:off x="4283968" y="3501008"/>
            <a:ext cx="2391841" cy="2841791"/>
          </a:xfrm>
          <a:prstGeom prst="rect">
            <a:avLst/>
          </a:prstGeom>
        </p:spPr>
      </p:pic>
      <p:sp>
        <p:nvSpPr>
          <p:cNvPr id="4" name="Oval Callout 3"/>
          <p:cNvSpPr/>
          <p:nvPr/>
        </p:nvSpPr>
        <p:spPr>
          <a:xfrm>
            <a:off x="899592" y="2708920"/>
            <a:ext cx="3096344" cy="1656184"/>
          </a:xfrm>
          <a:prstGeom prst="wedgeEllipseCallout">
            <a:avLst>
              <a:gd name="adj1" fmla="val 69402"/>
              <a:gd name="adj2" fmla="val 57065"/>
            </a:avLst>
          </a:prstGeom>
          <a:solidFill>
            <a:srgbClr val="EAD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I shouldn’t have told her your secret – I’m so sorry.  </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78165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a:ln>
            <a:solidFill>
              <a:schemeClr val="accent1"/>
            </a:solidFill>
          </a:ln>
        </p:spPr>
        <p:txBody>
          <a:bodyPr>
            <a:normAutofit fontScale="90000"/>
          </a:bodyPr>
          <a:lstStyle/>
          <a:p>
            <a:r>
              <a:rPr lang="en-US" dirty="0" smtClean="0"/>
              <a:t>You could also text them – but ask to talk in person too!</a:t>
            </a:r>
            <a:endParaRPr lang="en-US" dirty="0"/>
          </a:p>
        </p:txBody>
      </p:sp>
      <p:pic>
        <p:nvPicPr>
          <p:cNvPr id="3" name="Picture 2"/>
          <p:cNvPicPr>
            <a:picLocks noChangeAspect="1"/>
          </p:cNvPicPr>
          <p:nvPr/>
        </p:nvPicPr>
        <p:blipFill>
          <a:blip r:embed="rId3"/>
          <a:stretch>
            <a:fillRect/>
          </a:stretch>
        </p:blipFill>
        <p:spPr>
          <a:xfrm>
            <a:off x="2566120" y="2132856"/>
            <a:ext cx="4032447" cy="4032447"/>
          </a:xfrm>
          <a:prstGeom prst="rect">
            <a:avLst/>
          </a:prstGeom>
        </p:spPr>
      </p:pic>
      <p:sp>
        <p:nvSpPr>
          <p:cNvPr id="4" name="TextBox 3"/>
          <p:cNvSpPr txBox="1"/>
          <p:nvPr/>
        </p:nvSpPr>
        <p:spPr>
          <a:xfrm>
            <a:off x="3779912" y="2996952"/>
            <a:ext cx="1584176" cy="1477328"/>
          </a:xfrm>
          <a:prstGeom prst="rect">
            <a:avLst/>
          </a:prstGeom>
          <a:noFill/>
        </p:spPr>
        <p:txBody>
          <a:bodyPr wrap="square" rtlCol="0">
            <a:spAutoFit/>
          </a:bodyPr>
          <a:lstStyle/>
          <a:p>
            <a:r>
              <a:rPr lang="en-US" dirty="0" smtClean="0">
                <a:solidFill>
                  <a:schemeClr val="bg1"/>
                </a:solidFill>
              </a:rPr>
              <a:t>I want to apologize – can we please talk at lunch time?</a:t>
            </a:r>
            <a:endParaRPr lang="en-US" dirty="0">
              <a:solidFill>
                <a:schemeClr val="bg1"/>
              </a:solidFill>
            </a:endParaRPr>
          </a:p>
        </p:txBody>
      </p:sp>
      <p:pic>
        <p:nvPicPr>
          <p:cNvPr id="5" name="Picture 4"/>
          <p:cNvPicPr>
            <a:picLocks noChangeAspect="1"/>
          </p:cNvPicPr>
          <p:nvPr/>
        </p:nvPicPr>
        <p:blipFill>
          <a:blip r:embed="rId4"/>
          <a:stretch>
            <a:fillRect/>
          </a:stretch>
        </p:blipFill>
        <p:spPr>
          <a:xfrm>
            <a:off x="4499992" y="4148831"/>
            <a:ext cx="321568" cy="321568"/>
          </a:xfrm>
          <a:prstGeom prst="rect">
            <a:avLst/>
          </a:prstGeom>
        </p:spPr>
      </p:pic>
    </p:spTree>
    <p:extLst>
      <p:ext uri="{BB962C8B-B14F-4D97-AF65-F5344CB8AC3E}">
        <p14:creationId xmlns:p14="http://schemas.microsoft.com/office/powerpoint/2010/main" val="288541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ln>
            <a:solidFill>
              <a:schemeClr val="accent1"/>
            </a:solidFill>
          </a:ln>
        </p:spPr>
        <p:txBody>
          <a:bodyPr>
            <a:normAutofit/>
          </a:bodyPr>
          <a:lstStyle/>
          <a:p>
            <a:r>
              <a:rPr lang="en-US" dirty="0" smtClean="0"/>
              <a:t>Who is being sincere?</a:t>
            </a:r>
            <a:endParaRPr lang="en-US" dirty="0"/>
          </a:p>
        </p:txBody>
      </p:sp>
      <p:pic>
        <p:nvPicPr>
          <p:cNvPr id="4" name="Content Placeholder 3"/>
          <p:cNvPicPr>
            <a:picLocks noGrp="1" noChangeAspect="1"/>
          </p:cNvPicPr>
          <p:nvPr>
            <p:ph idx="1"/>
          </p:nvPr>
        </p:nvPicPr>
        <p:blipFill>
          <a:blip r:embed="rId3"/>
          <a:stretch>
            <a:fillRect/>
          </a:stretch>
        </p:blipFill>
        <p:spPr>
          <a:xfrm flipH="1">
            <a:off x="611560" y="1893900"/>
            <a:ext cx="2557592" cy="2651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flipH="1">
            <a:off x="5364088" y="3618384"/>
            <a:ext cx="2664296" cy="2664296"/>
          </a:xfrm>
          <a:prstGeom prst="rect">
            <a:avLst/>
          </a:prstGeom>
        </p:spPr>
      </p:pic>
      <p:sp>
        <p:nvSpPr>
          <p:cNvPr id="6" name="Oval Callout 5"/>
          <p:cNvSpPr/>
          <p:nvPr/>
        </p:nvSpPr>
        <p:spPr>
          <a:xfrm>
            <a:off x="3239852" y="2060848"/>
            <a:ext cx="2664296" cy="1108720"/>
          </a:xfrm>
          <a:prstGeom prst="wedgeEllipseCallout">
            <a:avLst>
              <a:gd name="adj1" fmla="val -60874"/>
              <a:gd name="adj2" fmla="val 2355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I don’t know who broke your window.</a:t>
            </a:r>
            <a:endParaRPr lang="en-US" dirty="0">
              <a:solidFill>
                <a:schemeClr val="tx1"/>
              </a:solidFill>
              <a:latin typeface="Comic Sans MS" panose="030F0702030302020204" pitchFamily="66" charset="0"/>
            </a:endParaRPr>
          </a:p>
        </p:txBody>
      </p:sp>
      <p:sp>
        <p:nvSpPr>
          <p:cNvPr id="7" name="Oval Callout 6"/>
          <p:cNvSpPr/>
          <p:nvPr/>
        </p:nvSpPr>
        <p:spPr>
          <a:xfrm>
            <a:off x="5976419" y="2348880"/>
            <a:ext cx="2592288" cy="1464698"/>
          </a:xfrm>
          <a:prstGeom prst="wedgeEllipseCallout">
            <a:avLst>
              <a:gd name="adj1" fmla="val -45660"/>
              <a:gd name="adj2" fmla="val 13376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I’m sorry Mr. Jones.  I broke your window – I’ll pay for it.</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01199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A good apology has </a:t>
            </a:r>
            <a:r>
              <a:rPr lang="en-US" u="sng" dirty="0" smtClean="0"/>
              <a:t>4</a:t>
            </a:r>
            <a:r>
              <a:rPr lang="en-US" dirty="0" smtClean="0"/>
              <a:t> parts:</a:t>
            </a:r>
            <a:endParaRPr lang="en-US" dirty="0"/>
          </a:p>
        </p:txBody>
      </p:sp>
      <p:sp>
        <p:nvSpPr>
          <p:cNvPr id="6" name="10-Point Star 5"/>
          <p:cNvSpPr/>
          <p:nvPr/>
        </p:nvSpPr>
        <p:spPr>
          <a:xfrm>
            <a:off x="584217" y="1578833"/>
            <a:ext cx="2610618" cy="1130424"/>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apologize</a:t>
            </a:r>
            <a:endParaRPr lang="en-US" dirty="0">
              <a:solidFill>
                <a:schemeClr val="tx1"/>
              </a:solidFill>
            </a:endParaRPr>
          </a:p>
        </p:txBody>
      </p:sp>
      <p:pic>
        <p:nvPicPr>
          <p:cNvPr id="11" name="Picture 10"/>
          <p:cNvPicPr>
            <a:picLocks noChangeAspect="1"/>
          </p:cNvPicPr>
          <p:nvPr/>
        </p:nvPicPr>
        <p:blipFill>
          <a:blip r:embed="rId3">
            <a:duotone>
              <a:prstClr val="black"/>
              <a:srgbClr val="FA7CE8">
                <a:tint val="45000"/>
                <a:satMod val="400000"/>
              </a:srgbClr>
            </a:duotone>
          </a:blip>
          <a:stretch>
            <a:fillRect/>
          </a:stretch>
        </p:blipFill>
        <p:spPr>
          <a:xfrm>
            <a:off x="6156176" y="5158217"/>
            <a:ext cx="2619631" cy="1164437"/>
          </a:xfrm>
          <a:prstGeom prst="rect">
            <a:avLst/>
          </a:prstGeom>
        </p:spPr>
      </p:pic>
      <p:pic>
        <p:nvPicPr>
          <p:cNvPr id="12" name="Picture 11"/>
          <p:cNvPicPr>
            <a:picLocks noChangeAspect="1"/>
          </p:cNvPicPr>
          <p:nvPr/>
        </p:nvPicPr>
        <p:blipFill>
          <a:blip r:embed="rId3">
            <a:duotone>
              <a:schemeClr val="accent6">
                <a:shade val="45000"/>
                <a:satMod val="135000"/>
              </a:schemeClr>
              <a:prstClr val="white"/>
            </a:duotone>
          </a:blip>
          <a:stretch>
            <a:fillRect/>
          </a:stretch>
        </p:blipFill>
        <p:spPr>
          <a:xfrm>
            <a:off x="4355976" y="3886091"/>
            <a:ext cx="2610618" cy="1164437"/>
          </a:xfrm>
          <a:prstGeom prst="rect">
            <a:avLst/>
          </a:prstGeom>
        </p:spPr>
      </p:pic>
      <p:pic>
        <p:nvPicPr>
          <p:cNvPr id="13" name="Picture 12"/>
          <p:cNvPicPr>
            <a:picLocks noChangeAspect="1"/>
          </p:cNvPicPr>
          <p:nvPr/>
        </p:nvPicPr>
        <p:blipFill>
          <a:blip r:embed="rId3">
            <a:duotone>
              <a:schemeClr val="accent2">
                <a:shade val="45000"/>
                <a:satMod val="135000"/>
              </a:schemeClr>
              <a:prstClr val="white"/>
            </a:duotone>
          </a:blip>
          <a:stretch>
            <a:fillRect/>
          </a:stretch>
        </p:blipFill>
        <p:spPr>
          <a:xfrm>
            <a:off x="2635969" y="2674600"/>
            <a:ext cx="2610618" cy="1164437"/>
          </a:xfrm>
          <a:prstGeom prst="rect">
            <a:avLst/>
          </a:prstGeom>
        </p:spPr>
      </p:pic>
      <p:sp>
        <p:nvSpPr>
          <p:cNvPr id="14" name="TextBox 13"/>
          <p:cNvSpPr txBox="1"/>
          <p:nvPr/>
        </p:nvSpPr>
        <p:spPr>
          <a:xfrm>
            <a:off x="3185194" y="2903676"/>
            <a:ext cx="1512168" cy="646331"/>
          </a:xfrm>
          <a:prstGeom prst="rect">
            <a:avLst/>
          </a:prstGeom>
          <a:noFill/>
        </p:spPr>
        <p:txBody>
          <a:bodyPr wrap="square" rtlCol="0">
            <a:spAutoFit/>
          </a:bodyPr>
          <a:lstStyle/>
          <a:p>
            <a:pPr algn="ctr"/>
            <a:r>
              <a:rPr lang="en-US" dirty="0" smtClean="0"/>
              <a:t>take responsibility</a:t>
            </a:r>
            <a:endParaRPr lang="en-US" dirty="0"/>
          </a:p>
        </p:txBody>
      </p:sp>
      <p:sp>
        <p:nvSpPr>
          <p:cNvPr id="15" name="TextBox 14"/>
          <p:cNvSpPr txBox="1"/>
          <p:nvPr/>
        </p:nvSpPr>
        <p:spPr>
          <a:xfrm>
            <a:off x="4905201" y="4145143"/>
            <a:ext cx="1512168" cy="646331"/>
          </a:xfrm>
          <a:prstGeom prst="rect">
            <a:avLst/>
          </a:prstGeom>
          <a:noFill/>
        </p:spPr>
        <p:txBody>
          <a:bodyPr wrap="square" rtlCol="0">
            <a:spAutoFit/>
          </a:bodyPr>
          <a:lstStyle/>
          <a:p>
            <a:pPr algn="ctr"/>
            <a:r>
              <a:rPr lang="en-US" dirty="0" smtClean="0"/>
              <a:t>say how you’ll fix it</a:t>
            </a:r>
            <a:endParaRPr lang="en-US" dirty="0"/>
          </a:p>
        </p:txBody>
      </p:sp>
      <p:sp>
        <p:nvSpPr>
          <p:cNvPr id="16" name="TextBox 15"/>
          <p:cNvSpPr txBox="1"/>
          <p:nvPr/>
        </p:nvSpPr>
        <p:spPr>
          <a:xfrm>
            <a:off x="6709907" y="5417269"/>
            <a:ext cx="1512168" cy="646331"/>
          </a:xfrm>
          <a:prstGeom prst="rect">
            <a:avLst/>
          </a:prstGeom>
          <a:noFill/>
        </p:spPr>
        <p:txBody>
          <a:bodyPr wrap="square" rtlCol="0">
            <a:spAutoFit/>
          </a:bodyPr>
          <a:lstStyle/>
          <a:p>
            <a:pPr algn="ctr"/>
            <a:r>
              <a:rPr lang="en-US" dirty="0" smtClean="0"/>
              <a:t>wait for response</a:t>
            </a:r>
            <a:endParaRPr lang="en-US" dirty="0"/>
          </a:p>
        </p:txBody>
      </p:sp>
      <p:pic>
        <p:nvPicPr>
          <p:cNvPr id="17" name="Picture 16"/>
          <p:cNvPicPr>
            <a:picLocks noChangeAspect="1"/>
          </p:cNvPicPr>
          <p:nvPr/>
        </p:nvPicPr>
        <p:blipFill>
          <a:blip r:embed="rId4"/>
          <a:stretch>
            <a:fillRect/>
          </a:stretch>
        </p:blipFill>
        <p:spPr>
          <a:xfrm>
            <a:off x="971600" y="1578833"/>
            <a:ext cx="360040" cy="557167"/>
          </a:xfrm>
          <a:prstGeom prst="rect">
            <a:avLst/>
          </a:prstGeom>
        </p:spPr>
      </p:pic>
      <p:pic>
        <p:nvPicPr>
          <p:cNvPr id="18" name="Picture 17"/>
          <p:cNvPicPr>
            <a:picLocks noChangeAspect="1"/>
          </p:cNvPicPr>
          <p:nvPr/>
        </p:nvPicPr>
        <p:blipFill>
          <a:blip r:embed="rId5"/>
          <a:stretch>
            <a:fillRect/>
          </a:stretch>
        </p:blipFill>
        <p:spPr>
          <a:xfrm>
            <a:off x="3210346" y="2686492"/>
            <a:ext cx="418389" cy="540349"/>
          </a:xfrm>
          <a:prstGeom prst="rect">
            <a:avLst/>
          </a:prstGeom>
        </p:spPr>
      </p:pic>
      <p:pic>
        <p:nvPicPr>
          <p:cNvPr id="19" name="Picture 18"/>
          <p:cNvPicPr>
            <a:picLocks noChangeAspect="1"/>
          </p:cNvPicPr>
          <p:nvPr/>
        </p:nvPicPr>
        <p:blipFill>
          <a:blip r:embed="rId6"/>
          <a:stretch>
            <a:fillRect/>
          </a:stretch>
        </p:blipFill>
        <p:spPr>
          <a:xfrm>
            <a:off x="4461992" y="3868464"/>
            <a:ext cx="421753" cy="529991"/>
          </a:xfrm>
          <a:prstGeom prst="rect">
            <a:avLst/>
          </a:prstGeom>
        </p:spPr>
      </p:pic>
      <p:pic>
        <p:nvPicPr>
          <p:cNvPr id="20" name="Picture 19"/>
          <p:cNvPicPr>
            <a:picLocks noChangeAspect="1"/>
          </p:cNvPicPr>
          <p:nvPr/>
        </p:nvPicPr>
        <p:blipFill>
          <a:blip r:embed="rId7"/>
          <a:stretch>
            <a:fillRect/>
          </a:stretch>
        </p:blipFill>
        <p:spPr>
          <a:xfrm>
            <a:off x="6552383" y="5182929"/>
            <a:ext cx="435088" cy="468679"/>
          </a:xfrm>
          <a:prstGeom prst="rect">
            <a:avLst/>
          </a:prstGeom>
        </p:spPr>
      </p:pic>
    </p:spTree>
    <p:extLst>
      <p:ext uri="{BB962C8B-B14F-4D97-AF65-F5344CB8AC3E}">
        <p14:creationId xmlns:p14="http://schemas.microsoft.com/office/powerpoint/2010/main" val="100584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39752" y="548680"/>
            <a:ext cx="4438105" cy="1944216"/>
          </a:xfrm>
          <a:prstGeom prst="rect">
            <a:avLst/>
          </a:prstGeom>
        </p:spPr>
      </p:pic>
      <p:pic>
        <p:nvPicPr>
          <p:cNvPr id="7" name="Picture 6"/>
          <p:cNvPicPr>
            <a:picLocks noChangeAspect="1"/>
          </p:cNvPicPr>
          <p:nvPr/>
        </p:nvPicPr>
        <p:blipFill>
          <a:blip r:embed="rId4"/>
          <a:stretch>
            <a:fillRect/>
          </a:stretch>
        </p:blipFill>
        <p:spPr>
          <a:xfrm>
            <a:off x="899592" y="407434"/>
            <a:ext cx="1348807" cy="2085462"/>
          </a:xfrm>
          <a:prstGeom prst="rect">
            <a:avLst/>
          </a:prstGeom>
        </p:spPr>
      </p:pic>
      <p:pic>
        <p:nvPicPr>
          <p:cNvPr id="10" name="Picture 9"/>
          <p:cNvPicPr>
            <a:picLocks noChangeAspect="1"/>
          </p:cNvPicPr>
          <p:nvPr/>
        </p:nvPicPr>
        <p:blipFill>
          <a:blip r:embed="rId5"/>
          <a:stretch>
            <a:fillRect/>
          </a:stretch>
        </p:blipFill>
        <p:spPr>
          <a:xfrm flipH="1">
            <a:off x="3131840" y="3429000"/>
            <a:ext cx="3129220" cy="2900908"/>
          </a:xfrm>
          <a:prstGeom prst="rect">
            <a:avLst/>
          </a:prstGeom>
        </p:spPr>
      </p:pic>
      <p:sp>
        <p:nvSpPr>
          <p:cNvPr id="12" name="Oval Callout 11"/>
          <p:cNvSpPr/>
          <p:nvPr/>
        </p:nvSpPr>
        <p:spPr>
          <a:xfrm>
            <a:off x="6084168" y="2168860"/>
            <a:ext cx="2520280" cy="1584176"/>
          </a:xfrm>
          <a:prstGeom prst="wedgeEllipseCallout">
            <a:avLst>
              <a:gd name="adj1" fmla="val -92752"/>
              <a:gd name="adj2" fmla="val 4432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omic Sans MS" panose="030F0702030302020204" pitchFamily="66" charset="0"/>
              </a:rPr>
              <a:t>I’m sorry</a:t>
            </a:r>
            <a:endParaRPr lang="en-US" sz="24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567167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03848" y="3356992"/>
            <a:ext cx="3127519" cy="2895851"/>
          </a:xfrm>
          <a:prstGeom prst="rect">
            <a:avLst/>
          </a:prstGeom>
        </p:spPr>
      </p:pic>
      <p:pic>
        <p:nvPicPr>
          <p:cNvPr id="3" name="Picture 2"/>
          <p:cNvPicPr>
            <a:picLocks noChangeAspect="1"/>
          </p:cNvPicPr>
          <p:nvPr/>
        </p:nvPicPr>
        <p:blipFill>
          <a:blip r:embed="rId4"/>
          <a:stretch>
            <a:fillRect/>
          </a:stretch>
        </p:blipFill>
        <p:spPr>
          <a:xfrm>
            <a:off x="2699792" y="476672"/>
            <a:ext cx="4366852" cy="1944216"/>
          </a:xfrm>
          <a:prstGeom prst="rect">
            <a:avLst/>
          </a:prstGeom>
        </p:spPr>
      </p:pic>
      <p:pic>
        <p:nvPicPr>
          <p:cNvPr id="4" name="Picture 3"/>
          <p:cNvPicPr>
            <a:picLocks noChangeAspect="1"/>
          </p:cNvPicPr>
          <p:nvPr/>
        </p:nvPicPr>
        <p:blipFill>
          <a:blip r:embed="rId5"/>
          <a:stretch>
            <a:fillRect/>
          </a:stretch>
        </p:blipFill>
        <p:spPr>
          <a:xfrm>
            <a:off x="1187624" y="476672"/>
            <a:ext cx="1506082" cy="1944216"/>
          </a:xfrm>
          <a:prstGeom prst="rect">
            <a:avLst/>
          </a:prstGeom>
        </p:spPr>
      </p:pic>
      <p:pic>
        <p:nvPicPr>
          <p:cNvPr id="5" name="Picture 4"/>
          <p:cNvPicPr>
            <a:picLocks noChangeAspect="1"/>
          </p:cNvPicPr>
          <p:nvPr/>
        </p:nvPicPr>
        <p:blipFill>
          <a:blip r:embed="rId6"/>
          <a:stretch>
            <a:fillRect/>
          </a:stretch>
        </p:blipFill>
        <p:spPr>
          <a:xfrm>
            <a:off x="3779912" y="836712"/>
            <a:ext cx="2168812" cy="1080120"/>
          </a:xfrm>
          <a:prstGeom prst="rect">
            <a:avLst/>
          </a:prstGeom>
        </p:spPr>
      </p:pic>
      <p:sp>
        <p:nvSpPr>
          <p:cNvPr id="6" name="Oval Callout 5"/>
          <p:cNvSpPr/>
          <p:nvPr/>
        </p:nvSpPr>
        <p:spPr>
          <a:xfrm>
            <a:off x="5076056" y="2242833"/>
            <a:ext cx="3744416" cy="1258175"/>
          </a:xfrm>
          <a:prstGeom prst="wedgeEllipseCallout">
            <a:avLst>
              <a:gd name="adj1" fmla="val -54637"/>
              <a:gd name="adj2" fmla="val 5980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I’m sorry </a:t>
            </a:r>
            <a:r>
              <a:rPr lang="en-US" b="1" dirty="0" smtClean="0">
                <a:solidFill>
                  <a:schemeClr val="tx1"/>
                </a:solidFill>
                <a:latin typeface="Comic Sans MS" panose="030F0702030302020204" pitchFamily="66" charset="0"/>
              </a:rPr>
              <a:t>that I told you to ‘shut up’ in group today</a:t>
            </a:r>
            <a:endParaRPr lang="en-US"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18680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16368" y="548681"/>
            <a:ext cx="1378669" cy="1728192"/>
          </a:xfrm>
          <a:prstGeom prst="rect">
            <a:avLst/>
          </a:prstGeom>
        </p:spPr>
      </p:pic>
      <p:pic>
        <p:nvPicPr>
          <p:cNvPr id="3" name="Picture 2"/>
          <p:cNvPicPr>
            <a:picLocks noChangeAspect="1"/>
          </p:cNvPicPr>
          <p:nvPr/>
        </p:nvPicPr>
        <p:blipFill>
          <a:blip r:embed="rId4"/>
          <a:stretch>
            <a:fillRect/>
          </a:stretch>
        </p:blipFill>
        <p:spPr>
          <a:xfrm>
            <a:off x="2555776" y="476672"/>
            <a:ext cx="4151383" cy="1852603"/>
          </a:xfrm>
          <a:prstGeom prst="rect">
            <a:avLst/>
          </a:prstGeom>
        </p:spPr>
      </p:pic>
      <p:pic>
        <p:nvPicPr>
          <p:cNvPr id="4" name="Picture 3"/>
          <p:cNvPicPr>
            <a:picLocks noChangeAspect="1"/>
          </p:cNvPicPr>
          <p:nvPr/>
        </p:nvPicPr>
        <p:blipFill>
          <a:blip r:embed="rId5"/>
          <a:stretch>
            <a:fillRect/>
          </a:stretch>
        </p:blipFill>
        <p:spPr>
          <a:xfrm>
            <a:off x="3419872" y="908720"/>
            <a:ext cx="2340853" cy="1101068"/>
          </a:xfrm>
          <a:prstGeom prst="rect">
            <a:avLst/>
          </a:prstGeom>
        </p:spPr>
      </p:pic>
      <p:pic>
        <p:nvPicPr>
          <p:cNvPr id="5" name="Picture 4"/>
          <p:cNvPicPr>
            <a:picLocks noChangeAspect="1"/>
          </p:cNvPicPr>
          <p:nvPr/>
        </p:nvPicPr>
        <p:blipFill>
          <a:blip r:embed="rId6"/>
          <a:stretch>
            <a:fillRect/>
          </a:stretch>
        </p:blipFill>
        <p:spPr>
          <a:xfrm>
            <a:off x="1856112" y="3586198"/>
            <a:ext cx="3127519" cy="2895851"/>
          </a:xfrm>
          <a:prstGeom prst="rect">
            <a:avLst/>
          </a:prstGeom>
        </p:spPr>
      </p:pic>
      <p:sp>
        <p:nvSpPr>
          <p:cNvPr id="6" name="Oval Callout 5"/>
          <p:cNvSpPr/>
          <p:nvPr/>
        </p:nvSpPr>
        <p:spPr>
          <a:xfrm>
            <a:off x="4283968" y="2276872"/>
            <a:ext cx="4608512" cy="1728192"/>
          </a:xfrm>
          <a:prstGeom prst="wedgeEllipseCallout">
            <a:avLst>
              <a:gd name="adj1" fmla="val -65757"/>
              <a:gd name="adj2" fmla="val 6126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I’m sorry that I told you to ‘shut up’ in group today.  </a:t>
            </a:r>
            <a:r>
              <a:rPr lang="en-US" b="1" dirty="0" smtClean="0">
                <a:solidFill>
                  <a:schemeClr val="tx1"/>
                </a:solidFill>
                <a:latin typeface="Comic Sans MS" panose="030F0702030302020204" pitchFamily="66" charset="0"/>
              </a:rPr>
              <a:t>Next time I’ll listen to you and wait until you’re finished.</a:t>
            </a:r>
            <a:endParaRPr lang="en-US"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33666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55776" y="548680"/>
            <a:ext cx="3904550" cy="1734347"/>
          </a:xfrm>
          <a:prstGeom prst="rect">
            <a:avLst/>
          </a:prstGeom>
        </p:spPr>
      </p:pic>
      <p:pic>
        <p:nvPicPr>
          <p:cNvPr id="3" name="Picture 2"/>
          <p:cNvPicPr>
            <a:picLocks noChangeAspect="1"/>
          </p:cNvPicPr>
          <p:nvPr/>
        </p:nvPicPr>
        <p:blipFill>
          <a:blip r:embed="rId4"/>
          <a:stretch>
            <a:fillRect/>
          </a:stretch>
        </p:blipFill>
        <p:spPr>
          <a:xfrm>
            <a:off x="3453445" y="875793"/>
            <a:ext cx="2109211" cy="1080120"/>
          </a:xfrm>
          <a:prstGeom prst="rect">
            <a:avLst/>
          </a:prstGeom>
        </p:spPr>
      </p:pic>
      <p:pic>
        <p:nvPicPr>
          <p:cNvPr id="4" name="Picture 3"/>
          <p:cNvPicPr>
            <a:picLocks noChangeAspect="1"/>
          </p:cNvPicPr>
          <p:nvPr/>
        </p:nvPicPr>
        <p:blipFill>
          <a:blip r:embed="rId5"/>
          <a:stretch>
            <a:fillRect/>
          </a:stretch>
        </p:blipFill>
        <p:spPr>
          <a:xfrm>
            <a:off x="971600" y="497993"/>
            <a:ext cx="1656698" cy="1785034"/>
          </a:xfrm>
          <a:prstGeom prst="rect">
            <a:avLst/>
          </a:prstGeom>
        </p:spPr>
      </p:pic>
      <p:pic>
        <p:nvPicPr>
          <p:cNvPr id="5" name="Picture 4"/>
          <p:cNvPicPr>
            <a:picLocks noChangeAspect="1"/>
          </p:cNvPicPr>
          <p:nvPr/>
        </p:nvPicPr>
        <p:blipFill>
          <a:blip r:embed="rId6"/>
          <a:stretch>
            <a:fillRect/>
          </a:stretch>
        </p:blipFill>
        <p:spPr>
          <a:xfrm>
            <a:off x="2987824" y="3429000"/>
            <a:ext cx="3133616" cy="2895851"/>
          </a:xfrm>
          <a:prstGeom prst="rect">
            <a:avLst/>
          </a:prstGeom>
        </p:spPr>
      </p:pic>
      <p:sp>
        <p:nvSpPr>
          <p:cNvPr id="6" name="Oval 5"/>
          <p:cNvSpPr/>
          <p:nvPr/>
        </p:nvSpPr>
        <p:spPr>
          <a:xfrm>
            <a:off x="3995936" y="4221088"/>
            <a:ext cx="360040" cy="216024"/>
          </a:xfrm>
          <a:prstGeom prst="ellipse">
            <a:avLst/>
          </a:prstGeom>
          <a:solidFill>
            <a:srgbClr val="E0C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7"/>
          <a:srcRect b="12616"/>
          <a:stretch/>
        </p:blipFill>
        <p:spPr>
          <a:xfrm flipH="1">
            <a:off x="3955492" y="4221088"/>
            <a:ext cx="430854" cy="247374"/>
          </a:xfrm>
          <a:prstGeom prst="rect">
            <a:avLst/>
          </a:prstGeom>
        </p:spPr>
      </p:pic>
      <p:sp>
        <p:nvSpPr>
          <p:cNvPr id="8" name="Oval Callout 7"/>
          <p:cNvSpPr/>
          <p:nvPr/>
        </p:nvSpPr>
        <p:spPr>
          <a:xfrm>
            <a:off x="5868144" y="2924944"/>
            <a:ext cx="2736304" cy="1404156"/>
          </a:xfrm>
          <a:prstGeom prst="wedgeEllipseCallout">
            <a:avLst>
              <a:gd name="adj1" fmla="val -56107"/>
              <a:gd name="adj2" fmla="val 4923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That’s okay I guess…</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81145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052"/>
            <a:ext cx="8229600" cy="1082727"/>
          </a:xfrm>
          <a:ln>
            <a:solidFill>
              <a:srgbClr val="00B0F0"/>
            </a:solidFill>
          </a:ln>
        </p:spPr>
        <p:txBody>
          <a:bodyPr>
            <a:normAutofit fontScale="90000"/>
          </a:bodyPr>
          <a:lstStyle/>
          <a:p>
            <a:r>
              <a:rPr lang="en-US" dirty="0" smtClean="0"/>
              <a:t>Remember:</a:t>
            </a:r>
            <a:br>
              <a:rPr lang="en-US" dirty="0" smtClean="0"/>
            </a:br>
            <a:r>
              <a:rPr lang="en-US" dirty="0" smtClean="0"/>
              <a:t>A good apology has </a:t>
            </a:r>
            <a:r>
              <a:rPr lang="en-US" u="sng" dirty="0" smtClean="0"/>
              <a:t>4</a:t>
            </a:r>
            <a:r>
              <a:rPr lang="en-US" dirty="0" smtClean="0"/>
              <a:t> parts:</a:t>
            </a:r>
            <a:endParaRPr lang="en-US" dirty="0"/>
          </a:p>
        </p:txBody>
      </p:sp>
      <p:sp>
        <p:nvSpPr>
          <p:cNvPr id="6" name="10-Point Star 5"/>
          <p:cNvSpPr/>
          <p:nvPr/>
        </p:nvSpPr>
        <p:spPr>
          <a:xfrm>
            <a:off x="584217" y="1578833"/>
            <a:ext cx="2610618" cy="1130424"/>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apologize</a:t>
            </a:r>
            <a:endParaRPr lang="en-US" dirty="0">
              <a:solidFill>
                <a:schemeClr val="tx1"/>
              </a:solidFill>
            </a:endParaRPr>
          </a:p>
        </p:txBody>
      </p:sp>
      <p:pic>
        <p:nvPicPr>
          <p:cNvPr id="11" name="Picture 10"/>
          <p:cNvPicPr>
            <a:picLocks noChangeAspect="1"/>
          </p:cNvPicPr>
          <p:nvPr/>
        </p:nvPicPr>
        <p:blipFill>
          <a:blip r:embed="rId3">
            <a:duotone>
              <a:prstClr val="black"/>
              <a:srgbClr val="FA7CE8">
                <a:tint val="45000"/>
                <a:satMod val="400000"/>
              </a:srgbClr>
            </a:duotone>
          </a:blip>
          <a:stretch>
            <a:fillRect/>
          </a:stretch>
        </p:blipFill>
        <p:spPr>
          <a:xfrm>
            <a:off x="6156176" y="5158217"/>
            <a:ext cx="2619631" cy="1164437"/>
          </a:xfrm>
          <a:prstGeom prst="rect">
            <a:avLst/>
          </a:prstGeom>
        </p:spPr>
      </p:pic>
      <p:pic>
        <p:nvPicPr>
          <p:cNvPr id="12" name="Picture 11"/>
          <p:cNvPicPr>
            <a:picLocks noChangeAspect="1"/>
          </p:cNvPicPr>
          <p:nvPr/>
        </p:nvPicPr>
        <p:blipFill>
          <a:blip r:embed="rId3">
            <a:duotone>
              <a:schemeClr val="accent6">
                <a:shade val="45000"/>
                <a:satMod val="135000"/>
              </a:schemeClr>
              <a:prstClr val="white"/>
            </a:duotone>
          </a:blip>
          <a:stretch>
            <a:fillRect/>
          </a:stretch>
        </p:blipFill>
        <p:spPr>
          <a:xfrm>
            <a:off x="4355976" y="3886091"/>
            <a:ext cx="2610618" cy="1164437"/>
          </a:xfrm>
          <a:prstGeom prst="rect">
            <a:avLst/>
          </a:prstGeom>
        </p:spPr>
      </p:pic>
      <p:pic>
        <p:nvPicPr>
          <p:cNvPr id="13" name="Picture 12"/>
          <p:cNvPicPr>
            <a:picLocks noChangeAspect="1"/>
          </p:cNvPicPr>
          <p:nvPr/>
        </p:nvPicPr>
        <p:blipFill>
          <a:blip r:embed="rId3">
            <a:duotone>
              <a:schemeClr val="accent2">
                <a:shade val="45000"/>
                <a:satMod val="135000"/>
              </a:schemeClr>
              <a:prstClr val="white"/>
            </a:duotone>
          </a:blip>
          <a:stretch>
            <a:fillRect/>
          </a:stretch>
        </p:blipFill>
        <p:spPr>
          <a:xfrm>
            <a:off x="2635969" y="2674600"/>
            <a:ext cx="2610618" cy="1164437"/>
          </a:xfrm>
          <a:prstGeom prst="rect">
            <a:avLst/>
          </a:prstGeom>
        </p:spPr>
      </p:pic>
      <p:sp>
        <p:nvSpPr>
          <p:cNvPr id="14" name="TextBox 13"/>
          <p:cNvSpPr txBox="1"/>
          <p:nvPr/>
        </p:nvSpPr>
        <p:spPr>
          <a:xfrm>
            <a:off x="3185194" y="2903676"/>
            <a:ext cx="1512168" cy="646331"/>
          </a:xfrm>
          <a:prstGeom prst="rect">
            <a:avLst/>
          </a:prstGeom>
          <a:noFill/>
        </p:spPr>
        <p:txBody>
          <a:bodyPr wrap="square" rtlCol="0">
            <a:spAutoFit/>
          </a:bodyPr>
          <a:lstStyle/>
          <a:p>
            <a:pPr algn="ctr"/>
            <a:r>
              <a:rPr lang="en-US" dirty="0" smtClean="0"/>
              <a:t>take responsibility</a:t>
            </a:r>
            <a:endParaRPr lang="en-US" dirty="0"/>
          </a:p>
        </p:txBody>
      </p:sp>
      <p:sp>
        <p:nvSpPr>
          <p:cNvPr id="15" name="TextBox 14"/>
          <p:cNvSpPr txBox="1"/>
          <p:nvPr/>
        </p:nvSpPr>
        <p:spPr>
          <a:xfrm>
            <a:off x="4905201" y="4145143"/>
            <a:ext cx="1512168" cy="646331"/>
          </a:xfrm>
          <a:prstGeom prst="rect">
            <a:avLst/>
          </a:prstGeom>
          <a:noFill/>
        </p:spPr>
        <p:txBody>
          <a:bodyPr wrap="square" rtlCol="0">
            <a:spAutoFit/>
          </a:bodyPr>
          <a:lstStyle/>
          <a:p>
            <a:pPr algn="ctr"/>
            <a:r>
              <a:rPr lang="en-US" dirty="0" smtClean="0"/>
              <a:t>say how you’ll fix it</a:t>
            </a:r>
            <a:endParaRPr lang="en-US" dirty="0"/>
          </a:p>
        </p:txBody>
      </p:sp>
      <p:sp>
        <p:nvSpPr>
          <p:cNvPr id="16" name="TextBox 15"/>
          <p:cNvSpPr txBox="1"/>
          <p:nvPr/>
        </p:nvSpPr>
        <p:spPr>
          <a:xfrm>
            <a:off x="6709907" y="5417269"/>
            <a:ext cx="1512168" cy="646331"/>
          </a:xfrm>
          <a:prstGeom prst="rect">
            <a:avLst/>
          </a:prstGeom>
          <a:noFill/>
        </p:spPr>
        <p:txBody>
          <a:bodyPr wrap="square" rtlCol="0">
            <a:spAutoFit/>
          </a:bodyPr>
          <a:lstStyle/>
          <a:p>
            <a:pPr algn="ctr"/>
            <a:r>
              <a:rPr lang="en-US" dirty="0" smtClean="0"/>
              <a:t>wait for response</a:t>
            </a:r>
            <a:endParaRPr lang="en-US" dirty="0"/>
          </a:p>
        </p:txBody>
      </p:sp>
      <p:pic>
        <p:nvPicPr>
          <p:cNvPr id="17" name="Picture 16"/>
          <p:cNvPicPr>
            <a:picLocks noChangeAspect="1"/>
          </p:cNvPicPr>
          <p:nvPr/>
        </p:nvPicPr>
        <p:blipFill>
          <a:blip r:embed="rId4"/>
          <a:stretch>
            <a:fillRect/>
          </a:stretch>
        </p:blipFill>
        <p:spPr>
          <a:xfrm>
            <a:off x="971600" y="1578833"/>
            <a:ext cx="360040" cy="557167"/>
          </a:xfrm>
          <a:prstGeom prst="rect">
            <a:avLst/>
          </a:prstGeom>
        </p:spPr>
      </p:pic>
      <p:pic>
        <p:nvPicPr>
          <p:cNvPr id="18" name="Picture 17"/>
          <p:cNvPicPr>
            <a:picLocks noChangeAspect="1"/>
          </p:cNvPicPr>
          <p:nvPr/>
        </p:nvPicPr>
        <p:blipFill>
          <a:blip r:embed="rId5"/>
          <a:stretch>
            <a:fillRect/>
          </a:stretch>
        </p:blipFill>
        <p:spPr>
          <a:xfrm>
            <a:off x="3210346" y="2686492"/>
            <a:ext cx="418389" cy="540349"/>
          </a:xfrm>
          <a:prstGeom prst="rect">
            <a:avLst/>
          </a:prstGeom>
        </p:spPr>
      </p:pic>
      <p:pic>
        <p:nvPicPr>
          <p:cNvPr id="19" name="Picture 18"/>
          <p:cNvPicPr>
            <a:picLocks noChangeAspect="1"/>
          </p:cNvPicPr>
          <p:nvPr/>
        </p:nvPicPr>
        <p:blipFill>
          <a:blip r:embed="rId6"/>
          <a:stretch>
            <a:fillRect/>
          </a:stretch>
        </p:blipFill>
        <p:spPr>
          <a:xfrm>
            <a:off x="4461992" y="3868464"/>
            <a:ext cx="421753" cy="529991"/>
          </a:xfrm>
          <a:prstGeom prst="rect">
            <a:avLst/>
          </a:prstGeom>
        </p:spPr>
      </p:pic>
      <p:pic>
        <p:nvPicPr>
          <p:cNvPr id="20" name="Picture 19"/>
          <p:cNvPicPr>
            <a:picLocks noChangeAspect="1"/>
          </p:cNvPicPr>
          <p:nvPr/>
        </p:nvPicPr>
        <p:blipFill>
          <a:blip r:embed="rId7"/>
          <a:stretch>
            <a:fillRect/>
          </a:stretch>
        </p:blipFill>
        <p:spPr>
          <a:xfrm>
            <a:off x="6552383" y="5182929"/>
            <a:ext cx="435088" cy="468679"/>
          </a:xfrm>
          <a:prstGeom prst="rect">
            <a:avLst/>
          </a:prstGeom>
        </p:spPr>
      </p:pic>
      <p:pic>
        <p:nvPicPr>
          <p:cNvPr id="3" name="Picture 2"/>
          <p:cNvPicPr>
            <a:picLocks noChangeAspect="1"/>
          </p:cNvPicPr>
          <p:nvPr/>
        </p:nvPicPr>
        <p:blipFill>
          <a:blip r:embed="rId8"/>
          <a:stretch>
            <a:fillRect/>
          </a:stretch>
        </p:blipFill>
        <p:spPr>
          <a:xfrm>
            <a:off x="7465991" y="581125"/>
            <a:ext cx="1181907" cy="818580"/>
          </a:xfrm>
          <a:prstGeom prst="rect">
            <a:avLst/>
          </a:prstGeom>
        </p:spPr>
      </p:pic>
    </p:spTree>
    <p:extLst>
      <p:ext uri="{BB962C8B-B14F-4D97-AF65-F5344CB8AC3E}">
        <p14:creationId xmlns:p14="http://schemas.microsoft.com/office/powerpoint/2010/main" val="2102504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a:ln>
            <a:solidFill>
              <a:schemeClr val="accent1"/>
            </a:solidFill>
          </a:ln>
        </p:spPr>
        <p:txBody>
          <a:bodyPr/>
          <a:lstStyle/>
          <a:p>
            <a:r>
              <a:rPr lang="en-GB" dirty="0" smtClean="0"/>
              <a:t>Did you ever make a mistake?</a:t>
            </a:r>
            <a:endParaRPr lang="en-GB" dirty="0"/>
          </a:p>
        </p:txBody>
      </p:sp>
      <p:pic>
        <p:nvPicPr>
          <p:cNvPr id="5" name="Picture 4"/>
          <p:cNvPicPr>
            <a:picLocks noChangeAspect="1"/>
          </p:cNvPicPr>
          <p:nvPr/>
        </p:nvPicPr>
        <p:blipFill rotWithShape="1">
          <a:blip r:embed="rId3"/>
          <a:srcRect b="5645"/>
          <a:stretch/>
        </p:blipFill>
        <p:spPr>
          <a:xfrm>
            <a:off x="2555776" y="2060849"/>
            <a:ext cx="3851299" cy="3816424"/>
          </a:xfrm>
          <a:prstGeom prst="rect">
            <a:avLst/>
          </a:prstGeom>
        </p:spPr>
      </p:pic>
      <p:sp>
        <p:nvSpPr>
          <p:cNvPr id="6" name="TextBox 5"/>
          <p:cNvSpPr txBox="1"/>
          <p:nvPr/>
        </p:nvSpPr>
        <p:spPr>
          <a:xfrm>
            <a:off x="4860032" y="2492896"/>
            <a:ext cx="864096" cy="646331"/>
          </a:xfrm>
          <a:prstGeom prst="rect">
            <a:avLst/>
          </a:prstGeom>
          <a:noFill/>
        </p:spPr>
        <p:txBody>
          <a:bodyPr wrap="square" rtlCol="0">
            <a:spAutoFit/>
          </a:bodyPr>
          <a:lstStyle/>
          <a:p>
            <a:pPr algn="ctr"/>
            <a:r>
              <a:rPr lang="en-US" dirty="0" smtClean="0">
                <a:latin typeface="Comic Sans MS" panose="030F0702030302020204" pitchFamily="66" charset="0"/>
              </a:rPr>
              <a:t>Like what?</a:t>
            </a:r>
            <a:endParaRPr lang="en-US" dirty="0">
              <a:latin typeface="Comic Sans MS" panose="030F0702030302020204" pitchFamily="66" charset="0"/>
            </a:endParaRPr>
          </a:p>
        </p:txBody>
      </p:sp>
    </p:spTree>
    <p:extLst>
      <p:ext uri="{BB962C8B-B14F-4D97-AF65-F5344CB8AC3E}">
        <p14:creationId xmlns:p14="http://schemas.microsoft.com/office/powerpoint/2010/main" val="2903345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ln>
            <a:solidFill>
              <a:srgbClr val="00B0F0"/>
            </a:solidFill>
          </a:ln>
        </p:spPr>
        <p:txBody>
          <a:bodyPr/>
          <a:lstStyle/>
          <a:p>
            <a:r>
              <a:rPr lang="en-US" dirty="0" smtClean="0"/>
              <a:t>So…what do YOU think?</a:t>
            </a:r>
            <a:endParaRPr lang="en-US" dirty="0"/>
          </a:p>
        </p:txBody>
      </p:sp>
      <p:sp>
        <p:nvSpPr>
          <p:cNvPr id="3" name="Content Placeholder 2"/>
          <p:cNvSpPr>
            <a:spLocks noGrp="1"/>
          </p:cNvSpPr>
          <p:nvPr>
            <p:ph idx="1"/>
          </p:nvPr>
        </p:nvSpPr>
        <p:spPr>
          <a:xfrm>
            <a:off x="469776" y="1700808"/>
            <a:ext cx="8229600" cy="2160240"/>
          </a:xfrm>
          <a:ln>
            <a:solidFill>
              <a:srgbClr val="00B0F0"/>
            </a:solidFill>
          </a:ln>
        </p:spPr>
        <p:txBody>
          <a:bodyPr>
            <a:normAutofit fontScale="92500" lnSpcReduction="10000"/>
          </a:bodyPr>
          <a:lstStyle/>
          <a:p>
            <a:pPr marL="0" indent="0" algn="ctr">
              <a:buNone/>
            </a:pPr>
            <a:r>
              <a:rPr lang="en-US" dirty="0" smtClean="0"/>
              <a:t>Another student pushes ahead of you in the cafeteria line and ends up getting the last slice of pizza.  Now you have to have the cold </a:t>
            </a:r>
            <a:r>
              <a:rPr lang="en-US" smtClean="0"/>
              <a:t>sandwich lunch instead</a:t>
            </a:r>
            <a:r>
              <a:rPr lang="en-US" dirty="0" smtClean="0"/>
              <a:t>.  He takes a big bite, then turns to you and says he’s sorry.  What can you say?</a:t>
            </a:r>
            <a:endParaRPr lang="en-US" dirty="0"/>
          </a:p>
        </p:txBody>
      </p:sp>
      <p:pic>
        <p:nvPicPr>
          <p:cNvPr id="4" name="Picture 3"/>
          <p:cNvPicPr>
            <a:picLocks noChangeAspect="1"/>
          </p:cNvPicPr>
          <p:nvPr/>
        </p:nvPicPr>
        <p:blipFill rotWithShape="1">
          <a:blip r:embed="rId3"/>
          <a:srcRect b="5869"/>
          <a:stretch/>
        </p:blipFill>
        <p:spPr>
          <a:xfrm>
            <a:off x="3851920" y="3941604"/>
            <a:ext cx="2034996" cy="2511731"/>
          </a:xfrm>
          <a:prstGeom prst="rect">
            <a:avLst/>
          </a:prstGeom>
        </p:spPr>
      </p:pic>
    </p:spTree>
    <p:extLst>
      <p:ext uri="{BB962C8B-B14F-4D97-AF65-F5344CB8AC3E}">
        <p14:creationId xmlns:p14="http://schemas.microsoft.com/office/powerpoint/2010/main" val="100234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a:ln>
            <a:solidFill>
              <a:schemeClr val="accent1"/>
            </a:solidFill>
          </a:ln>
        </p:spPr>
        <p:txBody>
          <a:bodyPr>
            <a:normAutofit fontScale="90000"/>
          </a:bodyPr>
          <a:lstStyle/>
          <a:p>
            <a:r>
              <a:rPr lang="en-US" dirty="0" smtClean="0"/>
              <a:t>Did your mistake hurt someone’s feelings?</a:t>
            </a:r>
            <a:endParaRPr lang="en-US" dirty="0"/>
          </a:p>
        </p:txBody>
      </p:sp>
      <p:pic>
        <p:nvPicPr>
          <p:cNvPr id="5" name="Picture 4"/>
          <p:cNvPicPr>
            <a:picLocks noChangeAspect="1"/>
          </p:cNvPicPr>
          <p:nvPr/>
        </p:nvPicPr>
        <p:blipFill>
          <a:blip r:embed="rId3"/>
          <a:stretch>
            <a:fillRect/>
          </a:stretch>
        </p:blipFill>
        <p:spPr>
          <a:xfrm>
            <a:off x="2771800" y="2852936"/>
            <a:ext cx="4355044" cy="3456384"/>
          </a:xfrm>
          <a:prstGeom prst="rect">
            <a:avLst/>
          </a:prstGeom>
        </p:spPr>
      </p:pic>
      <p:sp>
        <p:nvSpPr>
          <p:cNvPr id="7" name="Cloud Callout 6"/>
          <p:cNvSpPr/>
          <p:nvPr/>
        </p:nvSpPr>
        <p:spPr>
          <a:xfrm>
            <a:off x="539552" y="2132856"/>
            <a:ext cx="2304256" cy="1440160"/>
          </a:xfrm>
          <a:prstGeom prst="cloudCallout">
            <a:avLst>
              <a:gd name="adj1" fmla="val 59636"/>
              <a:gd name="adj2" fmla="val 4897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That was a secret!!</a:t>
            </a:r>
            <a:endParaRPr lang="en-US"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11646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a:ln>
            <a:solidFill>
              <a:schemeClr val="accent1"/>
            </a:solidFill>
          </a:ln>
        </p:spPr>
        <p:txBody>
          <a:bodyPr>
            <a:normAutofit fontScale="90000"/>
          </a:bodyPr>
          <a:lstStyle/>
          <a:p>
            <a:r>
              <a:rPr lang="en-US" dirty="0" smtClean="0"/>
              <a:t>Did your mistake make someone mad?</a:t>
            </a:r>
            <a:endParaRPr lang="en-US" dirty="0"/>
          </a:p>
        </p:txBody>
      </p:sp>
      <p:pic>
        <p:nvPicPr>
          <p:cNvPr id="3" name="Picture 2"/>
          <p:cNvPicPr>
            <a:picLocks noChangeAspect="1"/>
          </p:cNvPicPr>
          <p:nvPr/>
        </p:nvPicPr>
        <p:blipFill>
          <a:blip r:embed="rId3"/>
          <a:stretch>
            <a:fillRect/>
          </a:stretch>
        </p:blipFill>
        <p:spPr>
          <a:xfrm>
            <a:off x="3347864" y="2276872"/>
            <a:ext cx="3086241" cy="3605560"/>
          </a:xfrm>
          <a:prstGeom prst="rect">
            <a:avLst/>
          </a:prstGeom>
        </p:spPr>
      </p:pic>
      <p:sp>
        <p:nvSpPr>
          <p:cNvPr id="4" name="Rounded Rectangular Callout 3"/>
          <p:cNvSpPr/>
          <p:nvPr/>
        </p:nvSpPr>
        <p:spPr>
          <a:xfrm>
            <a:off x="2483768" y="1844824"/>
            <a:ext cx="2088232" cy="1368152"/>
          </a:xfrm>
          <a:prstGeom prst="wedgeRoundRectCallout">
            <a:avLst>
              <a:gd name="adj1" fmla="val 67960"/>
              <a:gd name="adj2" fmla="val 5878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This is the third time this week you didn’t do your homework!</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71477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66220" y="2276872"/>
            <a:ext cx="2232248" cy="3931802"/>
          </a:xfrm>
          <a:prstGeom prst="rect">
            <a:avLst/>
          </a:prstGeom>
        </p:spPr>
      </p:pic>
      <p:sp>
        <p:nvSpPr>
          <p:cNvPr id="4" name="Title 1"/>
          <p:cNvSpPr>
            <a:spLocks noGrp="1"/>
          </p:cNvSpPr>
          <p:nvPr>
            <p:ph type="title"/>
          </p:nvPr>
        </p:nvSpPr>
        <p:spPr>
          <a:xfrm>
            <a:off x="468313" y="620713"/>
            <a:ext cx="8229600" cy="1143000"/>
          </a:xfrm>
          <a:ln>
            <a:solidFill>
              <a:schemeClr val="accent1"/>
            </a:solidFill>
          </a:ln>
        </p:spPr>
        <p:txBody>
          <a:bodyPr>
            <a:normAutofit fontScale="90000"/>
          </a:bodyPr>
          <a:lstStyle/>
          <a:p>
            <a:r>
              <a:rPr lang="en-US" dirty="0" smtClean="0"/>
              <a:t>We all mistakes.  It’s what we DO about the mistakes that matter!</a:t>
            </a:r>
            <a:endParaRPr lang="en-US" dirty="0"/>
          </a:p>
        </p:txBody>
      </p:sp>
      <p:sp>
        <p:nvSpPr>
          <p:cNvPr id="5" name="Oval Callout 4"/>
          <p:cNvSpPr/>
          <p:nvPr/>
        </p:nvSpPr>
        <p:spPr>
          <a:xfrm>
            <a:off x="5940152" y="2132856"/>
            <a:ext cx="2757761" cy="1800200"/>
          </a:xfrm>
          <a:prstGeom prst="wedgeEllipseCallout">
            <a:avLst>
              <a:gd name="adj1" fmla="val -55525"/>
              <a:gd name="adj2" fmla="val 512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Comic Sans MS" panose="030F0702030302020204" pitchFamily="66" charset="0"/>
              </a:rPr>
              <a:t>Uh-oh….</a:t>
            </a:r>
            <a:endParaRPr lang="en-US" sz="36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32197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2952328"/>
          </a:xfrm>
        </p:spPr>
        <p:txBody>
          <a:bodyPr>
            <a:normAutofit fontScale="90000"/>
          </a:bodyPr>
          <a:lstStyle/>
          <a:p>
            <a:r>
              <a:rPr lang="en-US" dirty="0" smtClean="0"/>
              <a:t>When we make a mistake that hurts someone’s feelings or makes someone mad, the right thing to do is…</a:t>
            </a:r>
            <a:br>
              <a:rPr lang="en-US" dirty="0" smtClean="0"/>
            </a:br>
            <a:endParaRPr lang="en-US" dirty="0"/>
          </a:p>
        </p:txBody>
      </p:sp>
      <p:sp>
        <p:nvSpPr>
          <p:cNvPr id="4" name="Horizontal Scroll 3"/>
          <p:cNvSpPr/>
          <p:nvPr/>
        </p:nvSpPr>
        <p:spPr>
          <a:xfrm>
            <a:off x="1125960" y="2924944"/>
            <a:ext cx="6902424" cy="2343455"/>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1331640" y="3356992"/>
            <a:ext cx="6696744" cy="1446550"/>
          </a:xfrm>
          <a:prstGeom prst="rect">
            <a:avLst/>
          </a:prstGeom>
          <a:noFill/>
        </p:spPr>
        <p:txBody>
          <a:bodyPr wrap="square" rtlCol="0">
            <a:spAutoFit/>
          </a:bodyPr>
          <a:lstStyle/>
          <a:p>
            <a:pPr algn="ctr"/>
            <a:r>
              <a:rPr lang="en-US" sz="8800" dirty="0" smtClean="0">
                <a:solidFill>
                  <a:schemeClr val="tx2">
                    <a:lumMod val="60000"/>
                    <a:lumOff val="40000"/>
                  </a:schemeClr>
                </a:solidFill>
                <a:latin typeface="AR CHRISTY" panose="02000000000000000000" pitchFamily="2" charset="0"/>
              </a:rPr>
              <a:t>APOLOGIZE</a:t>
            </a:r>
            <a:endParaRPr lang="en-US" sz="8800" dirty="0">
              <a:solidFill>
                <a:schemeClr val="tx2">
                  <a:lumMod val="60000"/>
                  <a:lumOff val="40000"/>
                </a:schemeClr>
              </a:solidFill>
              <a:latin typeface="AR CHRISTY" panose="02000000000000000000" pitchFamily="2" charset="0"/>
            </a:endParaRPr>
          </a:p>
        </p:txBody>
      </p:sp>
    </p:spTree>
    <p:extLst>
      <p:ext uri="{BB962C8B-B14F-4D97-AF65-F5344CB8AC3E}">
        <p14:creationId xmlns:p14="http://schemas.microsoft.com/office/powerpoint/2010/main" val="1006680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a:ln>
            <a:solidFill>
              <a:schemeClr val="accent1"/>
            </a:solidFill>
          </a:ln>
        </p:spPr>
        <p:txBody>
          <a:bodyPr>
            <a:normAutofit fontScale="90000"/>
          </a:bodyPr>
          <a:lstStyle/>
          <a:p>
            <a:r>
              <a:rPr lang="en-US" dirty="0" smtClean="0"/>
              <a:t>There are different ways to apologize…</a:t>
            </a:r>
            <a:endParaRPr lang="en-US" dirty="0"/>
          </a:p>
        </p:txBody>
      </p:sp>
      <p:pic>
        <p:nvPicPr>
          <p:cNvPr id="4" name="Picture 3"/>
          <p:cNvPicPr>
            <a:picLocks noChangeAspect="1"/>
          </p:cNvPicPr>
          <p:nvPr/>
        </p:nvPicPr>
        <p:blipFill>
          <a:blip r:embed="rId3"/>
          <a:stretch>
            <a:fillRect/>
          </a:stretch>
        </p:blipFill>
        <p:spPr>
          <a:xfrm>
            <a:off x="6683011" y="3212976"/>
            <a:ext cx="1715641" cy="3181734"/>
          </a:xfrm>
          <a:prstGeom prst="rect">
            <a:avLst/>
          </a:prstGeom>
        </p:spPr>
      </p:pic>
      <p:sp>
        <p:nvSpPr>
          <p:cNvPr id="5" name="Oval Callout 4"/>
          <p:cNvSpPr/>
          <p:nvPr/>
        </p:nvSpPr>
        <p:spPr>
          <a:xfrm>
            <a:off x="4860032" y="2801723"/>
            <a:ext cx="1944216" cy="1296144"/>
          </a:xfrm>
          <a:prstGeom prst="wedgeEllipseCallout">
            <a:avLst>
              <a:gd name="adj1" fmla="val 61037"/>
              <a:gd name="adj2" fmla="val 5204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I didn’t mean to hurt your feelings</a:t>
            </a:r>
            <a:endParaRPr lang="en-US" dirty="0">
              <a:solidFill>
                <a:schemeClr val="tx1"/>
              </a:solidFill>
              <a:latin typeface="Comic Sans MS" panose="030F0702030302020204" pitchFamily="66" charset="0"/>
            </a:endParaRPr>
          </a:p>
        </p:txBody>
      </p:sp>
      <p:pic>
        <p:nvPicPr>
          <p:cNvPr id="6" name="Picture 5"/>
          <p:cNvPicPr>
            <a:picLocks noChangeAspect="1"/>
          </p:cNvPicPr>
          <p:nvPr/>
        </p:nvPicPr>
        <p:blipFill>
          <a:blip r:embed="rId4"/>
          <a:stretch>
            <a:fillRect/>
          </a:stretch>
        </p:blipFill>
        <p:spPr>
          <a:xfrm flipH="1">
            <a:off x="827584" y="2060848"/>
            <a:ext cx="1857375" cy="2466975"/>
          </a:xfrm>
          <a:prstGeom prst="rect">
            <a:avLst/>
          </a:prstGeom>
        </p:spPr>
      </p:pic>
      <p:sp>
        <p:nvSpPr>
          <p:cNvPr id="7" name="Oval Callout 6"/>
          <p:cNvSpPr/>
          <p:nvPr/>
        </p:nvSpPr>
        <p:spPr>
          <a:xfrm>
            <a:off x="2851225" y="1988840"/>
            <a:ext cx="2656879" cy="792088"/>
          </a:xfrm>
          <a:prstGeom prst="wedgeEllipseCallout">
            <a:avLst>
              <a:gd name="adj1" fmla="val -69589"/>
              <a:gd name="adj2" fmla="val 91207"/>
            </a:avLst>
          </a:prstGeom>
          <a:solidFill>
            <a:srgbClr val="EAD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I’m so sorry…</a:t>
            </a:r>
            <a:endParaRPr lang="en-US" dirty="0">
              <a:solidFill>
                <a:schemeClr val="tx1"/>
              </a:solidFill>
              <a:latin typeface="Comic Sans MS" panose="030F0702030302020204" pitchFamily="66" charset="0"/>
            </a:endParaRPr>
          </a:p>
        </p:txBody>
      </p:sp>
      <p:sp>
        <p:nvSpPr>
          <p:cNvPr id="8" name="TextBox 7"/>
          <p:cNvSpPr txBox="1"/>
          <p:nvPr/>
        </p:nvSpPr>
        <p:spPr>
          <a:xfrm>
            <a:off x="395536" y="5157192"/>
            <a:ext cx="6120680" cy="707886"/>
          </a:xfrm>
          <a:prstGeom prst="rect">
            <a:avLst/>
          </a:prstGeom>
          <a:noFill/>
        </p:spPr>
        <p:txBody>
          <a:bodyPr wrap="square" rtlCol="0">
            <a:spAutoFit/>
          </a:bodyPr>
          <a:lstStyle/>
          <a:p>
            <a:pPr algn="ctr"/>
            <a:r>
              <a:rPr lang="en-US" sz="4000" dirty="0" smtClean="0"/>
              <a:t>“face-to-face” or “in person”</a:t>
            </a:r>
            <a:endParaRPr lang="en-US" sz="4000" dirty="0"/>
          </a:p>
        </p:txBody>
      </p:sp>
    </p:spTree>
    <p:extLst>
      <p:ext uri="{BB962C8B-B14F-4D97-AF65-F5344CB8AC3E}">
        <p14:creationId xmlns:p14="http://schemas.microsoft.com/office/powerpoint/2010/main" val="3470746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944216"/>
          </a:xfrm>
          <a:ln>
            <a:solidFill>
              <a:schemeClr val="accent1"/>
            </a:solidFill>
          </a:ln>
        </p:spPr>
        <p:txBody>
          <a:bodyPr>
            <a:normAutofit fontScale="90000"/>
          </a:bodyPr>
          <a:lstStyle/>
          <a:p>
            <a:r>
              <a:rPr lang="en-US" dirty="0" smtClean="0"/>
              <a:t>Your face and your body language helps the other person know that you mean what you are saying</a:t>
            </a:r>
            <a:endParaRPr lang="en-US" dirty="0"/>
          </a:p>
        </p:txBody>
      </p:sp>
      <p:pic>
        <p:nvPicPr>
          <p:cNvPr id="4" name="Picture 3"/>
          <p:cNvPicPr>
            <a:picLocks noChangeAspect="1"/>
          </p:cNvPicPr>
          <p:nvPr/>
        </p:nvPicPr>
        <p:blipFill>
          <a:blip r:embed="rId3"/>
          <a:stretch>
            <a:fillRect/>
          </a:stretch>
        </p:blipFill>
        <p:spPr>
          <a:xfrm flipH="1">
            <a:off x="3491880" y="3421682"/>
            <a:ext cx="1800200" cy="2981325"/>
          </a:xfrm>
          <a:prstGeom prst="rect">
            <a:avLst/>
          </a:prstGeom>
        </p:spPr>
      </p:pic>
      <p:sp>
        <p:nvSpPr>
          <p:cNvPr id="5" name="Oval Callout 4"/>
          <p:cNvSpPr/>
          <p:nvPr/>
        </p:nvSpPr>
        <p:spPr>
          <a:xfrm>
            <a:off x="720469" y="2852936"/>
            <a:ext cx="2736304" cy="1368152"/>
          </a:xfrm>
          <a:prstGeom prst="wedgeEllipseCallout">
            <a:avLst>
              <a:gd name="adj1" fmla="val 63363"/>
              <a:gd name="adj2" fmla="val 37205"/>
            </a:avLst>
          </a:prstGeom>
          <a:solidFill>
            <a:srgbClr val="EAD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R CHRISTY" panose="02000000000000000000" pitchFamily="2" charset="0"/>
              </a:rPr>
              <a:t>I’m like, so sorry.  You know??</a:t>
            </a:r>
            <a:endParaRPr lang="en-US" sz="2400" dirty="0">
              <a:solidFill>
                <a:schemeClr val="tx1"/>
              </a:solidFill>
              <a:latin typeface="AR CHRISTY" panose="02000000000000000000" pitchFamily="2" charset="0"/>
            </a:endParaRPr>
          </a:p>
        </p:txBody>
      </p:sp>
      <p:pic>
        <p:nvPicPr>
          <p:cNvPr id="6" name="Picture 5"/>
          <p:cNvPicPr>
            <a:picLocks noChangeAspect="1"/>
          </p:cNvPicPr>
          <p:nvPr/>
        </p:nvPicPr>
        <p:blipFill rotWithShape="1">
          <a:blip r:embed="rId4"/>
          <a:srcRect r="53993"/>
          <a:stretch/>
        </p:blipFill>
        <p:spPr>
          <a:xfrm>
            <a:off x="5292080" y="3421682"/>
            <a:ext cx="1368152" cy="2973776"/>
          </a:xfrm>
          <a:prstGeom prst="rect">
            <a:avLst/>
          </a:prstGeom>
        </p:spPr>
      </p:pic>
      <p:sp>
        <p:nvSpPr>
          <p:cNvPr id="7" name="Cloud Callout 6"/>
          <p:cNvSpPr/>
          <p:nvPr/>
        </p:nvSpPr>
        <p:spPr>
          <a:xfrm>
            <a:off x="6804248" y="2636912"/>
            <a:ext cx="1892896" cy="1224136"/>
          </a:xfrm>
          <a:prstGeom prst="cloudCallout">
            <a:avLst>
              <a:gd name="adj1" fmla="val -65905"/>
              <a:gd name="adj2" fmla="val 5489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 I don’t think she means it</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77760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2880320"/>
          </a:xfrm>
          <a:ln>
            <a:solidFill>
              <a:schemeClr val="accent1"/>
            </a:solidFill>
          </a:ln>
        </p:spPr>
        <p:txBody>
          <a:bodyPr>
            <a:normAutofit/>
          </a:bodyPr>
          <a:lstStyle/>
          <a:p>
            <a:r>
              <a:rPr lang="en-US" sz="3600" dirty="0" smtClean="0"/>
              <a:t>When your face and your body language match what you are saying, you are being </a:t>
            </a:r>
            <a:r>
              <a:rPr lang="en-US" sz="3600" b="1" dirty="0" smtClean="0"/>
              <a:t>SINCERE</a:t>
            </a:r>
            <a:r>
              <a:rPr lang="en-US" sz="3600" dirty="0" smtClean="0"/>
              <a:t>.</a:t>
            </a:r>
            <a:br>
              <a:rPr lang="en-US" sz="3600" dirty="0" smtClean="0"/>
            </a:br>
            <a:r>
              <a:rPr lang="en-US" sz="3600" b="1" dirty="0" smtClean="0"/>
              <a:t>Sincere</a:t>
            </a:r>
            <a:r>
              <a:rPr lang="en-US" sz="3600" dirty="0" smtClean="0"/>
              <a:t> means saying what you honestly feel.</a:t>
            </a:r>
            <a:endParaRPr lang="en-US" sz="3600" dirty="0"/>
          </a:p>
        </p:txBody>
      </p:sp>
      <p:pic>
        <p:nvPicPr>
          <p:cNvPr id="3" name="Picture 2"/>
          <p:cNvPicPr>
            <a:picLocks noChangeAspect="1"/>
          </p:cNvPicPr>
          <p:nvPr/>
        </p:nvPicPr>
        <p:blipFill>
          <a:blip r:embed="rId3"/>
          <a:stretch>
            <a:fillRect/>
          </a:stretch>
        </p:blipFill>
        <p:spPr>
          <a:xfrm>
            <a:off x="5580112" y="2780928"/>
            <a:ext cx="1670992" cy="3550858"/>
          </a:xfrm>
          <a:prstGeom prst="rect">
            <a:avLst/>
          </a:prstGeom>
        </p:spPr>
      </p:pic>
      <p:sp>
        <p:nvSpPr>
          <p:cNvPr id="4" name="Oval Callout 3"/>
          <p:cNvSpPr/>
          <p:nvPr/>
        </p:nvSpPr>
        <p:spPr>
          <a:xfrm>
            <a:off x="2699792" y="3429000"/>
            <a:ext cx="2736304" cy="1944216"/>
          </a:xfrm>
          <a:prstGeom prst="wedgeEllipseCallout">
            <a:avLst>
              <a:gd name="adj1" fmla="val 66733"/>
              <a:gd name="adj2" fmla="val -325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omic Sans MS" panose="030F0702030302020204" pitchFamily="66" charset="0"/>
              </a:rPr>
              <a:t>I am </a:t>
            </a:r>
            <a:r>
              <a:rPr lang="en-US" sz="2800" b="1" dirty="0" smtClean="0">
                <a:solidFill>
                  <a:schemeClr val="tx1"/>
                </a:solidFill>
                <a:latin typeface="Comic Sans MS" panose="030F0702030302020204" pitchFamily="66" charset="0"/>
              </a:rPr>
              <a:t>so</a:t>
            </a:r>
            <a:r>
              <a:rPr lang="en-US" sz="2800" dirty="0" smtClean="0">
                <a:solidFill>
                  <a:schemeClr val="tx1"/>
                </a:solidFill>
                <a:latin typeface="Comic Sans MS" panose="030F0702030302020204" pitchFamily="66" charset="0"/>
              </a:rPr>
              <a:t> sorry…</a:t>
            </a:r>
            <a:endParaRPr lang="en-US" sz="28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94694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73A9C2"/>
      </a:accent1>
      <a:accent2>
        <a:srgbClr val="746CC0"/>
      </a:accent2>
      <a:accent3>
        <a:srgbClr val="555D50"/>
      </a:accent3>
      <a:accent4>
        <a:srgbClr val="74C365"/>
      </a:accent4>
      <a:accent5>
        <a:srgbClr val="4997D0"/>
      </a:accent5>
      <a:accent6>
        <a:srgbClr val="50C87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1322</Words>
  <Application>Microsoft Office PowerPoint</Application>
  <PresentationFormat>On-screen Show (4:3)</PresentationFormat>
  <Paragraphs>83</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 CHRISTY</vt:lpstr>
      <vt:lpstr>Arial</vt:lpstr>
      <vt:lpstr>Calibri</vt:lpstr>
      <vt:lpstr>Comic Sans MS</vt:lpstr>
      <vt:lpstr>Office Theme</vt:lpstr>
      <vt:lpstr>Saying “I’m Sorry” (and meaning it!)</vt:lpstr>
      <vt:lpstr>Did you ever make a mistake?</vt:lpstr>
      <vt:lpstr>Did your mistake hurt someone’s feelings?</vt:lpstr>
      <vt:lpstr>Did your mistake make someone mad?</vt:lpstr>
      <vt:lpstr>We all mistakes.  It’s what we DO about the mistakes that matter!</vt:lpstr>
      <vt:lpstr>When we make a mistake that hurts someone’s feelings or makes someone mad, the right thing to do is… </vt:lpstr>
      <vt:lpstr>There are different ways to apologize…</vt:lpstr>
      <vt:lpstr>Your face and your body language helps the other person know that you mean what you are saying</vt:lpstr>
      <vt:lpstr>When your face and your body language match what you are saying, you are being SINCERE. Sincere means saying what you honestly feel.</vt:lpstr>
      <vt:lpstr>A face-to-face apology is best because the other person can see how sincere you are and might believe you more easily.</vt:lpstr>
      <vt:lpstr>If it’s too hard for you to face the person, you can try calling them on the phone…</vt:lpstr>
      <vt:lpstr>You could also text them – but ask to talk in person too!</vt:lpstr>
      <vt:lpstr>Who is being sincere?</vt:lpstr>
      <vt:lpstr>A good apology has 4 parts:</vt:lpstr>
      <vt:lpstr>PowerPoint Presentation</vt:lpstr>
      <vt:lpstr>PowerPoint Presentation</vt:lpstr>
      <vt:lpstr>PowerPoint Presentation</vt:lpstr>
      <vt:lpstr>PowerPoint Presentation</vt:lpstr>
      <vt:lpstr>Remember: A good apology has 4 parts:</vt:lpstr>
      <vt:lpstr>So…what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Andrea Morris</cp:lastModifiedBy>
  <cp:revision>29</cp:revision>
  <dcterms:created xsi:type="dcterms:W3CDTF">2012-04-28T17:18:27Z</dcterms:created>
  <dcterms:modified xsi:type="dcterms:W3CDTF">2016-07-07T19:54:38Z</dcterms:modified>
</cp:coreProperties>
</file>