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71"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B9700-C7B8-4E3C-ADFA-0A2EF0251A93}" type="datetimeFigureOut">
              <a:rPr lang="en-US" smtClean="0"/>
              <a:t>9/16/2019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96DEB-E665-409C-84E2-87368CD5F5FE}" type="slidenum">
              <a:rPr lang="en-US" smtClean="0"/>
              <a:t>‹#›</a:t>
            </a:fld>
            <a:endParaRPr lang="en-US"/>
          </a:p>
        </p:txBody>
      </p:sp>
    </p:spTree>
    <p:extLst>
      <p:ext uri="{BB962C8B-B14F-4D97-AF65-F5344CB8AC3E}">
        <p14:creationId xmlns:p14="http://schemas.microsoft.com/office/powerpoint/2010/main" val="477448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title slide with students.  Ask how they feel when they have to take a test.  You</a:t>
            </a:r>
            <a:r>
              <a:rPr lang="en-US" baseline="0" dirty="0"/>
              <a:t> can start them off if necessary with words like </a:t>
            </a:r>
            <a:r>
              <a:rPr lang="en-US" b="1" baseline="0" dirty="0"/>
              <a:t>nervous, anxious, worried</a:t>
            </a:r>
            <a:r>
              <a:rPr lang="en-US" baseline="0" dirty="0"/>
              <a:t>, etc.  Write their answers on the board.</a:t>
            </a:r>
            <a:endParaRPr lang="en-US" dirty="0"/>
          </a:p>
        </p:txBody>
      </p:sp>
      <p:sp>
        <p:nvSpPr>
          <p:cNvPr id="4" name="Slide Number Placeholder 3"/>
          <p:cNvSpPr>
            <a:spLocks noGrp="1"/>
          </p:cNvSpPr>
          <p:nvPr>
            <p:ph type="sldNum" sz="quarter" idx="10"/>
          </p:nvPr>
        </p:nvSpPr>
        <p:spPr/>
        <p:txBody>
          <a:bodyPr/>
          <a:lstStyle/>
          <a:p>
            <a:fld id="{6F096DEB-E665-409C-84E2-87368CD5F5FE}" type="slidenum">
              <a:rPr lang="en-US" smtClean="0"/>
              <a:t>1</a:t>
            </a:fld>
            <a:endParaRPr lang="en-US"/>
          </a:p>
        </p:txBody>
      </p:sp>
    </p:spTree>
    <p:extLst>
      <p:ext uri="{BB962C8B-B14F-4D97-AF65-F5344CB8AC3E}">
        <p14:creationId xmlns:p14="http://schemas.microsoft.com/office/powerpoint/2010/main" val="422316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t>
            </a:r>
            <a:r>
              <a:rPr lang="en-US" b="1" dirty="0"/>
              <a:t>Talk about how important</a:t>
            </a:r>
            <a:r>
              <a:rPr lang="en-US" b="1" baseline="0" dirty="0"/>
              <a:t> it is to read the whole question to make sure what is being asked, then read all of the possible answers on multiple-choice tests.  Explain that sometimes one answer seems like the right one at first, but reading all of the choices can make you more certain about your answer.</a:t>
            </a:r>
            <a:endParaRPr lang="en-US" b="1" dirty="0"/>
          </a:p>
        </p:txBody>
      </p:sp>
      <p:sp>
        <p:nvSpPr>
          <p:cNvPr id="4" name="Slide Number Placeholder 3"/>
          <p:cNvSpPr>
            <a:spLocks noGrp="1"/>
          </p:cNvSpPr>
          <p:nvPr>
            <p:ph type="sldNum" sz="quarter" idx="10"/>
          </p:nvPr>
        </p:nvSpPr>
        <p:spPr/>
        <p:txBody>
          <a:bodyPr/>
          <a:lstStyle/>
          <a:p>
            <a:fld id="{6F096DEB-E665-409C-84E2-87368CD5F5FE}" type="slidenum">
              <a:rPr lang="en-US" smtClean="0"/>
              <a:t>10</a:t>
            </a:fld>
            <a:endParaRPr lang="en-US"/>
          </a:p>
        </p:txBody>
      </p:sp>
    </p:spTree>
    <p:extLst>
      <p:ext uri="{BB962C8B-B14F-4D97-AF65-F5344CB8AC3E}">
        <p14:creationId xmlns:p14="http://schemas.microsoft.com/office/powerpoint/2010/main" val="648441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a:t>
            </a:r>
            <a:r>
              <a:rPr lang="en-US" baseline="0" dirty="0"/>
              <a:t>  </a:t>
            </a:r>
            <a:r>
              <a:rPr lang="en-US" b="1" baseline="0" dirty="0"/>
              <a:t>Remind them that because the test is timed, it’s okay to </a:t>
            </a:r>
            <a:r>
              <a:rPr lang="en-US" b="1" u="sng" baseline="0" dirty="0"/>
              <a:t>skip a question that is stumping them and move on to the next question</a:t>
            </a:r>
            <a:r>
              <a:rPr lang="en-US" b="1" baseline="0" dirty="0"/>
              <a:t>.  Then they can go back to those questions once they’ve completed all of the other questions on the test.</a:t>
            </a:r>
            <a:endParaRPr lang="en-US" b="1" dirty="0"/>
          </a:p>
        </p:txBody>
      </p:sp>
      <p:sp>
        <p:nvSpPr>
          <p:cNvPr id="4" name="Slide Number Placeholder 3"/>
          <p:cNvSpPr>
            <a:spLocks noGrp="1"/>
          </p:cNvSpPr>
          <p:nvPr>
            <p:ph type="sldNum" sz="quarter" idx="10"/>
          </p:nvPr>
        </p:nvSpPr>
        <p:spPr/>
        <p:txBody>
          <a:bodyPr/>
          <a:lstStyle/>
          <a:p>
            <a:fld id="{6F096DEB-E665-409C-84E2-87368CD5F5FE}" type="slidenum">
              <a:rPr lang="en-US" smtClean="0"/>
              <a:t>11</a:t>
            </a:fld>
            <a:endParaRPr lang="en-US"/>
          </a:p>
        </p:txBody>
      </p:sp>
    </p:spTree>
    <p:extLst>
      <p:ext uri="{BB962C8B-B14F-4D97-AF65-F5344CB8AC3E}">
        <p14:creationId xmlns:p14="http://schemas.microsoft.com/office/powerpoint/2010/main" val="3774259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t>
            </a:r>
            <a:r>
              <a:rPr lang="en-US" b="1" dirty="0"/>
              <a:t>Talk</a:t>
            </a:r>
            <a:r>
              <a:rPr lang="en-US" b="1" baseline="0" dirty="0"/>
              <a:t> about how important it is to go back over the test to check their answers before turning it in.  Remind them not to dwell on the answers too much because then they might start to second-guess themselves.  Just look everything over before handing in the test.</a:t>
            </a:r>
            <a:endParaRPr lang="en-US" b="1" dirty="0"/>
          </a:p>
        </p:txBody>
      </p:sp>
      <p:sp>
        <p:nvSpPr>
          <p:cNvPr id="4" name="Slide Number Placeholder 3"/>
          <p:cNvSpPr>
            <a:spLocks noGrp="1"/>
          </p:cNvSpPr>
          <p:nvPr>
            <p:ph type="sldNum" sz="quarter" idx="10"/>
          </p:nvPr>
        </p:nvSpPr>
        <p:spPr/>
        <p:txBody>
          <a:bodyPr/>
          <a:lstStyle/>
          <a:p>
            <a:fld id="{6F096DEB-E665-409C-84E2-87368CD5F5FE}" type="slidenum">
              <a:rPr lang="en-US" smtClean="0"/>
              <a:t>12</a:t>
            </a:fld>
            <a:endParaRPr lang="en-US"/>
          </a:p>
        </p:txBody>
      </p:sp>
    </p:spTree>
    <p:extLst>
      <p:ext uri="{BB962C8B-B14F-4D97-AF65-F5344CB8AC3E}">
        <p14:creationId xmlns:p14="http://schemas.microsoft.com/office/powerpoint/2010/main" val="1178475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a:t>
            </a:r>
            <a:r>
              <a:rPr lang="en-US" baseline="0" dirty="0"/>
              <a:t>  </a:t>
            </a:r>
            <a:r>
              <a:rPr lang="en-US" b="1" baseline="0" dirty="0"/>
              <a:t>Encourage students to feel proud of themselves when they know they tried their best on the test.  Remind them that they might not ace every test, but they can try their best on every test.</a:t>
            </a:r>
            <a:endParaRPr lang="en-US" b="1" dirty="0"/>
          </a:p>
        </p:txBody>
      </p:sp>
      <p:sp>
        <p:nvSpPr>
          <p:cNvPr id="4" name="Slide Number Placeholder 3"/>
          <p:cNvSpPr>
            <a:spLocks noGrp="1"/>
          </p:cNvSpPr>
          <p:nvPr>
            <p:ph type="sldNum" sz="quarter" idx="10"/>
          </p:nvPr>
        </p:nvSpPr>
        <p:spPr/>
        <p:txBody>
          <a:bodyPr/>
          <a:lstStyle/>
          <a:p>
            <a:fld id="{6F096DEB-E665-409C-84E2-87368CD5F5FE}" type="slidenum">
              <a:rPr lang="en-US" smtClean="0"/>
              <a:t>13</a:t>
            </a:fld>
            <a:endParaRPr lang="en-US"/>
          </a:p>
        </p:txBody>
      </p:sp>
    </p:spTree>
    <p:extLst>
      <p:ext uri="{BB962C8B-B14F-4D97-AF65-F5344CB8AC3E}">
        <p14:creationId xmlns:p14="http://schemas.microsoft.com/office/powerpoint/2010/main" val="1848117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Summarize</a:t>
            </a:r>
            <a:r>
              <a:rPr lang="en-US" baseline="0" dirty="0"/>
              <a:t> the lesson for the students.  See if they can tell why it’s so important to do each of the 5 test-taking tips.</a:t>
            </a:r>
            <a:endParaRPr lang="en-US" dirty="0"/>
          </a:p>
        </p:txBody>
      </p:sp>
      <p:sp>
        <p:nvSpPr>
          <p:cNvPr id="4" name="Slide Number Placeholder 3"/>
          <p:cNvSpPr>
            <a:spLocks noGrp="1"/>
          </p:cNvSpPr>
          <p:nvPr>
            <p:ph type="sldNum" sz="quarter" idx="10"/>
          </p:nvPr>
        </p:nvSpPr>
        <p:spPr/>
        <p:txBody>
          <a:bodyPr/>
          <a:lstStyle/>
          <a:p>
            <a:fld id="{6F096DEB-E665-409C-84E2-87368CD5F5FE}" type="slidenum">
              <a:rPr lang="en-US" smtClean="0"/>
              <a:t>14</a:t>
            </a:fld>
            <a:endParaRPr lang="en-US"/>
          </a:p>
        </p:txBody>
      </p:sp>
    </p:spTree>
    <p:extLst>
      <p:ext uri="{BB962C8B-B14F-4D97-AF65-F5344CB8AC3E}">
        <p14:creationId xmlns:p14="http://schemas.microsoft.com/office/powerpoint/2010/main" val="2861689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See</a:t>
            </a:r>
            <a:r>
              <a:rPr lang="en-US" baseline="0" dirty="0"/>
              <a:t> if they can apply some of the test-taking tips they just learned in the lesson.  Then add:  </a:t>
            </a:r>
            <a:r>
              <a:rPr lang="en-US" b="1" baseline="0" dirty="0"/>
              <a:t>If you’re not sure about an answer on a multiple-choice question, try crossing out all of the answers you know aren’t correct.  Then choose from the remaining ones.</a:t>
            </a:r>
            <a:endParaRPr lang="en-US" b="1" dirty="0"/>
          </a:p>
        </p:txBody>
      </p:sp>
      <p:sp>
        <p:nvSpPr>
          <p:cNvPr id="4" name="Slide Number Placeholder 3"/>
          <p:cNvSpPr>
            <a:spLocks noGrp="1"/>
          </p:cNvSpPr>
          <p:nvPr>
            <p:ph type="sldNum" sz="quarter" idx="10"/>
          </p:nvPr>
        </p:nvSpPr>
        <p:spPr/>
        <p:txBody>
          <a:bodyPr/>
          <a:lstStyle/>
          <a:p>
            <a:fld id="{6F096DEB-E665-409C-84E2-87368CD5F5FE}" type="slidenum">
              <a:rPr lang="en-US" smtClean="0"/>
              <a:t>15</a:t>
            </a:fld>
            <a:endParaRPr lang="en-US"/>
          </a:p>
        </p:txBody>
      </p:sp>
    </p:spTree>
    <p:extLst>
      <p:ext uri="{BB962C8B-B14F-4D97-AF65-F5344CB8AC3E}">
        <p14:creationId xmlns:p14="http://schemas.microsoft.com/office/powerpoint/2010/main" val="1002306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heading with students.  Ask how they feel when taking tests</a:t>
            </a:r>
            <a:r>
              <a:rPr lang="en-US" baseline="0" dirty="0"/>
              <a:t>.  Click to bring up each feeling on slide.  </a:t>
            </a:r>
            <a:endParaRPr lang="en-US" dirty="0"/>
          </a:p>
        </p:txBody>
      </p:sp>
      <p:sp>
        <p:nvSpPr>
          <p:cNvPr id="4" name="Slide Number Placeholder 3"/>
          <p:cNvSpPr>
            <a:spLocks noGrp="1"/>
          </p:cNvSpPr>
          <p:nvPr>
            <p:ph type="sldNum" sz="quarter" idx="10"/>
          </p:nvPr>
        </p:nvSpPr>
        <p:spPr/>
        <p:txBody>
          <a:bodyPr/>
          <a:lstStyle/>
          <a:p>
            <a:fld id="{6F096DEB-E665-409C-84E2-87368CD5F5FE}" type="slidenum">
              <a:rPr lang="en-US" smtClean="0"/>
              <a:t>2</a:t>
            </a:fld>
            <a:endParaRPr lang="en-US"/>
          </a:p>
        </p:txBody>
      </p:sp>
    </p:spTree>
    <p:extLst>
      <p:ext uri="{BB962C8B-B14F-4D97-AF65-F5344CB8AC3E}">
        <p14:creationId xmlns:p14="http://schemas.microsoft.com/office/powerpoint/2010/main" val="81786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Click to animate picture.  Talk about how our feelings can affect how we do on the test.  Ask students if</a:t>
            </a:r>
            <a:r>
              <a:rPr lang="en-US" baseline="0" dirty="0"/>
              <a:t> this has ever happened to them.  What did they do?</a:t>
            </a:r>
            <a:endParaRPr lang="en-US" dirty="0"/>
          </a:p>
        </p:txBody>
      </p:sp>
      <p:sp>
        <p:nvSpPr>
          <p:cNvPr id="4" name="Slide Number Placeholder 3"/>
          <p:cNvSpPr>
            <a:spLocks noGrp="1"/>
          </p:cNvSpPr>
          <p:nvPr>
            <p:ph type="sldNum" sz="quarter" idx="10"/>
          </p:nvPr>
        </p:nvSpPr>
        <p:spPr/>
        <p:txBody>
          <a:bodyPr/>
          <a:lstStyle/>
          <a:p>
            <a:fld id="{6F096DEB-E665-409C-84E2-87368CD5F5FE}" type="slidenum">
              <a:rPr lang="en-US" smtClean="0"/>
              <a:t>3</a:t>
            </a:fld>
            <a:endParaRPr lang="en-US"/>
          </a:p>
        </p:txBody>
      </p:sp>
    </p:spTree>
    <p:extLst>
      <p:ext uri="{BB962C8B-B14F-4D97-AF65-F5344CB8AC3E}">
        <p14:creationId xmlns:p14="http://schemas.microsoft.com/office/powerpoint/2010/main" val="3097964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Remind</a:t>
            </a:r>
            <a:r>
              <a:rPr lang="en-US" baseline="0" dirty="0"/>
              <a:t> students that </a:t>
            </a:r>
            <a:r>
              <a:rPr lang="en-US" b="1" baseline="0" dirty="0"/>
              <a:t>studying before the test is obviously important.</a:t>
            </a:r>
            <a:endParaRPr lang="en-US" b="1" dirty="0"/>
          </a:p>
        </p:txBody>
      </p:sp>
      <p:sp>
        <p:nvSpPr>
          <p:cNvPr id="4" name="Slide Number Placeholder 3"/>
          <p:cNvSpPr>
            <a:spLocks noGrp="1"/>
          </p:cNvSpPr>
          <p:nvPr>
            <p:ph type="sldNum" sz="quarter" idx="10"/>
          </p:nvPr>
        </p:nvSpPr>
        <p:spPr/>
        <p:txBody>
          <a:bodyPr/>
          <a:lstStyle/>
          <a:p>
            <a:fld id="{6F096DEB-E665-409C-84E2-87368CD5F5FE}" type="slidenum">
              <a:rPr lang="en-US" smtClean="0"/>
              <a:t>4</a:t>
            </a:fld>
            <a:endParaRPr lang="en-US"/>
          </a:p>
        </p:txBody>
      </p:sp>
    </p:spTree>
    <p:extLst>
      <p:ext uri="{BB962C8B-B14F-4D97-AF65-F5344CB8AC3E}">
        <p14:creationId xmlns:p14="http://schemas.microsoft.com/office/powerpoint/2010/main" val="305085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a:t>
            </a:r>
            <a:r>
              <a:rPr lang="en-US" baseline="0" dirty="0"/>
              <a:t> a group, practice saying the words together.  Explain that </a:t>
            </a:r>
            <a:r>
              <a:rPr lang="en-US" b="1" baseline="0" dirty="0"/>
              <a:t>we can make ourselves more confident by saying these words to ourselves before we start the test.</a:t>
            </a:r>
            <a:endParaRPr lang="en-US" b="1" dirty="0"/>
          </a:p>
        </p:txBody>
      </p:sp>
      <p:sp>
        <p:nvSpPr>
          <p:cNvPr id="4" name="Slide Number Placeholder 3"/>
          <p:cNvSpPr>
            <a:spLocks noGrp="1"/>
          </p:cNvSpPr>
          <p:nvPr>
            <p:ph type="sldNum" sz="quarter" idx="10"/>
          </p:nvPr>
        </p:nvSpPr>
        <p:spPr/>
        <p:txBody>
          <a:bodyPr/>
          <a:lstStyle/>
          <a:p>
            <a:fld id="{6F096DEB-E665-409C-84E2-87368CD5F5FE}" type="slidenum">
              <a:rPr lang="en-US" smtClean="0"/>
              <a:t>5</a:t>
            </a:fld>
            <a:endParaRPr lang="en-US"/>
          </a:p>
        </p:txBody>
      </p:sp>
    </p:spTree>
    <p:extLst>
      <p:ext uri="{BB962C8B-B14F-4D97-AF65-F5344CB8AC3E}">
        <p14:creationId xmlns:p14="http://schemas.microsoft.com/office/powerpoint/2010/main" val="280990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a:t>
            </a:r>
            <a:r>
              <a:rPr lang="en-US" baseline="0" dirty="0"/>
              <a:t> that they’ll be learning some test-taking tips that can help them on their next exam.</a:t>
            </a:r>
          </a:p>
        </p:txBody>
      </p:sp>
      <p:sp>
        <p:nvSpPr>
          <p:cNvPr id="4" name="Slide Number Placeholder 3"/>
          <p:cNvSpPr>
            <a:spLocks noGrp="1"/>
          </p:cNvSpPr>
          <p:nvPr>
            <p:ph type="sldNum" sz="quarter" idx="10"/>
          </p:nvPr>
        </p:nvSpPr>
        <p:spPr/>
        <p:txBody>
          <a:bodyPr/>
          <a:lstStyle/>
          <a:p>
            <a:fld id="{6F096DEB-E665-409C-84E2-87368CD5F5FE}" type="slidenum">
              <a:rPr lang="en-US" smtClean="0"/>
              <a:t>6</a:t>
            </a:fld>
            <a:endParaRPr lang="en-US"/>
          </a:p>
        </p:txBody>
      </p:sp>
    </p:spTree>
    <p:extLst>
      <p:ext uri="{BB962C8B-B14F-4D97-AF65-F5344CB8AC3E}">
        <p14:creationId xmlns:p14="http://schemas.microsoft.com/office/powerpoint/2010/main" val="4129449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a:t>
            </a:r>
            <a:r>
              <a:rPr lang="en-US" baseline="0" dirty="0"/>
              <a:t> students.  Ask them to share any test-taking tips they might have with the group.  List these on the board.</a:t>
            </a:r>
            <a:endParaRPr lang="en-US" dirty="0"/>
          </a:p>
        </p:txBody>
      </p:sp>
      <p:sp>
        <p:nvSpPr>
          <p:cNvPr id="4" name="Slide Number Placeholder 3"/>
          <p:cNvSpPr>
            <a:spLocks noGrp="1"/>
          </p:cNvSpPr>
          <p:nvPr>
            <p:ph type="sldNum" sz="quarter" idx="10"/>
          </p:nvPr>
        </p:nvSpPr>
        <p:spPr/>
        <p:txBody>
          <a:bodyPr/>
          <a:lstStyle/>
          <a:p>
            <a:fld id="{6F096DEB-E665-409C-84E2-87368CD5F5FE}" type="slidenum">
              <a:rPr lang="en-US" smtClean="0"/>
              <a:t>7</a:t>
            </a:fld>
            <a:endParaRPr lang="en-US"/>
          </a:p>
        </p:txBody>
      </p:sp>
    </p:spTree>
    <p:extLst>
      <p:ext uri="{BB962C8B-B14F-4D97-AF65-F5344CB8AC3E}">
        <p14:creationId xmlns:p14="http://schemas.microsoft.com/office/powerpoint/2010/main" val="3129665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a:t>
            </a:r>
            <a:r>
              <a:rPr lang="en-US" baseline="0" dirty="0"/>
              <a:t> slide with students.  Talk about how </a:t>
            </a:r>
            <a:r>
              <a:rPr lang="en-US" b="1" baseline="0" dirty="0"/>
              <a:t>reading the directions can help us understand what to do on the test and can keep us from making mistakes.  Also talk about the fact that sometimes there aren’t written directions so they’ll have to listen carefully to the teacher’s directions.</a:t>
            </a:r>
            <a:endParaRPr lang="en-US" b="1" dirty="0"/>
          </a:p>
        </p:txBody>
      </p:sp>
      <p:sp>
        <p:nvSpPr>
          <p:cNvPr id="4" name="Slide Number Placeholder 3"/>
          <p:cNvSpPr>
            <a:spLocks noGrp="1"/>
          </p:cNvSpPr>
          <p:nvPr>
            <p:ph type="sldNum" sz="quarter" idx="10"/>
          </p:nvPr>
        </p:nvSpPr>
        <p:spPr/>
        <p:txBody>
          <a:bodyPr/>
          <a:lstStyle/>
          <a:p>
            <a:fld id="{6F096DEB-E665-409C-84E2-87368CD5F5FE}" type="slidenum">
              <a:rPr lang="en-US" smtClean="0"/>
              <a:t>8</a:t>
            </a:fld>
            <a:endParaRPr lang="en-US"/>
          </a:p>
        </p:txBody>
      </p:sp>
    </p:spTree>
    <p:extLst>
      <p:ext uri="{BB962C8B-B14F-4D97-AF65-F5344CB8AC3E}">
        <p14:creationId xmlns:p14="http://schemas.microsoft.com/office/powerpoint/2010/main" val="1237757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t>
            </a:r>
            <a:r>
              <a:rPr lang="en-US" b="1" dirty="0"/>
              <a:t>Explain that the test will probably be timed and that students should check to see how many questions are on the test.  That way they can figure out how quickly they’ll have to move through</a:t>
            </a:r>
            <a:r>
              <a:rPr lang="en-US" b="1" baseline="0" dirty="0"/>
              <a:t> each one to finish before the time is up.</a:t>
            </a:r>
            <a:endParaRPr lang="en-US" b="1" dirty="0"/>
          </a:p>
        </p:txBody>
      </p:sp>
      <p:sp>
        <p:nvSpPr>
          <p:cNvPr id="4" name="Slide Number Placeholder 3"/>
          <p:cNvSpPr>
            <a:spLocks noGrp="1"/>
          </p:cNvSpPr>
          <p:nvPr>
            <p:ph type="sldNum" sz="quarter" idx="10"/>
          </p:nvPr>
        </p:nvSpPr>
        <p:spPr/>
        <p:txBody>
          <a:bodyPr/>
          <a:lstStyle/>
          <a:p>
            <a:fld id="{6F096DEB-E665-409C-84E2-87368CD5F5FE}" type="slidenum">
              <a:rPr lang="en-US" smtClean="0"/>
              <a:t>9</a:t>
            </a:fld>
            <a:endParaRPr lang="en-US"/>
          </a:p>
        </p:txBody>
      </p:sp>
    </p:spTree>
    <p:extLst>
      <p:ext uri="{BB962C8B-B14F-4D97-AF65-F5344CB8AC3E}">
        <p14:creationId xmlns:p14="http://schemas.microsoft.com/office/powerpoint/2010/main" val="4227429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a:solidFill>
            <a:srgbClr val="FFFFFF">
              <a:alpha val="80000"/>
            </a:srgbClr>
          </a:solidFill>
        </p:spPr>
        <p:txBody>
          <a:bodyPr/>
          <a:lstStyle/>
          <a:p>
            <a:r>
              <a:rPr lang="en-US" dirty="0"/>
              <a:t>Click to edit Master title style</a:t>
            </a:r>
            <a:endParaRPr lang="en-GB" dirty="0"/>
          </a:p>
        </p:txBody>
      </p:sp>
      <p:sp>
        <p:nvSpPr>
          <p:cNvPr id="3" name="Subtitle 2"/>
          <p:cNvSpPr>
            <a:spLocks noGrp="1"/>
          </p:cNvSpPr>
          <p:nvPr>
            <p:ph type="subTitle" idx="1"/>
          </p:nvPr>
        </p:nvSpPr>
        <p:spPr>
          <a:xfrm>
            <a:off x="1371600" y="3886200"/>
            <a:ext cx="6400800" cy="1752600"/>
          </a:xfrm>
          <a:solidFill>
            <a:srgbClr val="FFFFFF">
              <a:alpha val="80000"/>
            </a:srgb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967121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327927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972443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C22104E-8A37-4561-90C1-E2A2FA2C4A6E}"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797592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2104E-8A37-4561-90C1-E2A2FA2C4A6E}" type="datetimeFigureOut">
              <a:rPr lang="en-GB" smtClean="0"/>
              <a:t>16/09/2019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384228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C22104E-8A37-4561-90C1-E2A2FA2C4A6E}"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3656642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C22104E-8A37-4561-90C1-E2A2FA2C4A6E}" type="datetimeFigureOut">
              <a:rPr lang="en-GB" smtClean="0"/>
              <a:t>16/09/2019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96055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C22104E-8A37-4561-90C1-E2A2FA2C4A6E}" type="datetimeFigureOut">
              <a:rPr lang="en-GB" smtClean="0"/>
              <a:t>16/09/2019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51560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104E-8A37-4561-90C1-E2A2FA2C4A6E}" type="datetimeFigureOut">
              <a:rPr lang="en-GB" smtClean="0"/>
              <a:t>16/09/2019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2675103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122358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2104E-8A37-4561-90C1-E2A2FA2C4A6E}" type="datetimeFigureOut">
              <a:rPr lang="en-GB" smtClean="0"/>
              <a:t>16/09/2019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FF700D2-071F-440E-A3FF-180D34BA4EC8}" type="slidenum">
              <a:rPr lang="en-GB" smtClean="0"/>
              <a:t>‹#›</a:t>
            </a:fld>
            <a:endParaRPr lang="en-GB"/>
          </a:p>
        </p:txBody>
      </p:sp>
    </p:spTree>
    <p:extLst>
      <p:ext uri="{BB962C8B-B14F-4D97-AF65-F5344CB8AC3E}">
        <p14:creationId xmlns:p14="http://schemas.microsoft.com/office/powerpoint/2010/main" val="502756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2104E-8A37-4561-90C1-E2A2FA2C4A6E}" type="datetimeFigureOut">
              <a:rPr lang="en-GB" smtClean="0"/>
              <a:t>16/09/2019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700D2-071F-440E-A3FF-180D34BA4EC8}" type="slidenum">
              <a:rPr lang="en-GB" smtClean="0"/>
              <a:t>‹#›</a:t>
            </a:fld>
            <a:endParaRPr lang="en-GB"/>
          </a:p>
        </p:txBody>
      </p:sp>
    </p:spTree>
    <p:extLst>
      <p:ext uri="{BB962C8B-B14F-4D97-AF65-F5344CB8AC3E}">
        <p14:creationId xmlns:p14="http://schemas.microsoft.com/office/powerpoint/2010/main" val="176891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636912"/>
            <a:ext cx="7772400" cy="1802631"/>
          </a:xfrm>
          <a:ln w="76200"/>
        </p:spPr>
        <p:style>
          <a:lnRef idx="2">
            <a:schemeClr val="accent3"/>
          </a:lnRef>
          <a:fillRef idx="1">
            <a:schemeClr val="lt1"/>
          </a:fillRef>
          <a:effectRef idx="0">
            <a:schemeClr val="accent3"/>
          </a:effectRef>
          <a:fontRef idx="minor">
            <a:schemeClr val="dk1"/>
          </a:fontRef>
        </p:style>
        <p:txBody>
          <a:bodyPr/>
          <a:lstStyle/>
          <a:p>
            <a:r>
              <a:rPr lang="en-US" b="1" dirty="0">
                <a:ln w="22225">
                  <a:solidFill>
                    <a:schemeClr val="accent2"/>
                  </a:solidFill>
                  <a:prstDash val="solid"/>
                </a:ln>
                <a:solidFill>
                  <a:schemeClr val="accent2">
                    <a:lumMod val="60000"/>
                    <a:lumOff val="40000"/>
                  </a:schemeClr>
                </a:solidFill>
              </a:rPr>
              <a:t>I Can Tackle Test-Taking!</a:t>
            </a:r>
            <a:endParaRPr lang="en-GB" b="1" dirty="0">
              <a:ln w="22225">
                <a:solidFill>
                  <a:schemeClr val="accent2"/>
                </a:solidFill>
                <a:prstDash val="solid"/>
              </a:ln>
              <a:solidFill>
                <a:schemeClr val="accent2">
                  <a:lumMod val="60000"/>
                  <a:lumOff val="40000"/>
                </a:schemeClr>
              </a:solidFill>
            </a:endParaRPr>
          </a:p>
        </p:txBody>
      </p:sp>
      <p:pic>
        <p:nvPicPr>
          <p:cNvPr id="4" name="Picture 3"/>
          <p:cNvPicPr>
            <a:picLocks noChangeAspect="1"/>
          </p:cNvPicPr>
          <p:nvPr/>
        </p:nvPicPr>
        <p:blipFill>
          <a:blip r:embed="rId3"/>
          <a:stretch>
            <a:fillRect/>
          </a:stretch>
        </p:blipFill>
        <p:spPr>
          <a:xfrm>
            <a:off x="7308304" y="4653136"/>
            <a:ext cx="1639253" cy="1979877"/>
          </a:xfrm>
          <a:prstGeom prst="rect">
            <a:avLst/>
          </a:prstGeom>
        </p:spPr>
      </p:pic>
    </p:spTree>
    <p:extLst>
      <p:ext uri="{BB962C8B-B14F-4D97-AF65-F5344CB8AC3E}">
        <p14:creationId xmlns:p14="http://schemas.microsoft.com/office/powerpoint/2010/main" val="561222153"/>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1"/>
            <a:ext cx="8229600" cy="4536504"/>
          </a:xfrm>
        </p:spPr>
        <p:style>
          <a:lnRef idx="2">
            <a:schemeClr val="accent3"/>
          </a:lnRef>
          <a:fillRef idx="1">
            <a:schemeClr val="lt1"/>
          </a:fillRef>
          <a:effectRef idx="0">
            <a:schemeClr val="accent3"/>
          </a:effectRef>
          <a:fontRef idx="minor">
            <a:schemeClr val="dk1"/>
          </a:fontRef>
        </p:style>
        <p:txBody>
          <a:bodyPr/>
          <a:lstStyle/>
          <a:p>
            <a:pPr marL="0" indent="0">
              <a:buNone/>
            </a:pPr>
            <a:r>
              <a:rPr lang="en-US" b="1" dirty="0"/>
              <a:t>3.  Read the </a:t>
            </a:r>
            <a:r>
              <a:rPr lang="en-US" b="1" u="sng" dirty="0"/>
              <a:t>whole</a:t>
            </a:r>
            <a:r>
              <a:rPr lang="en-US" b="1" dirty="0"/>
              <a:t> question and </a:t>
            </a:r>
            <a:r>
              <a:rPr lang="en-US" b="1" u="sng" dirty="0"/>
              <a:t>all</a:t>
            </a:r>
            <a:r>
              <a:rPr lang="en-US" b="1" dirty="0"/>
              <a:t> the choices</a:t>
            </a:r>
          </a:p>
        </p:txBody>
      </p:sp>
      <p:sp>
        <p:nvSpPr>
          <p:cNvPr id="5" name="TextBox 4"/>
          <p:cNvSpPr txBox="1"/>
          <p:nvPr/>
        </p:nvSpPr>
        <p:spPr>
          <a:xfrm>
            <a:off x="1403648" y="5852537"/>
            <a:ext cx="6336704" cy="307777"/>
          </a:xfrm>
          <a:prstGeom prst="rect">
            <a:avLst/>
          </a:prstGeom>
          <a:noFill/>
        </p:spPr>
        <p:txBody>
          <a:bodyPr wrap="square" rtlCol="0">
            <a:spAutoFit/>
          </a:bodyPr>
          <a:lstStyle/>
          <a:p>
            <a:pPr algn="ctr"/>
            <a:r>
              <a:rPr lang="en-US" sz="1400" dirty="0"/>
              <a:t>adapted from www.scholastic.com</a:t>
            </a:r>
          </a:p>
        </p:txBody>
      </p:sp>
      <p:pic>
        <p:nvPicPr>
          <p:cNvPr id="6" name="Picture 5"/>
          <p:cNvPicPr>
            <a:picLocks noChangeAspect="1"/>
          </p:cNvPicPr>
          <p:nvPr/>
        </p:nvPicPr>
        <p:blipFill>
          <a:blip r:embed="rId3"/>
          <a:stretch>
            <a:fillRect/>
          </a:stretch>
        </p:blipFill>
        <p:spPr>
          <a:xfrm>
            <a:off x="3563888" y="1828899"/>
            <a:ext cx="2345606" cy="3860197"/>
          </a:xfrm>
          <a:prstGeom prst="rect">
            <a:avLst/>
          </a:prstGeom>
        </p:spPr>
      </p:pic>
    </p:spTree>
    <p:extLst>
      <p:ext uri="{BB962C8B-B14F-4D97-AF65-F5344CB8AC3E}">
        <p14:creationId xmlns:p14="http://schemas.microsoft.com/office/powerpoint/2010/main" val="687662163"/>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15415"/>
            <a:ext cx="8229600" cy="4525963"/>
          </a:xfrm>
        </p:spPr>
        <p:style>
          <a:lnRef idx="2">
            <a:schemeClr val="accent3"/>
          </a:lnRef>
          <a:fillRef idx="1">
            <a:schemeClr val="lt1"/>
          </a:fillRef>
          <a:effectRef idx="0">
            <a:schemeClr val="accent3"/>
          </a:effectRef>
          <a:fontRef idx="minor">
            <a:schemeClr val="dk1"/>
          </a:fontRef>
        </p:style>
        <p:txBody>
          <a:bodyPr/>
          <a:lstStyle/>
          <a:p>
            <a:pPr marL="0" indent="0">
              <a:buNone/>
            </a:pPr>
            <a:r>
              <a:rPr lang="en-US" b="1" dirty="0"/>
              <a:t>4.  Focus on the stuff you know</a:t>
            </a:r>
          </a:p>
        </p:txBody>
      </p:sp>
      <p:sp>
        <p:nvSpPr>
          <p:cNvPr id="5" name="TextBox 4"/>
          <p:cNvSpPr txBox="1"/>
          <p:nvPr/>
        </p:nvSpPr>
        <p:spPr>
          <a:xfrm>
            <a:off x="1403648" y="5852537"/>
            <a:ext cx="6336704" cy="307777"/>
          </a:xfrm>
          <a:prstGeom prst="rect">
            <a:avLst/>
          </a:prstGeom>
          <a:noFill/>
        </p:spPr>
        <p:txBody>
          <a:bodyPr wrap="square" rtlCol="0">
            <a:spAutoFit/>
          </a:bodyPr>
          <a:lstStyle/>
          <a:p>
            <a:pPr algn="ctr"/>
            <a:r>
              <a:rPr lang="en-US" sz="1400" dirty="0"/>
              <a:t>adapted from www.pbskids.org</a:t>
            </a:r>
          </a:p>
        </p:txBody>
      </p:sp>
      <p:pic>
        <p:nvPicPr>
          <p:cNvPr id="6" name="Picture 5"/>
          <p:cNvPicPr>
            <a:picLocks noChangeAspect="1"/>
          </p:cNvPicPr>
          <p:nvPr/>
        </p:nvPicPr>
        <p:blipFill>
          <a:blip r:embed="rId3"/>
          <a:stretch>
            <a:fillRect/>
          </a:stretch>
        </p:blipFill>
        <p:spPr>
          <a:xfrm flipH="1">
            <a:off x="3995936" y="2348880"/>
            <a:ext cx="3024336" cy="3211133"/>
          </a:xfrm>
          <a:prstGeom prst="rect">
            <a:avLst/>
          </a:prstGeom>
        </p:spPr>
      </p:pic>
      <p:pic>
        <p:nvPicPr>
          <p:cNvPr id="7" name="Picture 6"/>
          <p:cNvPicPr>
            <a:picLocks noChangeAspect="1"/>
          </p:cNvPicPr>
          <p:nvPr/>
        </p:nvPicPr>
        <p:blipFill>
          <a:blip r:embed="rId4"/>
          <a:stretch>
            <a:fillRect/>
          </a:stretch>
        </p:blipFill>
        <p:spPr>
          <a:xfrm>
            <a:off x="7136847" y="1484784"/>
            <a:ext cx="1207009" cy="1201644"/>
          </a:xfrm>
          <a:prstGeom prst="rect">
            <a:avLst/>
          </a:prstGeom>
        </p:spPr>
      </p:pic>
    </p:spTree>
    <p:extLst>
      <p:ext uri="{BB962C8B-B14F-4D97-AF65-F5344CB8AC3E}">
        <p14:creationId xmlns:p14="http://schemas.microsoft.com/office/powerpoint/2010/main" val="2581083739"/>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052736"/>
            <a:ext cx="8229600" cy="4525963"/>
          </a:xfrm>
        </p:spPr>
        <p:style>
          <a:lnRef idx="2">
            <a:schemeClr val="accent3"/>
          </a:lnRef>
          <a:fillRef idx="1">
            <a:schemeClr val="lt1"/>
          </a:fillRef>
          <a:effectRef idx="0">
            <a:schemeClr val="accent3"/>
          </a:effectRef>
          <a:fontRef idx="minor">
            <a:schemeClr val="dk1"/>
          </a:fontRef>
        </p:style>
        <p:txBody>
          <a:bodyPr/>
          <a:lstStyle/>
          <a:p>
            <a:pPr marL="0" indent="0">
              <a:buNone/>
            </a:pPr>
            <a:r>
              <a:rPr lang="en-US" b="1" dirty="0"/>
              <a:t>5.  Check your work</a:t>
            </a:r>
          </a:p>
        </p:txBody>
      </p:sp>
      <p:pic>
        <p:nvPicPr>
          <p:cNvPr id="5" name="Picture 4"/>
          <p:cNvPicPr>
            <a:picLocks noChangeAspect="1"/>
          </p:cNvPicPr>
          <p:nvPr/>
        </p:nvPicPr>
        <p:blipFill>
          <a:blip r:embed="rId3"/>
          <a:stretch>
            <a:fillRect/>
          </a:stretch>
        </p:blipFill>
        <p:spPr>
          <a:xfrm>
            <a:off x="2702927" y="1556792"/>
            <a:ext cx="3758833" cy="3877891"/>
          </a:xfrm>
          <a:prstGeom prst="rect">
            <a:avLst/>
          </a:prstGeom>
        </p:spPr>
      </p:pic>
    </p:spTree>
    <p:extLst>
      <p:ext uri="{BB962C8B-B14F-4D97-AF65-F5344CB8AC3E}">
        <p14:creationId xmlns:p14="http://schemas.microsoft.com/office/powerpoint/2010/main" val="96130611"/>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US" b="1" dirty="0"/>
              <a:t>We may not ace every test</a:t>
            </a:r>
            <a:br>
              <a:rPr lang="en-US" b="1" dirty="0"/>
            </a:br>
            <a:r>
              <a:rPr lang="en-US" b="1" dirty="0"/>
              <a:t>but we can </a:t>
            </a:r>
            <a:r>
              <a:rPr lang="en-US" b="1" dirty="0">
                <a:ln w="22225">
                  <a:solidFill>
                    <a:schemeClr val="accent2"/>
                  </a:solidFill>
                  <a:prstDash val="solid"/>
                </a:ln>
                <a:solidFill>
                  <a:schemeClr val="accent2">
                    <a:lumMod val="40000"/>
                    <a:lumOff val="60000"/>
                  </a:schemeClr>
                </a:solidFill>
              </a:rPr>
              <a:t>try our best </a:t>
            </a:r>
            <a:r>
              <a:rPr lang="en-US" b="1" dirty="0"/>
              <a:t>on every test!</a:t>
            </a:r>
          </a:p>
        </p:txBody>
      </p:sp>
      <p:sp>
        <p:nvSpPr>
          <p:cNvPr id="5" name="Rounded Rectangular Callout 4"/>
          <p:cNvSpPr/>
          <p:nvPr/>
        </p:nvSpPr>
        <p:spPr>
          <a:xfrm>
            <a:off x="2238068" y="1794520"/>
            <a:ext cx="5112568" cy="792088"/>
          </a:xfrm>
          <a:prstGeom prst="wedgeRoundRectCallout">
            <a:avLst>
              <a:gd name="adj1" fmla="val -12222"/>
              <a:gd name="adj2" fmla="val 11487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latin typeface="Comic Sans MS" panose="030F0702030302020204" pitchFamily="66" charset="0"/>
              </a:rPr>
              <a:t>We did it!!</a:t>
            </a:r>
          </a:p>
        </p:txBody>
      </p:sp>
      <p:pic>
        <p:nvPicPr>
          <p:cNvPr id="8" name="Content Placeholder 7">
            <a:extLst>
              <a:ext uri="{FF2B5EF4-FFF2-40B4-BE49-F238E27FC236}">
                <a16:creationId xmlns:a16="http://schemas.microsoft.com/office/drawing/2014/main" xmlns="" id="{BB186969-5829-4B22-847C-FCC94867959E}"/>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50047"/>
          <a:stretch/>
        </p:blipFill>
        <p:spPr>
          <a:xfrm>
            <a:off x="2447163" y="3206503"/>
            <a:ext cx="4249673" cy="3174331"/>
          </a:xfrm>
        </p:spPr>
      </p:pic>
    </p:spTree>
    <p:extLst>
      <p:ext uri="{BB962C8B-B14F-4D97-AF65-F5344CB8AC3E}">
        <p14:creationId xmlns:p14="http://schemas.microsoft.com/office/powerpoint/2010/main" val="1389844840"/>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style>
          <a:lnRef idx="2">
            <a:schemeClr val="accent3"/>
          </a:lnRef>
          <a:fillRef idx="1">
            <a:schemeClr val="lt1"/>
          </a:fillRef>
          <a:effectRef idx="0">
            <a:schemeClr val="accent3"/>
          </a:effectRef>
          <a:fontRef idx="minor">
            <a:schemeClr val="dk1"/>
          </a:fontRef>
        </p:style>
        <p:txBody>
          <a:bodyPr/>
          <a:lstStyle/>
          <a:p>
            <a:r>
              <a:rPr lang="en-US" sz="6600" b="1" dirty="0">
                <a:ln w="22225">
                  <a:solidFill>
                    <a:schemeClr val="accent2"/>
                  </a:solidFill>
                  <a:prstDash val="solid"/>
                </a:ln>
                <a:solidFill>
                  <a:schemeClr val="accent2">
                    <a:lumMod val="40000"/>
                    <a:lumOff val="60000"/>
                  </a:schemeClr>
                </a:solidFill>
              </a:rPr>
              <a:t>5</a:t>
            </a:r>
            <a:r>
              <a:rPr lang="en-US" b="1" dirty="0"/>
              <a:t> Test-Taking Tips</a:t>
            </a:r>
          </a:p>
        </p:txBody>
      </p:sp>
      <p:sp>
        <p:nvSpPr>
          <p:cNvPr id="3" name="Content Placeholder 2"/>
          <p:cNvSpPr>
            <a:spLocks noGrp="1"/>
          </p:cNvSpPr>
          <p:nvPr>
            <p:ph idx="1"/>
          </p:nvPr>
        </p:nvSpPr>
        <p:spPr>
          <a:xfrm>
            <a:off x="443715" y="1700808"/>
            <a:ext cx="8229600" cy="4752527"/>
          </a:xfrm>
        </p:spPr>
        <p:txBody>
          <a:bodyPr/>
          <a:lstStyle/>
          <a:p>
            <a:pPr marL="514350" indent="-514350">
              <a:buFont typeface="+mj-lt"/>
              <a:buAutoNum type="arabicPeriod"/>
            </a:pPr>
            <a:r>
              <a:rPr lang="en-US" b="1" dirty="0"/>
              <a:t>Read the directions</a:t>
            </a:r>
          </a:p>
          <a:p>
            <a:pPr marL="514350" indent="-514350">
              <a:buFont typeface="+mj-lt"/>
              <a:buAutoNum type="arabicPeriod"/>
            </a:pPr>
            <a:r>
              <a:rPr lang="en-US" b="1" dirty="0"/>
              <a:t>Pace yourself</a:t>
            </a:r>
          </a:p>
          <a:p>
            <a:pPr marL="514350" indent="-514350">
              <a:buFont typeface="+mj-lt"/>
              <a:buAutoNum type="arabicPeriod"/>
            </a:pPr>
            <a:r>
              <a:rPr lang="en-US" b="1" dirty="0"/>
              <a:t>Read the whole question and all the choices</a:t>
            </a:r>
          </a:p>
          <a:p>
            <a:pPr marL="514350" indent="-514350">
              <a:buFont typeface="+mj-lt"/>
              <a:buAutoNum type="arabicPeriod"/>
            </a:pPr>
            <a:r>
              <a:rPr lang="en-US" b="1" dirty="0"/>
              <a:t>Focus on the stuff you know</a:t>
            </a:r>
          </a:p>
          <a:p>
            <a:pPr marL="514350" indent="-514350">
              <a:buFont typeface="+mj-lt"/>
              <a:buAutoNum type="arabicPeriod"/>
            </a:pPr>
            <a:r>
              <a:rPr lang="en-US" b="1" dirty="0"/>
              <a:t>Check your work</a:t>
            </a:r>
          </a:p>
          <a:p>
            <a:pPr marL="514350" indent="-514350">
              <a:buFont typeface="+mj-lt"/>
              <a:buAutoNum type="arabicPeriod"/>
            </a:pPr>
            <a:endParaRPr lang="en-US" dirty="0"/>
          </a:p>
        </p:txBody>
      </p:sp>
      <p:pic>
        <p:nvPicPr>
          <p:cNvPr id="6" name="Picture 5">
            <a:extLst>
              <a:ext uri="{FF2B5EF4-FFF2-40B4-BE49-F238E27FC236}">
                <a16:creationId xmlns:a16="http://schemas.microsoft.com/office/drawing/2014/main" xmlns="" id="{D7FCDB6B-3811-4AC2-A709-8E1074B3A4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8112" y="3401076"/>
            <a:ext cx="2106296" cy="3017976"/>
          </a:xfrm>
          <a:prstGeom prst="rect">
            <a:avLst/>
          </a:prstGeom>
        </p:spPr>
      </p:pic>
    </p:spTree>
    <p:extLst>
      <p:ext uri="{BB962C8B-B14F-4D97-AF65-F5344CB8AC3E}">
        <p14:creationId xmlns:p14="http://schemas.microsoft.com/office/powerpoint/2010/main" val="48669053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style>
          <a:lnRef idx="2">
            <a:schemeClr val="accent3"/>
          </a:lnRef>
          <a:fillRef idx="1">
            <a:schemeClr val="lt1"/>
          </a:fillRef>
          <a:effectRef idx="0">
            <a:schemeClr val="accent3"/>
          </a:effectRef>
          <a:fontRef idx="minor">
            <a:schemeClr val="dk1"/>
          </a:fontRef>
        </p:style>
        <p:txBody>
          <a:bodyPr/>
          <a:lstStyle/>
          <a:p>
            <a:r>
              <a:rPr lang="en-US" dirty="0"/>
              <a:t>So…what do YOU think?</a:t>
            </a:r>
          </a:p>
        </p:txBody>
      </p:sp>
      <p:sp>
        <p:nvSpPr>
          <p:cNvPr id="3" name="Content Placeholder 2"/>
          <p:cNvSpPr>
            <a:spLocks noGrp="1"/>
          </p:cNvSpPr>
          <p:nvPr>
            <p:ph idx="1"/>
          </p:nvPr>
        </p:nvSpPr>
        <p:spPr>
          <a:xfrm>
            <a:off x="457200" y="1772816"/>
            <a:ext cx="8229600" cy="4353347"/>
          </a:xfrm>
        </p:spPr>
        <p:txBody>
          <a:bodyPr/>
          <a:lstStyle/>
          <a:p>
            <a:pPr marL="0" indent="0" algn="ctr">
              <a:buNone/>
            </a:pPr>
            <a:r>
              <a:rPr lang="en-US" dirty="0"/>
              <a:t>You’re taking a multiple-choice test in social studies class.  You get to a tricky question where some of the answers look like they could be right, but you’re just not sure.  </a:t>
            </a:r>
          </a:p>
          <a:p>
            <a:pPr marL="0" indent="0" algn="ctr">
              <a:buNone/>
            </a:pPr>
            <a:r>
              <a:rPr lang="en-US" dirty="0"/>
              <a:t>What can you do?</a:t>
            </a:r>
          </a:p>
        </p:txBody>
      </p:sp>
      <p:pic>
        <p:nvPicPr>
          <p:cNvPr id="4" name="Picture 3"/>
          <p:cNvPicPr>
            <a:picLocks noChangeAspect="1"/>
          </p:cNvPicPr>
          <p:nvPr/>
        </p:nvPicPr>
        <p:blipFill>
          <a:blip r:embed="rId3"/>
          <a:stretch>
            <a:fillRect/>
          </a:stretch>
        </p:blipFill>
        <p:spPr>
          <a:xfrm>
            <a:off x="6194509" y="4005725"/>
            <a:ext cx="2492291" cy="2121099"/>
          </a:xfrm>
          <a:prstGeom prst="rect">
            <a:avLst/>
          </a:prstGeom>
          <a:ln>
            <a:solidFill>
              <a:schemeClr val="accent1"/>
            </a:solidFill>
          </a:ln>
        </p:spPr>
      </p:pic>
    </p:spTree>
    <p:extLst>
      <p:ext uri="{BB962C8B-B14F-4D97-AF65-F5344CB8AC3E}">
        <p14:creationId xmlns:p14="http://schemas.microsoft.com/office/powerpoint/2010/main" val="682329740"/>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143000"/>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US" b="1" dirty="0"/>
              <a:t>How Do You Feel When You </a:t>
            </a:r>
            <a:br>
              <a:rPr lang="en-US" b="1" dirty="0"/>
            </a:br>
            <a:r>
              <a:rPr lang="en-US" b="1" dirty="0"/>
              <a:t>Take a Test?</a:t>
            </a:r>
          </a:p>
        </p:txBody>
      </p:sp>
      <p:sp>
        <p:nvSpPr>
          <p:cNvPr id="4" name="Rectangular Callout 3"/>
          <p:cNvSpPr/>
          <p:nvPr/>
        </p:nvSpPr>
        <p:spPr>
          <a:xfrm>
            <a:off x="971600" y="1988840"/>
            <a:ext cx="2664296" cy="1224136"/>
          </a:xfrm>
          <a:prstGeom prst="wedgeRectCallout">
            <a:avLst>
              <a:gd name="adj1" fmla="val -50387"/>
              <a:gd name="adj2" fmla="val 72875"/>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4800" dirty="0">
                <a:solidFill>
                  <a:schemeClr val="tx1"/>
                </a:solidFill>
                <a:latin typeface="AR CHRISTY" panose="02000000000000000000" pitchFamily="2" charset="0"/>
              </a:rPr>
              <a:t>nervous</a:t>
            </a:r>
          </a:p>
        </p:txBody>
      </p:sp>
      <p:sp>
        <p:nvSpPr>
          <p:cNvPr id="5" name="Rectangular Callout 4"/>
          <p:cNvSpPr/>
          <p:nvPr/>
        </p:nvSpPr>
        <p:spPr>
          <a:xfrm>
            <a:off x="5580112" y="2360836"/>
            <a:ext cx="2520280" cy="1152128"/>
          </a:xfrm>
          <a:prstGeom prst="wedgeRectCallout">
            <a:avLst>
              <a:gd name="adj1" fmla="val 68527"/>
              <a:gd name="adj2" fmla="val 31635"/>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4800" dirty="0">
                <a:solidFill>
                  <a:schemeClr val="tx1"/>
                </a:solidFill>
                <a:latin typeface="AR CHRISTY" panose="02000000000000000000" pitchFamily="2" charset="0"/>
              </a:rPr>
              <a:t>worried</a:t>
            </a:r>
          </a:p>
        </p:txBody>
      </p:sp>
      <p:sp>
        <p:nvSpPr>
          <p:cNvPr id="6" name="Rectangular Callout 5"/>
          <p:cNvSpPr/>
          <p:nvPr/>
        </p:nvSpPr>
        <p:spPr>
          <a:xfrm>
            <a:off x="1763688" y="3670755"/>
            <a:ext cx="2448272" cy="1224136"/>
          </a:xfrm>
          <a:prstGeom prst="wedgeRectCallout">
            <a:avLst>
              <a:gd name="adj1" fmla="val -26020"/>
              <a:gd name="adj2" fmla="val 81866"/>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4800" dirty="0">
                <a:solidFill>
                  <a:schemeClr val="tx1"/>
                </a:solidFill>
                <a:latin typeface="AR CHRISTY" panose="02000000000000000000" pitchFamily="2" charset="0"/>
              </a:rPr>
              <a:t>anxious</a:t>
            </a:r>
          </a:p>
        </p:txBody>
      </p:sp>
      <p:sp>
        <p:nvSpPr>
          <p:cNvPr id="7" name="Rectangular Callout 6"/>
          <p:cNvSpPr/>
          <p:nvPr/>
        </p:nvSpPr>
        <p:spPr>
          <a:xfrm>
            <a:off x="4716016" y="4149080"/>
            <a:ext cx="2808312" cy="1872208"/>
          </a:xfrm>
          <a:prstGeom prst="wedgeRectCallout">
            <a:avLst>
              <a:gd name="adj1" fmla="val 27706"/>
              <a:gd name="adj2" fmla="val 69283"/>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4000" b="1" dirty="0">
                <a:solidFill>
                  <a:schemeClr val="tx1"/>
                </a:solidFill>
                <a:latin typeface="AR CHRISTY" panose="02000000000000000000" pitchFamily="2" charset="0"/>
              </a:rPr>
              <a:t>like I’m going to be sick</a:t>
            </a:r>
          </a:p>
        </p:txBody>
      </p:sp>
    </p:spTree>
    <p:extLst>
      <p:ext uri="{BB962C8B-B14F-4D97-AF65-F5344CB8AC3E}">
        <p14:creationId xmlns:p14="http://schemas.microsoft.com/office/powerpoint/2010/main" val="37303497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60" y="548680"/>
            <a:ext cx="8229600" cy="1143000"/>
          </a:xfrm>
        </p:spPr>
        <p:style>
          <a:lnRef idx="2">
            <a:schemeClr val="accent3"/>
          </a:lnRef>
          <a:fillRef idx="1">
            <a:schemeClr val="lt1"/>
          </a:fillRef>
          <a:effectRef idx="0">
            <a:schemeClr val="accent3"/>
          </a:effectRef>
          <a:fontRef idx="minor">
            <a:schemeClr val="dk1"/>
          </a:fontRef>
        </p:style>
        <p:txBody>
          <a:bodyPr/>
          <a:lstStyle/>
          <a:p>
            <a:r>
              <a:rPr lang="en-US" b="1" dirty="0"/>
              <a:t>How We </a:t>
            </a:r>
            <a:r>
              <a:rPr lang="en-US" b="1" u="sng" dirty="0"/>
              <a:t>Feel</a:t>
            </a:r>
            <a:r>
              <a:rPr lang="en-US" b="1" dirty="0"/>
              <a:t> Affects How We </a:t>
            </a:r>
            <a:r>
              <a:rPr lang="en-US" b="1" u="sng" dirty="0"/>
              <a:t>Do</a:t>
            </a:r>
          </a:p>
        </p:txBody>
      </p:sp>
      <p:sp>
        <p:nvSpPr>
          <p:cNvPr id="3" name="Content Placeholder 2"/>
          <p:cNvSpPr>
            <a:spLocks noGrp="1"/>
          </p:cNvSpPr>
          <p:nvPr>
            <p:ph idx="1"/>
          </p:nvPr>
        </p:nvSpPr>
        <p:spPr>
          <a:xfrm>
            <a:off x="457200" y="1844824"/>
            <a:ext cx="8229600" cy="4525963"/>
          </a:xfrm>
        </p:spPr>
        <p:txBody>
          <a:bodyPr/>
          <a:lstStyle/>
          <a:p>
            <a:pPr marL="0" indent="0" algn="ctr">
              <a:buNone/>
            </a:pPr>
            <a:r>
              <a:rPr lang="en-US" b="1" dirty="0"/>
              <a:t>What happens when we’re nervous</a:t>
            </a:r>
          </a:p>
          <a:p>
            <a:pPr marL="0" indent="0" algn="ctr">
              <a:buNone/>
            </a:pPr>
            <a:r>
              <a:rPr lang="en-US" b="1" dirty="0"/>
              <a:t>(or anxious or worried…)?</a:t>
            </a:r>
          </a:p>
          <a:p>
            <a:pPr marL="0" indent="0" algn="ctr">
              <a:buNone/>
            </a:pPr>
            <a:endParaRPr lang="en-US" b="1" dirty="0"/>
          </a:p>
          <a:p>
            <a:r>
              <a:rPr lang="en-US" dirty="0"/>
              <a:t>it’s hard to concentrate</a:t>
            </a:r>
          </a:p>
          <a:p>
            <a:r>
              <a:rPr lang="en-US" dirty="0"/>
              <a:t>we tense up</a:t>
            </a:r>
          </a:p>
          <a:p>
            <a:r>
              <a:rPr lang="en-US" dirty="0"/>
              <a:t>we start to doubt ourselves</a:t>
            </a:r>
          </a:p>
          <a:p>
            <a:r>
              <a:rPr lang="en-US" dirty="0"/>
              <a:t>we can’t do our best</a:t>
            </a:r>
          </a:p>
        </p:txBody>
      </p:sp>
      <p:pic>
        <p:nvPicPr>
          <p:cNvPr id="6" name="Picture 5">
            <a:extLst>
              <a:ext uri="{FF2B5EF4-FFF2-40B4-BE49-F238E27FC236}">
                <a16:creationId xmlns:a16="http://schemas.microsoft.com/office/drawing/2014/main" xmlns="" id="{A726A355-201D-44A0-8484-A97BFD17E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3212976"/>
            <a:ext cx="2903984" cy="2649885"/>
          </a:xfrm>
          <a:prstGeom prst="rect">
            <a:avLst/>
          </a:prstGeom>
        </p:spPr>
      </p:pic>
    </p:spTree>
    <p:extLst>
      <p:ext uri="{BB962C8B-B14F-4D97-AF65-F5344CB8AC3E}">
        <p14:creationId xmlns:p14="http://schemas.microsoft.com/office/powerpoint/2010/main" val="404489218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1143000"/>
          </a:xfrm>
        </p:spPr>
        <p:style>
          <a:lnRef idx="2">
            <a:schemeClr val="accent2"/>
          </a:lnRef>
          <a:fillRef idx="1">
            <a:schemeClr val="lt1"/>
          </a:fillRef>
          <a:effectRef idx="0">
            <a:schemeClr val="accent2"/>
          </a:effectRef>
          <a:fontRef idx="minor">
            <a:schemeClr val="dk1"/>
          </a:fontRef>
        </p:style>
        <p:txBody>
          <a:bodyPr>
            <a:normAutofit fontScale="90000"/>
          </a:bodyPr>
          <a:lstStyle/>
          <a:p>
            <a:r>
              <a:rPr lang="en-US" b="1" dirty="0"/>
              <a:t>Of course, we need to study </a:t>
            </a:r>
            <a:r>
              <a:rPr lang="en-US" b="1" u="sng" dirty="0"/>
              <a:t>before</a:t>
            </a:r>
            <a:r>
              <a:rPr lang="en-US" b="1" dirty="0"/>
              <a:t> the test…</a:t>
            </a:r>
          </a:p>
        </p:txBody>
      </p:sp>
      <p:pic>
        <p:nvPicPr>
          <p:cNvPr id="5" name="Picture 4">
            <a:extLst>
              <a:ext uri="{FF2B5EF4-FFF2-40B4-BE49-F238E27FC236}">
                <a16:creationId xmlns:a16="http://schemas.microsoft.com/office/drawing/2014/main" xmlns="" id="{EDF162A5-85F6-4B93-8F1D-CE08EE708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2684693"/>
            <a:ext cx="3624064" cy="34806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29353778"/>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US" b="1" dirty="0"/>
              <a:t>We Need to Get Our Feelings </a:t>
            </a:r>
            <a:br>
              <a:rPr lang="en-US" b="1" dirty="0"/>
            </a:br>
            <a:r>
              <a:rPr lang="en-US" b="1" dirty="0"/>
              <a:t>Under Control</a:t>
            </a:r>
          </a:p>
        </p:txBody>
      </p:sp>
      <p:sp>
        <p:nvSpPr>
          <p:cNvPr id="3" name="Content Placeholder 2"/>
          <p:cNvSpPr>
            <a:spLocks noGrp="1"/>
          </p:cNvSpPr>
          <p:nvPr>
            <p:ph idx="1"/>
          </p:nvPr>
        </p:nvSpPr>
        <p:spPr>
          <a:xfrm>
            <a:off x="457200" y="1844824"/>
            <a:ext cx="8229600" cy="4281339"/>
          </a:xfrm>
        </p:spPr>
        <p:txBody>
          <a:bodyPr>
            <a:normAutofit/>
          </a:bodyPr>
          <a:lstStyle/>
          <a:p>
            <a:pPr marL="0" indent="0">
              <a:buNone/>
            </a:pPr>
            <a:r>
              <a:rPr lang="en-US" sz="4000" u="sng" dirty="0"/>
              <a:t>Say to yourself</a:t>
            </a:r>
            <a:r>
              <a:rPr lang="en-US" sz="4000" dirty="0"/>
              <a:t>:</a:t>
            </a:r>
          </a:p>
          <a:p>
            <a:r>
              <a:rPr lang="en-US" sz="4000" dirty="0"/>
              <a:t>I studied</a:t>
            </a:r>
          </a:p>
          <a:p>
            <a:r>
              <a:rPr lang="en-US" sz="4000" dirty="0"/>
              <a:t>I know the material</a:t>
            </a:r>
          </a:p>
          <a:p>
            <a:r>
              <a:rPr lang="en-US" sz="4000" dirty="0"/>
              <a:t>I’m ready!</a:t>
            </a:r>
          </a:p>
        </p:txBody>
      </p:sp>
      <p:pic>
        <p:nvPicPr>
          <p:cNvPr id="7" name="Picture 6">
            <a:extLst>
              <a:ext uri="{FF2B5EF4-FFF2-40B4-BE49-F238E27FC236}">
                <a16:creationId xmlns:a16="http://schemas.microsoft.com/office/drawing/2014/main" xmlns="" id="{2B839C0C-3A1F-4C4D-A5DC-E4E9B3893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3999432"/>
            <a:ext cx="2747270" cy="223788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5196147" y="2450000"/>
            <a:ext cx="2939726" cy="1957999"/>
          </a:xfrm>
          <a:prstGeom prst="rect">
            <a:avLst/>
          </a:prstGeom>
        </p:spPr>
      </p:pic>
    </p:spTree>
    <p:extLst>
      <p:ext uri="{BB962C8B-B14F-4D97-AF65-F5344CB8AC3E}">
        <p14:creationId xmlns:p14="http://schemas.microsoft.com/office/powerpoint/2010/main" val="149745869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528" y="457200"/>
            <a:ext cx="8229600" cy="1143000"/>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US" b="1" dirty="0"/>
              <a:t>Okay – you’re ready to start the test.</a:t>
            </a:r>
            <a:br>
              <a:rPr lang="en-US" b="1" dirty="0"/>
            </a:br>
            <a:r>
              <a:rPr lang="en-US" b="1" dirty="0"/>
              <a:t>  Now what?</a:t>
            </a:r>
          </a:p>
        </p:txBody>
      </p:sp>
      <p:pic>
        <p:nvPicPr>
          <p:cNvPr id="6" name="Picture 5">
            <a:extLst>
              <a:ext uri="{FF2B5EF4-FFF2-40B4-BE49-F238E27FC236}">
                <a16:creationId xmlns:a16="http://schemas.microsoft.com/office/drawing/2014/main" xmlns="" id="{7623EC68-DC7E-4FE4-AFA3-183A69D61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181580"/>
            <a:ext cx="3744416" cy="2948728"/>
          </a:xfrm>
          <a:prstGeom prst="rect">
            <a:avLst/>
          </a:prstGeom>
        </p:spPr>
      </p:pic>
      <p:sp>
        <p:nvSpPr>
          <p:cNvPr id="5" name="Rounded Rectangular Callout 4"/>
          <p:cNvSpPr/>
          <p:nvPr/>
        </p:nvSpPr>
        <p:spPr>
          <a:xfrm>
            <a:off x="1025954" y="2132856"/>
            <a:ext cx="3744416" cy="1838400"/>
          </a:xfrm>
          <a:prstGeom prst="wedgeRoundRectCallout">
            <a:avLst>
              <a:gd name="adj1" fmla="val 65470"/>
              <a:gd name="adj2" fmla="val 51276"/>
              <a:gd name="adj3" fmla="val 16667"/>
            </a:avLst>
          </a:prstGeom>
        </p:spPr>
        <p:style>
          <a:lnRef idx="1">
            <a:schemeClr val="accent3"/>
          </a:lnRef>
          <a:fillRef idx="2">
            <a:schemeClr val="accent3"/>
          </a:fillRef>
          <a:effectRef idx="1">
            <a:schemeClr val="accent3"/>
          </a:effectRef>
          <a:fontRef idx="minor">
            <a:schemeClr val="dk1"/>
          </a:fontRef>
        </p:style>
        <p:txBody>
          <a:bodyPr rtlCol="0" anchor="ctr"/>
          <a:lstStyle/>
          <a:p>
            <a:pPr lvl="0" algn="ctr">
              <a:spcBef>
                <a:spcPct val="20000"/>
              </a:spcBef>
            </a:pPr>
            <a:r>
              <a:rPr lang="en-US" sz="3200" b="1">
                <a:solidFill>
                  <a:prstClr val="black"/>
                </a:solidFill>
                <a:latin typeface="Comic Sans MS" panose="030F0702030302020204" pitchFamily="66" charset="0"/>
              </a:rPr>
              <a:t>Let’s talk about some tips for taking tests!</a:t>
            </a:r>
            <a:endParaRPr lang="en-US" sz="3200" b="1"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2181275555"/>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US" b="1" dirty="0"/>
              <a:t>What test-taking tips do YOU have?</a:t>
            </a:r>
          </a:p>
        </p:txBody>
      </p:sp>
      <p:pic>
        <p:nvPicPr>
          <p:cNvPr id="5" name="Picture 4">
            <a:extLst>
              <a:ext uri="{FF2B5EF4-FFF2-40B4-BE49-F238E27FC236}">
                <a16:creationId xmlns:a16="http://schemas.microsoft.com/office/drawing/2014/main" xmlns="" id="{EEF8C25D-54FE-4787-A45B-9AFAF4017E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2" y="1650245"/>
            <a:ext cx="3408536" cy="4756097"/>
          </a:xfrm>
          <a:prstGeom prst="rect">
            <a:avLst/>
          </a:prstGeom>
        </p:spPr>
      </p:pic>
    </p:spTree>
    <p:extLst>
      <p:ext uri="{BB962C8B-B14F-4D97-AF65-F5344CB8AC3E}">
        <p14:creationId xmlns:p14="http://schemas.microsoft.com/office/powerpoint/2010/main" val="3429763627"/>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style>
          <a:lnRef idx="2">
            <a:schemeClr val="accent3"/>
          </a:lnRef>
          <a:fillRef idx="1">
            <a:schemeClr val="lt1"/>
          </a:fillRef>
          <a:effectRef idx="0">
            <a:schemeClr val="accent3"/>
          </a:effectRef>
          <a:fontRef idx="minor">
            <a:schemeClr val="dk1"/>
          </a:fontRef>
        </p:style>
        <p:txBody>
          <a:bodyPr/>
          <a:lstStyle/>
          <a:p>
            <a:r>
              <a:rPr lang="en-US" sz="6000" b="1" dirty="0">
                <a:ln w="22225">
                  <a:solidFill>
                    <a:schemeClr val="accent2"/>
                  </a:solidFill>
                  <a:prstDash val="solid"/>
                </a:ln>
                <a:solidFill>
                  <a:schemeClr val="accent2">
                    <a:lumMod val="40000"/>
                    <a:lumOff val="60000"/>
                  </a:schemeClr>
                </a:solidFill>
              </a:rPr>
              <a:t>5</a:t>
            </a:r>
            <a:r>
              <a:rPr lang="en-US" b="1" dirty="0"/>
              <a:t> Test-Taking Tips</a:t>
            </a:r>
          </a:p>
        </p:txBody>
      </p:sp>
      <p:sp>
        <p:nvSpPr>
          <p:cNvPr id="3" name="Content Placeholder 2"/>
          <p:cNvSpPr>
            <a:spLocks noGrp="1"/>
          </p:cNvSpPr>
          <p:nvPr>
            <p:ph idx="1"/>
          </p:nvPr>
        </p:nvSpPr>
        <p:spPr>
          <a:xfrm>
            <a:off x="457200" y="1721221"/>
            <a:ext cx="8229600" cy="4525963"/>
          </a:xfrm>
        </p:spPr>
        <p:style>
          <a:lnRef idx="2">
            <a:schemeClr val="accent3"/>
          </a:lnRef>
          <a:fillRef idx="1">
            <a:schemeClr val="lt1"/>
          </a:fillRef>
          <a:effectRef idx="0">
            <a:schemeClr val="accent3"/>
          </a:effectRef>
          <a:fontRef idx="minor">
            <a:schemeClr val="dk1"/>
          </a:fontRef>
        </p:style>
        <p:txBody>
          <a:bodyPr/>
          <a:lstStyle/>
          <a:p>
            <a:pPr marL="0" indent="0">
              <a:buNone/>
            </a:pPr>
            <a:r>
              <a:rPr lang="en-US" b="1" dirty="0"/>
              <a:t>1.  Read the directions</a:t>
            </a:r>
          </a:p>
        </p:txBody>
      </p:sp>
      <p:pic>
        <p:nvPicPr>
          <p:cNvPr id="4" name="Picture 3"/>
          <p:cNvPicPr>
            <a:picLocks noChangeAspect="1"/>
          </p:cNvPicPr>
          <p:nvPr/>
        </p:nvPicPr>
        <p:blipFill>
          <a:blip r:embed="rId3"/>
          <a:stretch>
            <a:fillRect/>
          </a:stretch>
        </p:blipFill>
        <p:spPr>
          <a:xfrm>
            <a:off x="2915816" y="2852936"/>
            <a:ext cx="3495278" cy="2912732"/>
          </a:xfrm>
          <a:prstGeom prst="rect">
            <a:avLst/>
          </a:prstGeom>
        </p:spPr>
      </p:pic>
      <p:sp>
        <p:nvSpPr>
          <p:cNvPr id="5" name="TextBox 4"/>
          <p:cNvSpPr txBox="1"/>
          <p:nvPr/>
        </p:nvSpPr>
        <p:spPr>
          <a:xfrm>
            <a:off x="1403648" y="5852537"/>
            <a:ext cx="6336704" cy="307777"/>
          </a:xfrm>
          <a:prstGeom prst="rect">
            <a:avLst/>
          </a:prstGeom>
          <a:noFill/>
        </p:spPr>
        <p:txBody>
          <a:bodyPr wrap="square" rtlCol="0">
            <a:spAutoFit/>
          </a:bodyPr>
          <a:lstStyle/>
          <a:p>
            <a:pPr algn="ctr"/>
            <a:r>
              <a:rPr lang="en-US" sz="1400" dirty="0"/>
              <a:t>adapted from www.pbskids.org</a:t>
            </a:r>
          </a:p>
        </p:txBody>
      </p:sp>
    </p:spTree>
    <p:extLst>
      <p:ext uri="{BB962C8B-B14F-4D97-AF65-F5344CB8AC3E}">
        <p14:creationId xmlns:p14="http://schemas.microsoft.com/office/powerpoint/2010/main" val="419416541"/>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268760"/>
            <a:ext cx="8229600" cy="4353347"/>
          </a:xfrm>
        </p:spPr>
        <p:style>
          <a:lnRef idx="2">
            <a:schemeClr val="accent3"/>
          </a:lnRef>
          <a:fillRef idx="1">
            <a:schemeClr val="lt1"/>
          </a:fillRef>
          <a:effectRef idx="0">
            <a:schemeClr val="accent3"/>
          </a:effectRef>
          <a:fontRef idx="minor">
            <a:schemeClr val="dk1"/>
          </a:fontRef>
        </p:style>
        <p:txBody>
          <a:bodyPr/>
          <a:lstStyle/>
          <a:p>
            <a:pPr marL="0" indent="0">
              <a:buNone/>
            </a:pPr>
            <a:r>
              <a:rPr lang="en-US" b="1" dirty="0"/>
              <a:t>2.  Pace yourself</a:t>
            </a:r>
          </a:p>
        </p:txBody>
      </p:sp>
      <p:pic>
        <p:nvPicPr>
          <p:cNvPr id="4" name="Picture 3"/>
          <p:cNvPicPr>
            <a:picLocks noChangeAspect="1"/>
          </p:cNvPicPr>
          <p:nvPr/>
        </p:nvPicPr>
        <p:blipFill>
          <a:blip r:embed="rId3"/>
          <a:stretch>
            <a:fillRect/>
          </a:stretch>
        </p:blipFill>
        <p:spPr>
          <a:xfrm flipH="1">
            <a:off x="3059832" y="2014601"/>
            <a:ext cx="3528392" cy="3300263"/>
          </a:xfrm>
          <a:prstGeom prst="rect">
            <a:avLst/>
          </a:prstGeom>
        </p:spPr>
      </p:pic>
      <p:sp>
        <p:nvSpPr>
          <p:cNvPr id="5" name="TextBox 4"/>
          <p:cNvSpPr txBox="1"/>
          <p:nvPr/>
        </p:nvSpPr>
        <p:spPr>
          <a:xfrm>
            <a:off x="1403648" y="5852537"/>
            <a:ext cx="6336704" cy="307777"/>
          </a:xfrm>
          <a:prstGeom prst="rect">
            <a:avLst/>
          </a:prstGeom>
          <a:noFill/>
        </p:spPr>
        <p:txBody>
          <a:bodyPr wrap="square" rtlCol="0">
            <a:spAutoFit/>
          </a:bodyPr>
          <a:lstStyle/>
          <a:p>
            <a:pPr algn="ctr"/>
            <a:r>
              <a:rPr lang="en-US" sz="1400" dirty="0"/>
              <a:t>adapted from www.pbskids.org</a:t>
            </a:r>
          </a:p>
        </p:txBody>
      </p:sp>
    </p:spTree>
    <p:extLst>
      <p:ext uri="{BB962C8B-B14F-4D97-AF65-F5344CB8AC3E}">
        <p14:creationId xmlns:p14="http://schemas.microsoft.com/office/powerpoint/2010/main" val="1277743069"/>
      </p:ext>
    </p:extLst>
  </p:cSld>
  <p:clrMapOvr>
    <a:masterClrMapping/>
  </p:clrMapOvr>
  <p:transition spd="slow">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8D1CC"/>
      </a:accent1>
      <a:accent2>
        <a:srgbClr val="CB4154"/>
      </a:accent2>
      <a:accent3>
        <a:srgbClr val="C54B8C"/>
      </a:accent3>
      <a:accent4>
        <a:srgbClr val="CD853F"/>
      </a:accent4>
      <a:accent5>
        <a:srgbClr val="4997D0"/>
      </a:accent5>
      <a:accent6>
        <a:srgbClr val="50C87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849</Words>
  <Application>Microsoft Office PowerPoint</Application>
  <PresentationFormat>On-screen Show (4:3)</PresentationFormat>
  <Paragraphs>74</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 CHRISTY</vt:lpstr>
      <vt:lpstr>Arial</vt:lpstr>
      <vt:lpstr>Calibri</vt:lpstr>
      <vt:lpstr>Comic Sans MS</vt:lpstr>
      <vt:lpstr>Office Theme</vt:lpstr>
      <vt:lpstr>I Can Tackle Test-Taking!</vt:lpstr>
      <vt:lpstr>How Do You Feel When You  Take a Test?</vt:lpstr>
      <vt:lpstr>How We Feel Affects How We Do</vt:lpstr>
      <vt:lpstr>Of course, we need to study before the test…</vt:lpstr>
      <vt:lpstr>We Need to Get Our Feelings  Under Control</vt:lpstr>
      <vt:lpstr>Okay – you’re ready to start the test.   Now what?</vt:lpstr>
      <vt:lpstr>What test-taking tips do YOU have?</vt:lpstr>
      <vt:lpstr>5 Test-Taking Tips</vt:lpstr>
      <vt:lpstr>PowerPoint Presentation</vt:lpstr>
      <vt:lpstr>PowerPoint Presentation</vt:lpstr>
      <vt:lpstr>PowerPoint Presentation</vt:lpstr>
      <vt:lpstr>PowerPoint Presentation</vt:lpstr>
      <vt:lpstr>We may not ace every test but we can try our best on every test!</vt:lpstr>
      <vt:lpstr>5 Test-Taking Tips</vt:lpstr>
      <vt:lpstr>So…what do YOU think?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jontypearce</dc:creator>
  <cp:lastModifiedBy>Lisa Falk</cp:lastModifiedBy>
  <cp:revision>25</cp:revision>
  <dcterms:created xsi:type="dcterms:W3CDTF">2012-04-28T17:18:27Z</dcterms:created>
  <dcterms:modified xsi:type="dcterms:W3CDTF">2019-09-16T14:23:03Z</dcterms:modified>
</cp:coreProperties>
</file>