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9" r:id="rId4"/>
    <p:sldId id="260" r:id="rId5"/>
    <p:sldId id="261" r:id="rId6"/>
    <p:sldId id="258" r:id="rId7"/>
    <p:sldId id="267" r:id="rId8"/>
    <p:sldId id="268" r:id="rId9"/>
    <p:sldId id="262" r:id="rId10"/>
    <p:sldId id="263" r:id="rId11"/>
    <p:sldId id="264" r:id="rId12"/>
    <p:sldId id="265" r:id="rId13"/>
    <p:sldId id="266"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75" d="100"/>
        <a:sy n="7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F4E86-F54F-4999-896D-4ECBCC4FB846}" type="datetimeFigureOut">
              <a:rPr lang="en-US" smtClean="0"/>
              <a:t>9/16/2019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634BD-E362-469C-9D0A-D41195287FD6}" type="slidenum">
              <a:rPr lang="en-US" smtClean="0"/>
              <a:t>‹#›</a:t>
            </a:fld>
            <a:endParaRPr lang="en-US"/>
          </a:p>
        </p:txBody>
      </p:sp>
    </p:spTree>
    <p:extLst>
      <p:ext uri="{BB962C8B-B14F-4D97-AF65-F5344CB8AC3E}">
        <p14:creationId xmlns:p14="http://schemas.microsoft.com/office/powerpoint/2010/main" val="207015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r>
              <a:rPr lang="en-US" baseline="0" dirty="0"/>
              <a:t> with students.  Introduce the topic of “put-downs” and ask students to define the word.  Let them come up with their own meanings, then go to the next slide.</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1</a:t>
            </a:fld>
            <a:endParaRPr lang="en-US"/>
          </a:p>
        </p:txBody>
      </p:sp>
    </p:spTree>
    <p:extLst>
      <p:ext uri="{BB962C8B-B14F-4D97-AF65-F5344CB8AC3E}">
        <p14:creationId xmlns:p14="http://schemas.microsoft.com/office/powerpoint/2010/main" val="388605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turning</a:t>
            </a:r>
            <a:r>
              <a:rPr lang="en-US" baseline="0" dirty="0"/>
              <a:t> a put-down into a compliment can surprise the other person and they might stop saying mean things.  Emphasize that it’s important for the students to </a:t>
            </a:r>
            <a:r>
              <a:rPr lang="en-US" b="1" baseline="0" dirty="0"/>
              <a:t>respond and then walk away </a:t>
            </a:r>
            <a:r>
              <a:rPr lang="en-US" baseline="0" dirty="0"/>
              <a:t>to prevent further interaction.</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10</a:t>
            </a:fld>
            <a:endParaRPr lang="en-US"/>
          </a:p>
        </p:txBody>
      </p:sp>
    </p:spTree>
    <p:extLst>
      <p:ext uri="{BB962C8B-B14F-4D97-AF65-F5344CB8AC3E}">
        <p14:creationId xmlns:p14="http://schemas.microsoft.com/office/powerpoint/2010/main" val="122090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the boy is whistling and ignoring the person saying the put-down.  Tell the students that </a:t>
            </a:r>
            <a:r>
              <a:rPr lang="en-US" b="1" dirty="0"/>
              <a:t>this is a good strategy to use If</a:t>
            </a:r>
            <a:r>
              <a:rPr lang="en-US" b="1" baseline="0" dirty="0"/>
              <a:t> they're not comfortable with a verbal response</a:t>
            </a:r>
            <a:r>
              <a:rPr lang="en-US" baseline="0" dirty="0"/>
              <a:t>.  </a:t>
            </a:r>
            <a:r>
              <a:rPr lang="en-US" dirty="0"/>
              <a:t>Explain that </a:t>
            </a:r>
            <a:r>
              <a:rPr lang="en-US" b="1" dirty="0"/>
              <a:t>this comeback works best</a:t>
            </a:r>
            <a:r>
              <a:rPr lang="en-US" b="1" baseline="0" dirty="0"/>
              <a:t> when you can keep walking away from the other person</a:t>
            </a:r>
            <a:r>
              <a:rPr lang="en-US" baseline="0" dirty="0"/>
              <a:t>, like on the playground or in the hallway at school.  It’s not so great to do this on the bus or in the classroom.</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11</a:t>
            </a:fld>
            <a:endParaRPr lang="en-US"/>
          </a:p>
        </p:txBody>
      </p:sp>
    </p:spTree>
    <p:extLst>
      <p:ext uri="{BB962C8B-B14F-4D97-AF65-F5344CB8AC3E}">
        <p14:creationId xmlns:p14="http://schemas.microsoft.com/office/powerpoint/2010/main" val="2680712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a:t>
            </a:r>
            <a:r>
              <a:rPr lang="en-US" baseline="0" dirty="0"/>
              <a:t> response and how </a:t>
            </a:r>
            <a:r>
              <a:rPr lang="en-US" b="1" baseline="0" dirty="0"/>
              <a:t>this works best when you sound like you really mean it.  </a:t>
            </a:r>
            <a:r>
              <a:rPr lang="en-US" baseline="0" dirty="0"/>
              <a:t>Get the students to practice this comeback with you.</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12</a:t>
            </a:fld>
            <a:endParaRPr lang="en-US"/>
          </a:p>
        </p:txBody>
      </p:sp>
    </p:spTree>
    <p:extLst>
      <p:ext uri="{BB962C8B-B14F-4D97-AF65-F5344CB8AC3E}">
        <p14:creationId xmlns:p14="http://schemas.microsoft.com/office/powerpoint/2010/main" val="220441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importance</a:t>
            </a:r>
            <a:r>
              <a:rPr lang="en-US" baseline="0" dirty="0"/>
              <a:t> of being calm and confident so that the person saying the put-downs realizes you mean it.  When they see they’re not getting a big reaction out of you, they may leave you alone after this!</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13</a:t>
            </a:fld>
            <a:endParaRPr lang="en-US"/>
          </a:p>
        </p:txBody>
      </p:sp>
    </p:spTree>
    <p:extLst>
      <p:ext uri="{BB962C8B-B14F-4D97-AF65-F5344CB8AC3E}">
        <p14:creationId xmlns:p14="http://schemas.microsoft.com/office/powerpoint/2010/main" val="1450495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summary slide with students.  Ask students</a:t>
            </a:r>
            <a:r>
              <a:rPr lang="en-US" baseline="0" dirty="0"/>
              <a:t> to demonstrate each comeback for practice.  Emphasize making a </a:t>
            </a:r>
            <a:r>
              <a:rPr lang="en-US" b="1" baseline="0" dirty="0"/>
              <a:t>calm, confident response</a:t>
            </a:r>
            <a:r>
              <a:rPr lang="en-US" baseline="0" dirty="0"/>
              <a:t>.</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14</a:t>
            </a:fld>
            <a:endParaRPr lang="en-US"/>
          </a:p>
        </p:txBody>
      </p:sp>
    </p:spTree>
    <p:extLst>
      <p:ext uri="{BB962C8B-B14F-4D97-AF65-F5344CB8AC3E}">
        <p14:creationId xmlns:p14="http://schemas.microsoft.com/office/powerpoint/2010/main" val="427776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the situation and ask for solutions to the problem.  Help students realize they can share the comebacks they’ve learned with others so that their friends can handle put-</a:t>
            </a:r>
            <a:r>
              <a:rPr lang="en-US" baseline="0" dirty="0" err="1"/>
              <a:t>dpwns</a:t>
            </a:r>
            <a:r>
              <a:rPr lang="en-US" baseline="0" dirty="0"/>
              <a:t> too.</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15</a:t>
            </a:fld>
            <a:endParaRPr lang="en-US"/>
          </a:p>
        </p:txBody>
      </p:sp>
    </p:spTree>
    <p:extLst>
      <p:ext uri="{BB962C8B-B14F-4D97-AF65-F5344CB8AC3E}">
        <p14:creationId xmlns:p14="http://schemas.microsoft.com/office/powerpoint/2010/main" val="363208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Read slide with students and define “</a:t>
            </a:r>
            <a:r>
              <a:rPr lang="en-US" sz="1400" b="1" dirty="0"/>
              <a:t>put-down</a:t>
            </a:r>
            <a:r>
              <a:rPr lang="en-US" sz="1400" dirty="0"/>
              <a:t>”.  Explain “criticism”</a:t>
            </a:r>
            <a:r>
              <a:rPr lang="en-US" sz="1400" baseline="0" dirty="0"/>
              <a:t> and “insult” also.  </a:t>
            </a:r>
            <a:r>
              <a:rPr lang="en-US" sz="1400" dirty="0"/>
              <a:t>Ask</a:t>
            </a:r>
            <a:r>
              <a:rPr lang="en-US" sz="1400" baseline="0" dirty="0"/>
              <a:t> students for other examples of put-downs (too tall, too short, too fat, too skinny, weird hair, etc.)  Ask students if they’ve ever had someone say a put-down to them.  Share your own examples to start things off.</a:t>
            </a:r>
            <a:endParaRPr lang="en-US" sz="1400" dirty="0"/>
          </a:p>
        </p:txBody>
      </p:sp>
      <p:sp>
        <p:nvSpPr>
          <p:cNvPr id="4" name="Slide Number Placeholder 3"/>
          <p:cNvSpPr>
            <a:spLocks noGrp="1"/>
          </p:cNvSpPr>
          <p:nvPr>
            <p:ph type="sldNum" sz="quarter" idx="10"/>
          </p:nvPr>
        </p:nvSpPr>
        <p:spPr/>
        <p:txBody>
          <a:bodyPr/>
          <a:lstStyle/>
          <a:p>
            <a:fld id="{4EA634BD-E362-469C-9D0A-D41195287FD6}" type="slidenum">
              <a:rPr lang="en-US" smtClean="0"/>
              <a:t>2</a:t>
            </a:fld>
            <a:endParaRPr lang="en-US"/>
          </a:p>
        </p:txBody>
      </p:sp>
    </p:spTree>
    <p:extLst>
      <p:ext uri="{BB962C8B-B14F-4D97-AF65-F5344CB8AC3E}">
        <p14:creationId xmlns:p14="http://schemas.microsoft.com/office/powerpoint/2010/main" val="359206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Have a student </a:t>
            </a:r>
            <a:r>
              <a:rPr lang="en-US" baseline="0" dirty="0"/>
              <a:t>read the boy’s words in a friendly way.  Point out that you can tell by both children’s faces that they are friends and the boy wasn’t saying anything to hurt her feelings.  And you can tell by the girl’s face and words that she knew he was just teasing.  She thought it was funny too!</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3</a:t>
            </a:fld>
            <a:endParaRPr lang="en-US"/>
          </a:p>
        </p:txBody>
      </p:sp>
    </p:spTree>
    <p:extLst>
      <p:ext uri="{BB962C8B-B14F-4D97-AF65-F5344CB8AC3E}">
        <p14:creationId xmlns:p14="http://schemas.microsoft.com/office/powerpoint/2010/main" val="338578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girls’ faces first</a:t>
            </a:r>
            <a:r>
              <a:rPr lang="en-US" baseline="0" dirty="0"/>
              <a:t> – one girl is laughing and pointing at the other girl.  That girl is very sad and looks embarrassed.  Then read what laughing girl is saying about the other one.  Ask if calling the girl an idiot is friendly teasing or a mean </a:t>
            </a:r>
            <a:r>
              <a:rPr lang="en-US" b="1" baseline="0" dirty="0"/>
              <a:t>put-down.</a:t>
            </a:r>
            <a:endParaRPr lang="en-US" b="1" dirty="0"/>
          </a:p>
        </p:txBody>
      </p:sp>
      <p:sp>
        <p:nvSpPr>
          <p:cNvPr id="4" name="Slide Number Placeholder 3"/>
          <p:cNvSpPr>
            <a:spLocks noGrp="1"/>
          </p:cNvSpPr>
          <p:nvPr>
            <p:ph type="sldNum" sz="quarter" idx="10"/>
          </p:nvPr>
        </p:nvSpPr>
        <p:spPr/>
        <p:txBody>
          <a:bodyPr/>
          <a:lstStyle/>
          <a:p>
            <a:fld id="{4EA634BD-E362-469C-9D0A-D41195287FD6}" type="slidenum">
              <a:rPr lang="en-US" smtClean="0"/>
              <a:t>4</a:t>
            </a:fld>
            <a:endParaRPr lang="en-US"/>
          </a:p>
        </p:txBody>
      </p:sp>
    </p:spTree>
    <p:extLst>
      <p:ext uri="{BB962C8B-B14F-4D97-AF65-F5344CB8AC3E}">
        <p14:creationId xmlns:p14="http://schemas.microsoft.com/office/powerpoint/2010/main" val="183999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a:t>
            </a:r>
            <a:r>
              <a:rPr lang="en-US" baseline="0" dirty="0"/>
              <a:t> the girls’ faces and body language.  One is laughing and pointing at the other – and she looks mad (arms folded, no smile on face).  </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5</a:t>
            </a:fld>
            <a:endParaRPr lang="en-US"/>
          </a:p>
        </p:txBody>
      </p:sp>
    </p:spTree>
    <p:extLst>
      <p:ext uri="{BB962C8B-B14F-4D97-AF65-F5344CB8AC3E}">
        <p14:creationId xmlns:p14="http://schemas.microsoft.com/office/powerpoint/2010/main" val="122401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Click to bring in each picture (3).  Ask the students what other people might say as a </a:t>
            </a:r>
            <a:r>
              <a:rPr lang="en-US" b="1" baseline="0" dirty="0"/>
              <a:t>put-down</a:t>
            </a:r>
            <a:r>
              <a:rPr lang="en-US" baseline="0" dirty="0"/>
              <a:t> to each of these kids. (i.e. freckles, fat, frizzy hair)  Ask how it might make that person feel to hear those things.</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6</a:t>
            </a:fld>
            <a:endParaRPr lang="en-US"/>
          </a:p>
        </p:txBody>
      </p:sp>
    </p:spTree>
    <p:extLst>
      <p:ext uri="{BB962C8B-B14F-4D97-AF65-F5344CB8AC3E}">
        <p14:creationId xmlns:p14="http://schemas.microsoft.com/office/powerpoint/2010/main" val="258946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Talk about how sometimes someone might put down something we wear, or something we say.  Point out the other girl’s face – ask students how she might be feeling hearing that put-down.  (sad, embarrassed, hurt, etc.)</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7</a:t>
            </a:fld>
            <a:endParaRPr lang="en-US"/>
          </a:p>
        </p:txBody>
      </p:sp>
    </p:spTree>
    <p:extLst>
      <p:ext uri="{BB962C8B-B14F-4D97-AF65-F5344CB8AC3E}">
        <p14:creationId xmlns:p14="http://schemas.microsoft.com/office/powerpoint/2010/main" val="15018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students</a:t>
            </a:r>
            <a:r>
              <a:rPr lang="en-US" baseline="0" dirty="0"/>
              <a:t> </a:t>
            </a:r>
            <a:r>
              <a:rPr lang="en-US" dirty="0"/>
              <a:t>what</a:t>
            </a:r>
            <a:r>
              <a:rPr lang="en-US" baseline="0" dirty="0"/>
              <a:t> might happen if we cry or tattle when someone gives us a put-down.  The put-downs might continue – or get even worse – because the person got a big reaction out of us!</a:t>
            </a:r>
            <a:endParaRPr lang="en-US" dirty="0"/>
          </a:p>
        </p:txBody>
      </p:sp>
      <p:sp>
        <p:nvSpPr>
          <p:cNvPr id="4" name="Slide Number Placeholder 3"/>
          <p:cNvSpPr>
            <a:spLocks noGrp="1"/>
          </p:cNvSpPr>
          <p:nvPr>
            <p:ph type="sldNum" sz="quarter" idx="10"/>
          </p:nvPr>
        </p:nvSpPr>
        <p:spPr/>
        <p:txBody>
          <a:bodyPr/>
          <a:lstStyle/>
          <a:p>
            <a:fld id="{4EA634BD-E362-469C-9D0A-D41195287FD6}" type="slidenum">
              <a:rPr lang="en-US" smtClean="0"/>
              <a:t>8</a:t>
            </a:fld>
            <a:endParaRPr lang="en-US"/>
          </a:p>
        </p:txBody>
      </p:sp>
    </p:spTree>
    <p:extLst>
      <p:ext uri="{BB962C8B-B14F-4D97-AF65-F5344CB8AC3E}">
        <p14:creationId xmlns:p14="http://schemas.microsoft.com/office/powerpoint/2010/main" val="429318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Tell them they’ll learn 4 different ways to respond to put-downs.  These responses are called </a:t>
            </a:r>
            <a:r>
              <a:rPr lang="en-US" b="1" baseline="0" dirty="0"/>
              <a:t>COMEBACK</a:t>
            </a:r>
            <a:r>
              <a:rPr lang="en-US" baseline="0" dirty="0"/>
              <a:t>S.  </a:t>
            </a:r>
            <a:r>
              <a:rPr lang="en-US" b="1" baseline="0" dirty="0"/>
              <a:t>The first comeback is to question the other person.</a:t>
            </a:r>
            <a:endParaRPr lang="en-US" b="1" dirty="0"/>
          </a:p>
        </p:txBody>
      </p:sp>
      <p:sp>
        <p:nvSpPr>
          <p:cNvPr id="4" name="Slide Number Placeholder 3"/>
          <p:cNvSpPr>
            <a:spLocks noGrp="1"/>
          </p:cNvSpPr>
          <p:nvPr>
            <p:ph type="sldNum" sz="quarter" idx="10"/>
          </p:nvPr>
        </p:nvSpPr>
        <p:spPr/>
        <p:txBody>
          <a:bodyPr/>
          <a:lstStyle/>
          <a:p>
            <a:fld id="{4EA634BD-E362-469C-9D0A-D41195287FD6}" type="slidenum">
              <a:rPr lang="en-US" smtClean="0"/>
              <a:t>9</a:t>
            </a:fld>
            <a:endParaRPr lang="en-US"/>
          </a:p>
        </p:txBody>
      </p:sp>
    </p:spTree>
    <p:extLst>
      <p:ext uri="{BB962C8B-B14F-4D97-AF65-F5344CB8AC3E}">
        <p14:creationId xmlns:p14="http://schemas.microsoft.com/office/powerpoint/2010/main" val="2045918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16/09/2019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1"/>
            <a:ext cx="7772400" cy="1584176"/>
          </a:xfrm>
          <a:ln w="57150">
            <a:solidFill>
              <a:schemeClr val="accent1"/>
            </a:solidFill>
          </a:ln>
        </p:spPr>
        <p:txBody>
          <a:bodyPr/>
          <a:lstStyle/>
          <a:p>
            <a:r>
              <a:rPr lang="en-US" dirty="0"/>
              <a:t>I Can Handle Put-Downs</a:t>
            </a:r>
            <a:endParaRPr lang="en-GB" dirty="0"/>
          </a:p>
        </p:txBody>
      </p:sp>
      <p:pic>
        <p:nvPicPr>
          <p:cNvPr id="4" name="Picture 3"/>
          <p:cNvPicPr>
            <a:picLocks noChangeAspect="1"/>
          </p:cNvPicPr>
          <p:nvPr/>
        </p:nvPicPr>
        <p:blipFill>
          <a:blip r:embed="rId3"/>
          <a:stretch>
            <a:fillRect/>
          </a:stretch>
        </p:blipFill>
        <p:spPr>
          <a:xfrm>
            <a:off x="7668344" y="116632"/>
            <a:ext cx="1243665" cy="1502089"/>
          </a:xfrm>
          <a:prstGeom prst="rect">
            <a:avLst/>
          </a:prstGeom>
        </p:spPr>
      </p:pic>
      <p:pic>
        <p:nvPicPr>
          <p:cNvPr id="6" name="Picture 5">
            <a:extLst>
              <a:ext uri="{FF2B5EF4-FFF2-40B4-BE49-F238E27FC236}">
                <a16:creationId xmlns:a16="http://schemas.microsoft.com/office/drawing/2014/main" xmlns="" id="{5C200F87-B85F-4F3B-B408-8215AA9CD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3943137"/>
            <a:ext cx="2304256" cy="2547563"/>
          </a:xfrm>
          <a:prstGeom prst="rect">
            <a:avLst/>
          </a:prstGeom>
        </p:spPr>
      </p:pic>
    </p:spTree>
    <p:extLst>
      <p:ext uri="{BB962C8B-B14F-4D97-AF65-F5344CB8AC3E}">
        <p14:creationId xmlns:p14="http://schemas.microsoft.com/office/powerpoint/2010/main" val="56122215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2"/>
            </a:pPr>
            <a:r>
              <a:rPr lang="en-US" b="1" dirty="0"/>
              <a:t>Turn it into a compliment </a:t>
            </a:r>
          </a:p>
          <a:p>
            <a:pPr marL="0" indent="0">
              <a:buNone/>
            </a:pPr>
            <a:endParaRPr lang="en-US" b="1" dirty="0"/>
          </a:p>
        </p:txBody>
      </p:sp>
      <p:pic>
        <p:nvPicPr>
          <p:cNvPr id="4" name="Picture 3"/>
          <p:cNvPicPr>
            <a:picLocks noChangeAspect="1"/>
          </p:cNvPicPr>
          <p:nvPr/>
        </p:nvPicPr>
        <p:blipFill>
          <a:blip r:embed="rId3"/>
          <a:stretch>
            <a:fillRect/>
          </a:stretch>
        </p:blipFill>
        <p:spPr>
          <a:xfrm flipH="1">
            <a:off x="2324069" y="2708920"/>
            <a:ext cx="4495861" cy="3371896"/>
          </a:xfrm>
          <a:prstGeom prst="rect">
            <a:avLst/>
          </a:prstGeom>
        </p:spPr>
      </p:pic>
      <p:sp>
        <p:nvSpPr>
          <p:cNvPr id="5" name="Oval Callout 4"/>
          <p:cNvSpPr/>
          <p:nvPr/>
        </p:nvSpPr>
        <p:spPr>
          <a:xfrm>
            <a:off x="435082" y="1772816"/>
            <a:ext cx="2592288" cy="1296144"/>
          </a:xfrm>
          <a:prstGeom prst="wedgeEllipseCallout">
            <a:avLst>
              <a:gd name="adj1" fmla="val 46775"/>
              <a:gd name="adj2" fmla="val 99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Your hair looks stupid</a:t>
            </a:r>
          </a:p>
        </p:txBody>
      </p:sp>
      <p:sp>
        <p:nvSpPr>
          <p:cNvPr id="6" name="Oval Callout 5"/>
          <p:cNvSpPr/>
          <p:nvPr/>
        </p:nvSpPr>
        <p:spPr>
          <a:xfrm>
            <a:off x="6372200" y="1556792"/>
            <a:ext cx="2520280" cy="1872208"/>
          </a:xfrm>
          <a:prstGeom prst="wedgeEllipseCallout">
            <a:avLst>
              <a:gd name="adj1" fmla="val -54969"/>
              <a:gd name="adj2" fmla="val 629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Nice of you to notice my new haircut – thanks!</a:t>
            </a:r>
          </a:p>
        </p:txBody>
      </p:sp>
      <p:pic>
        <p:nvPicPr>
          <p:cNvPr id="7" name="Picture 6"/>
          <p:cNvPicPr>
            <a:picLocks noChangeAspect="1"/>
          </p:cNvPicPr>
          <p:nvPr/>
        </p:nvPicPr>
        <p:blipFill>
          <a:blip r:embed="rId4"/>
          <a:stretch>
            <a:fillRect/>
          </a:stretch>
        </p:blipFill>
        <p:spPr>
          <a:xfrm>
            <a:off x="1042109" y="6151480"/>
            <a:ext cx="7059780" cy="377985"/>
          </a:xfrm>
          <a:prstGeom prst="rect">
            <a:avLst/>
          </a:prstGeom>
        </p:spPr>
      </p:pic>
    </p:spTree>
    <p:extLst>
      <p:ext uri="{BB962C8B-B14F-4D97-AF65-F5344CB8AC3E}">
        <p14:creationId xmlns:p14="http://schemas.microsoft.com/office/powerpoint/2010/main" val="156431642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3"/>
            </a:pPr>
            <a:r>
              <a:rPr lang="en-US" b="1" dirty="0"/>
              <a:t>Ignore it – and walk away</a:t>
            </a:r>
          </a:p>
        </p:txBody>
      </p:sp>
      <p:pic>
        <p:nvPicPr>
          <p:cNvPr id="4" name="Picture 3"/>
          <p:cNvPicPr>
            <a:picLocks noChangeAspect="1"/>
          </p:cNvPicPr>
          <p:nvPr/>
        </p:nvPicPr>
        <p:blipFill>
          <a:blip r:embed="rId3"/>
          <a:stretch>
            <a:fillRect/>
          </a:stretch>
        </p:blipFill>
        <p:spPr>
          <a:xfrm>
            <a:off x="2513240" y="2420888"/>
            <a:ext cx="4117519" cy="3084165"/>
          </a:xfrm>
          <a:prstGeom prst="rect">
            <a:avLst/>
          </a:prstGeom>
        </p:spPr>
      </p:pic>
      <p:sp>
        <p:nvSpPr>
          <p:cNvPr id="5" name="Oval Callout 4"/>
          <p:cNvSpPr/>
          <p:nvPr/>
        </p:nvSpPr>
        <p:spPr>
          <a:xfrm>
            <a:off x="6228184" y="1628800"/>
            <a:ext cx="2664296" cy="1800200"/>
          </a:xfrm>
          <a:prstGeom prst="wedgeEllipseCallout">
            <a:avLst>
              <a:gd name="adj1" fmla="val -47845"/>
              <a:gd name="adj2" fmla="val 653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Hey loser!!</a:t>
            </a:r>
          </a:p>
        </p:txBody>
      </p:sp>
      <p:pic>
        <p:nvPicPr>
          <p:cNvPr id="6" name="Picture 5"/>
          <p:cNvPicPr>
            <a:picLocks noChangeAspect="1"/>
          </p:cNvPicPr>
          <p:nvPr/>
        </p:nvPicPr>
        <p:blipFill>
          <a:blip r:embed="rId4"/>
          <a:stretch>
            <a:fillRect/>
          </a:stretch>
        </p:blipFill>
        <p:spPr>
          <a:xfrm>
            <a:off x="1187624" y="6126163"/>
            <a:ext cx="7059780" cy="377985"/>
          </a:xfrm>
          <a:prstGeom prst="rect">
            <a:avLst/>
          </a:prstGeom>
        </p:spPr>
      </p:pic>
    </p:spTree>
    <p:extLst>
      <p:ext uri="{BB962C8B-B14F-4D97-AF65-F5344CB8AC3E}">
        <p14:creationId xmlns:p14="http://schemas.microsoft.com/office/powerpoint/2010/main" val="110428244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4"/>
            </a:pPr>
            <a:r>
              <a:rPr lang="en-US" b="1" dirty="0"/>
              <a:t>Be amazed!</a:t>
            </a:r>
          </a:p>
        </p:txBody>
      </p:sp>
      <p:pic>
        <p:nvPicPr>
          <p:cNvPr id="5" name="Picture 4"/>
          <p:cNvPicPr>
            <a:picLocks noChangeAspect="1"/>
          </p:cNvPicPr>
          <p:nvPr/>
        </p:nvPicPr>
        <p:blipFill rotWithShape="1">
          <a:blip r:embed="rId3"/>
          <a:srcRect t="12500" b="12500"/>
          <a:stretch/>
        </p:blipFill>
        <p:spPr>
          <a:xfrm>
            <a:off x="1403648" y="2780928"/>
            <a:ext cx="4870810" cy="2736304"/>
          </a:xfrm>
          <a:prstGeom prst="rect">
            <a:avLst/>
          </a:prstGeom>
        </p:spPr>
      </p:pic>
      <p:sp>
        <p:nvSpPr>
          <p:cNvPr id="6" name="Oval Callout 5"/>
          <p:cNvSpPr/>
          <p:nvPr/>
        </p:nvSpPr>
        <p:spPr>
          <a:xfrm>
            <a:off x="4788024" y="908720"/>
            <a:ext cx="3456384" cy="2448272"/>
          </a:xfrm>
          <a:prstGeom prst="wedgeEllipseCallout">
            <a:avLst>
              <a:gd name="adj1" fmla="val -50718"/>
              <a:gd name="adj2" fmla="val 535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Really?  I didn’t know that – thanks for telling me.</a:t>
            </a:r>
          </a:p>
        </p:txBody>
      </p:sp>
      <p:pic>
        <p:nvPicPr>
          <p:cNvPr id="7" name="Picture 6"/>
          <p:cNvPicPr>
            <a:picLocks noChangeAspect="1"/>
          </p:cNvPicPr>
          <p:nvPr/>
        </p:nvPicPr>
        <p:blipFill>
          <a:blip r:embed="rId4"/>
          <a:stretch>
            <a:fillRect/>
          </a:stretch>
        </p:blipFill>
        <p:spPr>
          <a:xfrm>
            <a:off x="1187624" y="6126163"/>
            <a:ext cx="7059780" cy="377985"/>
          </a:xfrm>
          <a:prstGeom prst="rect">
            <a:avLst/>
          </a:prstGeom>
        </p:spPr>
      </p:pic>
    </p:spTree>
    <p:extLst>
      <p:ext uri="{BB962C8B-B14F-4D97-AF65-F5344CB8AC3E}">
        <p14:creationId xmlns:p14="http://schemas.microsoft.com/office/powerpoint/2010/main" val="231865067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a:ln w="0"/>
                <a:solidFill>
                  <a:schemeClr val="accent1"/>
                </a:solidFill>
                <a:effectLst>
                  <a:outerShdw blurRad="38100" dist="25400" dir="5400000" algn="ctr" rotWithShape="0">
                    <a:srgbClr val="6E747A">
                      <a:alpha val="43000"/>
                    </a:srgbClr>
                  </a:outerShdw>
                </a:effectLst>
              </a:rPr>
              <a:t>Stay calm and confident!</a:t>
            </a: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marL="0" indent="0" algn="ctr">
              <a:buNone/>
            </a:pPr>
            <a:r>
              <a:rPr lang="en-US" dirty="0"/>
              <a:t>It’s important to </a:t>
            </a:r>
            <a:r>
              <a:rPr lang="en-US" u="sng" dirty="0"/>
              <a:t>stay calm</a:t>
            </a:r>
            <a:r>
              <a:rPr lang="en-US" dirty="0"/>
              <a:t> and </a:t>
            </a:r>
            <a:r>
              <a:rPr lang="en-US" u="sng" dirty="0"/>
              <a:t>be confident </a:t>
            </a:r>
            <a:r>
              <a:rPr lang="en-US" dirty="0"/>
              <a:t>when you’re using any of these comebacks</a:t>
            </a:r>
          </a:p>
        </p:txBody>
      </p:sp>
      <p:pic>
        <p:nvPicPr>
          <p:cNvPr id="5" name="Picture 4"/>
          <p:cNvPicPr>
            <a:picLocks noChangeAspect="1"/>
          </p:cNvPicPr>
          <p:nvPr/>
        </p:nvPicPr>
        <p:blipFill>
          <a:blip r:embed="rId3"/>
          <a:stretch>
            <a:fillRect/>
          </a:stretch>
        </p:blipFill>
        <p:spPr>
          <a:xfrm>
            <a:off x="2789092" y="3356992"/>
            <a:ext cx="3809671" cy="2535163"/>
          </a:xfrm>
          <a:prstGeom prst="rect">
            <a:avLst/>
          </a:prstGeom>
        </p:spPr>
      </p:pic>
      <p:sp>
        <p:nvSpPr>
          <p:cNvPr id="6" name="Cloud Callout 5"/>
          <p:cNvSpPr/>
          <p:nvPr/>
        </p:nvSpPr>
        <p:spPr>
          <a:xfrm>
            <a:off x="1187624" y="2636912"/>
            <a:ext cx="3168352" cy="1656184"/>
          </a:xfrm>
          <a:prstGeom prst="cloudCallout">
            <a:avLst>
              <a:gd name="adj1" fmla="val 58533"/>
              <a:gd name="adj2" fmla="val 242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Okay…I got this.</a:t>
            </a:r>
          </a:p>
        </p:txBody>
      </p:sp>
    </p:spTree>
    <p:extLst>
      <p:ext uri="{BB962C8B-B14F-4D97-AF65-F5344CB8AC3E}">
        <p14:creationId xmlns:p14="http://schemas.microsoft.com/office/powerpoint/2010/main" val="135544534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Remember: </a:t>
            </a:r>
            <a:br>
              <a:rPr lang="en-US" dirty="0">
                <a:ln w="0"/>
                <a:solidFill>
                  <a:schemeClr val="accent1"/>
                </a:solidFill>
                <a:effectLst>
                  <a:outerShdw blurRad="38100" dist="25400" dir="5400000" algn="ctr" rotWithShape="0">
                    <a:srgbClr val="6E747A">
                      <a:alpha val="43000"/>
                    </a:srgbClr>
                  </a:outerShdw>
                </a:effectLst>
              </a:rPr>
            </a:br>
            <a:r>
              <a:rPr lang="en-US" dirty="0">
                <a:ln w="0"/>
                <a:solidFill>
                  <a:schemeClr val="accent1"/>
                </a:solidFill>
                <a:effectLst>
                  <a:outerShdw blurRad="38100" dist="25400" dir="5400000" algn="ctr" rotWithShape="0">
                    <a:srgbClr val="6E747A">
                      <a:alpha val="43000"/>
                    </a:srgbClr>
                  </a:outerShdw>
                </a:effectLst>
              </a:rPr>
              <a:t>4 Comebacks for Put-Downs</a:t>
            </a:r>
          </a:p>
        </p:txBody>
      </p:sp>
      <p:sp>
        <p:nvSpPr>
          <p:cNvPr id="3" name="Content Placeholder 2"/>
          <p:cNvSpPr>
            <a:spLocks noGrp="1"/>
          </p:cNvSpPr>
          <p:nvPr>
            <p:ph idx="1"/>
          </p:nvPr>
        </p:nvSpPr>
        <p:spPr>
          <a:xfrm>
            <a:off x="323528" y="1584093"/>
            <a:ext cx="8229600" cy="4525963"/>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a:pPr>
            <a:r>
              <a:rPr lang="en-US" b="1" dirty="0"/>
              <a:t>Question it</a:t>
            </a:r>
          </a:p>
          <a:p>
            <a:pPr marL="514350" indent="-514350">
              <a:buFont typeface="+mj-lt"/>
              <a:buAutoNum type="arabicPeriod"/>
            </a:pPr>
            <a:endParaRPr lang="en-US" b="1" dirty="0"/>
          </a:p>
          <a:p>
            <a:pPr marL="514350" indent="-514350">
              <a:buFont typeface="+mj-lt"/>
              <a:buAutoNum type="arabicPeriod"/>
            </a:pPr>
            <a:r>
              <a:rPr lang="en-US" b="1" dirty="0"/>
              <a:t>Turn it into a compliment</a:t>
            </a:r>
          </a:p>
          <a:p>
            <a:pPr marL="514350" indent="-514350">
              <a:buFont typeface="+mj-lt"/>
              <a:buAutoNum type="arabicPeriod"/>
            </a:pPr>
            <a:endParaRPr lang="en-US" b="1" dirty="0"/>
          </a:p>
          <a:p>
            <a:pPr marL="514350" indent="-514350">
              <a:buFont typeface="+mj-lt"/>
              <a:buAutoNum type="arabicPeriod"/>
            </a:pPr>
            <a:r>
              <a:rPr lang="en-US" b="1" dirty="0"/>
              <a:t>Ignore it</a:t>
            </a:r>
          </a:p>
          <a:p>
            <a:pPr marL="514350" indent="-514350">
              <a:buFont typeface="+mj-lt"/>
              <a:buAutoNum type="arabicPeriod"/>
            </a:pPr>
            <a:endParaRPr lang="en-US" b="1" dirty="0"/>
          </a:p>
          <a:p>
            <a:pPr marL="514350" indent="-514350">
              <a:buFont typeface="+mj-lt"/>
              <a:buAutoNum type="arabicPeriod"/>
            </a:pPr>
            <a:r>
              <a:rPr lang="en-US" b="1" dirty="0"/>
              <a:t>Be amazed!</a:t>
            </a:r>
          </a:p>
        </p:txBody>
      </p:sp>
      <p:pic>
        <p:nvPicPr>
          <p:cNvPr id="4" name="Picture 3"/>
          <p:cNvPicPr>
            <a:picLocks noChangeAspect="1"/>
          </p:cNvPicPr>
          <p:nvPr/>
        </p:nvPicPr>
        <p:blipFill>
          <a:blip r:embed="rId3"/>
          <a:stretch>
            <a:fillRect/>
          </a:stretch>
        </p:blipFill>
        <p:spPr>
          <a:xfrm>
            <a:off x="5220072" y="2276872"/>
            <a:ext cx="3096344" cy="3786612"/>
          </a:xfrm>
          <a:prstGeom prst="rect">
            <a:avLst/>
          </a:prstGeom>
        </p:spPr>
      </p:pic>
      <p:sp>
        <p:nvSpPr>
          <p:cNvPr id="5" name="TextBox 4"/>
          <p:cNvSpPr txBox="1"/>
          <p:nvPr/>
        </p:nvSpPr>
        <p:spPr>
          <a:xfrm rot="1013368">
            <a:off x="6694711" y="2643338"/>
            <a:ext cx="1172737" cy="923330"/>
          </a:xfrm>
          <a:prstGeom prst="rect">
            <a:avLst/>
          </a:prstGeom>
          <a:noFill/>
        </p:spPr>
        <p:txBody>
          <a:bodyPr wrap="square" rtlCol="0">
            <a:spAutoFit/>
          </a:bodyPr>
          <a:lstStyle/>
          <a:p>
            <a:pPr algn="ctr"/>
            <a:r>
              <a:rPr lang="en-US" b="1" dirty="0"/>
              <a:t>stay calm and confident</a:t>
            </a:r>
            <a:r>
              <a:rPr lang="en-US" dirty="0"/>
              <a:t>!</a:t>
            </a:r>
          </a:p>
        </p:txBody>
      </p:sp>
    </p:spTree>
    <p:extLst>
      <p:ext uri="{BB962C8B-B14F-4D97-AF65-F5344CB8AC3E}">
        <p14:creationId xmlns:p14="http://schemas.microsoft.com/office/powerpoint/2010/main" val="2381190961"/>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a:ln w="0"/>
                <a:solidFill>
                  <a:schemeClr val="accent1"/>
                </a:solidFill>
                <a:effectLst>
                  <a:outerShdw blurRad="38100" dist="25400" dir="5400000" algn="ctr" rotWithShape="0">
                    <a:srgbClr val="6E747A">
                      <a:alpha val="43000"/>
                    </a:srgbClr>
                  </a:outerShdw>
                </a:effectLst>
              </a:rPr>
              <a:t>So…what do YOU think?</a:t>
            </a:r>
            <a:endParaRPr lang="en-US"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marL="0" indent="0" algn="ctr">
              <a:buNone/>
            </a:pPr>
            <a:r>
              <a:rPr lang="en-US" dirty="0"/>
              <a:t>You and your friend are hanging out at lunch time when someone tells your friend he shouldn’t eat the </a:t>
            </a:r>
            <a:r>
              <a:rPr lang="en-US" dirty="0" err="1"/>
              <a:t>french</a:t>
            </a:r>
            <a:r>
              <a:rPr lang="en-US" dirty="0"/>
              <a:t> fries because he’s already too fat.  What can you do?</a:t>
            </a:r>
          </a:p>
        </p:txBody>
      </p:sp>
      <p:pic>
        <p:nvPicPr>
          <p:cNvPr id="6" name="Picture 5">
            <a:extLst>
              <a:ext uri="{FF2B5EF4-FFF2-40B4-BE49-F238E27FC236}">
                <a16:creationId xmlns:a16="http://schemas.microsoft.com/office/drawing/2014/main" xmlns="" id="{4B015A4D-D3B8-4791-B4BE-1849CC085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3654227"/>
            <a:ext cx="3707904" cy="2471936"/>
          </a:xfrm>
          <a:prstGeom prst="rect">
            <a:avLst/>
          </a:prstGeom>
        </p:spPr>
      </p:pic>
    </p:spTree>
    <p:extLst>
      <p:ext uri="{BB962C8B-B14F-4D97-AF65-F5344CB8AC3E}">
        <p14:creationId xmlns:p14="http://schemas.microsoft.com/office/powerpoint/2010/main" val="334777331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6"/>
          </a:lnRef>
          <a:fillRef idx="1">
            <a:schemeClr val="lt1"/>
          </a:fillRef>
          <a:effectRef idx="0">
            <a:schemeClr val="accent6"/>
          </a:effectRef>
          <a:fontRef idx="minor">
            <a:schemeClr val="dk1"/>
          </a:fontRef>
        </p:style>
        <p:txBody>
          <a:bodyPr/>
          <a:lstStyle/>
          <a:p>
            <a:r>
              <a:rPr lang="en-US" dirty="0">
                <a:ln w="0"/>
                <a:solidFill>
                  <a:schemeClr val="accent1"/>
                </a:solidFill>
                <a:effectLst>
                  <a:outerShdw blurRad="38100" dist="25400" dir="5400000" algn="ctr" rotWithShape="0">
                    <a:srgbClr val="6E747A">
                      <a:alpha val="43000"/>
                    </a:srgbClr>
                  </a:outerShdw>
                </a:effectLst>
              </a:rPr>
              <a:t>What is a “put-down”</a:t>
            </a: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800" dirty="0"/>
              <a:t>something someone says to you on purpose to make you feel bad</a:t>
            </a:r>
          </a:p>
          <a:p>
            <a:r>
              <a:rPr lang="en-US" sz="2800" dirty="0"/>
              <a:t>it can be an </a:t>
            </a:r>
            <a:r>
              <a:rPr lang="en-US" sz="2800" b="1" dirty="0"/>
              <a:t>insult</a:t>
            </a:r>
            <a:r>
              <a:rPr lang="en-US" sz="2800" dirty="0"/>
              <a:t> or a </a:t>
            </a:r>
            <a:r>
              <a:rPr lang="en-US" sz="2800" b="1" dirty="0"/>
              <a:t>criticism</a:t>
            </a:r>
            <a:r>
              <a:rPr lang="en-US" sz="2800" dirty="0"/>
              <a:t> about you that can be hurtful to you or make you mad</a:t>
            </a:r>
          </a:p>
        </p:txBody>
      </p:sp>
      <p:pic>
        <p:nvPicPr>
          <p:cNvPr id="4" name="Picture 3"/>
          <p:cNvPicPr>
            <a:picLocks noChangeAspect="1"/>
          </p:cNvPicPr>
          <p:nvPr/>
        </p:nvPicPr>
        <p:blipFill>
          <a:blip r:embed="rId3"/>
          <a:stretch>
            <a:fillRect/>
          </a:stretch>
        </p:blipFill>
        <p:spPr>
          <a:xfrm>
            <a:off x="3203848" y="4077072"/>
            <a:ext cx="2850416" cy="2303661"/>
          </a:xfrm>
          <a:prstGeom prst="rect">
            <a:avLst/>
          </a:prstGeom>
        </p:spPr>
      </p:pic>
      <p:sp>
        <p:nvSpPr>
          <p:cNvPr id="5" name="Oval Callout 4"/>
          <p:cNvSpPr/>
          <p:nvPr/>
        </p:nvSpPr>
        <p:spPr>
          <a:xfrm>
            <a:off x="5796136" y="3429000"/>
            <a:ext cx="2890664" cy="1368152"/>
          </a:xfrm>
          <a:prstGeom prst="wedgeEllipseCallout">
            <a:avLst>
              <a:gd name="adj1" fmla="val -56779"/>
              <a:gd name="adj2" fmla="val 231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Nice glasses </a:t>
            </a:r>
          </a:p>
          <a:p>
            <a:pPr algn="ctr"/>
            <a:r>
              <a:rPr lang="en-US" b="1" dirty="0">
                <a:solidFill>
                  <a:schemeClr val="tx1"/>
                </a:solidFill>
              </a:rPr>
              <a:t>four-eyes…did you  get ‘</a:t>
            </a:r>
            <a:r>
              <a:rPr lang="en-US" b="1" dirty="0" err="1">
                <a:solidFill>
                  <a:schemeClr val="tx1"/>
                </a:solidFill>
              </a:rPr>
              <a:t>em</a:t>
            </a:r>
            <a:r>
              <a:rPr lang="en-US" b="1" dirty="0">
                <a:solidFill>
                  <a:schemeClr val="tx1"/>
                </a:solidFill>
              </a:rPr>
              <a:t> from your granny?</a:t>
            </a:r>
          </a:p>
        </p:txBody>
      </p:sp>
    </p:spTree>
    <p:extLst>
      <p:ext uri="{BB962C8B-B14F-4D97-AF65-F5344CB8AC3E}">
        <p14:creationId xmlns:p14="http://schemas.microsoft.com/office/powerpoint/2010/main" val="628217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Sometimes it’s just friendly teasing…</a:t>
            </a:r>
          </a:p>
        </p:txBody>
      </p:sp>
      <p:pic>
        <p:nvPicPr>
          <p:cNvPr id="9" name="Content Placeholder 8">
            <a:extLst>
              <a:ext uri="{FF2B5EF4-FFF2-40B4-BE49-F238E27FC236}">
                <a16:creationId xmlns:a16="http://schemas.microsoft.com/office/drawing/2014/main" xmlns="" id="{9E84385D-14C3-441C-8034-4CD4E88165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736" y="3356992"/>
            <a:ext cx="4186560" cy="2791040"/>
          </a:xfrm>
          <a:prstGeom prst="rect">
            <a:avLst/>
          </a:prstGeom>
          <a:ln>
            <a:noFill/>
          </a:ln>
          <a:effectLst>
            <a:outerShdw blurRad="292100" dist="139700" dir="2700000" algn="tl" rotWithShape="0">
              <a:srgbClr val="333333">
                <a:alpha val="65000"/>
              </a:srgbClr>
            </a:outerShdw>
          </a:effectLst>
        </p:spPr>
      </p:pic>
      <p:sp>
        <p:nvSpPr>
          <p:cNvPr id="5" name="Oval Callout 4"/>
          <p:cNvSpPr/>
          <p:nvPr/>
        </p:nvSpPr>
        <p:spPr>
          <a:xfrm>
            <a:off x="2843808" y="1628800"/>
            <a:ext cx="3312368" cy="1340693"/>
          </a:xfrm>
          <a:prstGeom prst="wedgeEllipseCallout">
            <a:avLst>
              <a:gd name="adj1" fmla="val -20351"/>
              <a:gd name="adj2" fmla="val 865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Did you really think the capital of Pennsylvania was Pittsburgh?</a:t>
            </a:r>
          </a:p>
        </p:txBody>
      </p:sp>
      <p:sp>
        <p:nvSpPr>
          <p:cNvPr id="6" name="Oval Callout 5"/>
          <p:cNvSpPr/>
          <p:nvPr/>
        </p:nvSpPr>
        <p:spPr>
          <a:xfrm>
            <a:off x="5893434" y="2177405"/>
            <a:ext cx="2890664" cy="1584176"/>
          </a:xfrm>
          <a:prstGeom prst="wedgeEllipseCallout">
            <a:avLst>
              <a:gd name="adj1" fmla="val -51001"/>
              <a:gd name="adj2" fmla="val 582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 know – I can’t believe I said that!</a:t>
            </a:r>
          </a:p>
        </p:txBody>
      </p:sp>
    </p:spTree>
    <p:extLst>
      <p:ext uri="{BB962C8B-B14F-4D97-AF65-F5344CB8AC3E}">
        <p14:creationId xmlns:p14="http://schemas.microsoft.com/office/powerpoint/2010/main" val="1066966550"/>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But sometimes it’s mean and it hurts your feelings…</a:t>
            </a:r>
            <a:endParaRPr lang="en-US" dirty="0"/>
          </a:p>
        </p:txBody>
      </p:sp>
      <p:pic>
        <p:nvPicPr>
          <p:cNvPr id="6" name="Picture 5">
            <a:extLst>
              <a:ext uri="{FF2B5EF4-FFF2-40B4-BE49-F238E27FC236}">
                <a16:creationId xmlns:a16="http://schemas.microsoft.com/office/drawing/2014/main" xmlns="" id="{7CFFABF3-9FAE-4C55-89B8-53F4E7BB9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498" y="2132856"/>
            <a:ext cx="4221088" cy="4221088"/>
          </a:xfrm>
          <a:prstGeom prst="rect">
            <a:avLst/>
          </a:prstGeom>
        </p:spPr>
      </p:pic>
      <p:sp>
        <p:nvSpPr>
          <p:cNvPr id="5" name="Oval Callout 4"/>
          <p:cNvSpPr/>
          <p:nvPr/>
        </p:nvSpPr>
        <p:spPr>
          <a:xfrm>
            <a:off x="5868144" y="1700808"/>
            <a:ext cx="2818656" cy="2016224"/>
          </a:xfrm>
          <a:prstGeom prst="wedgeEllipseCallout">
            <a:avLst>
              <a:gd name="adj1" fmla="val -57067"/>
              <a:gd name="adj2" fmla="val 51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She thinks the capital of Pennsylvania is Pittsburgh – what an idiot!!</a:t>
            </a:r>
          </a:p>
        </p:txBody>
      </p:sp>
    </p:spTree>
    <p:extLst>
      <p:ext uri="{BB962C8B-B14F-4D97-AF65-F5344CB8AC3E}">
        <p14:creationId xmlns:p14="http://schemas.microsoft.com/office/powerpoint/2010/main" val="337367033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a:ln w="0"/>
                <a:solidFill>
                  <a:schemeClr val="accent1"/>
                </a:solidFill>
                <a:effectLst>
                  <a:outerShdw blurRad="38100" dist="25400" dir="5400000" algn="ctr" rotWithShape="0">
                    <a:srgbClr val="6E747A">
                      <a:alpha val="43000"/>
                    </a:srgbClr>
                  </a:outerShdw>
                </a:effectLst>
              </a:rPr>
              <a:t>Or it makes you mad…</a:t>
            </a:r>
            <a:endParaRPr lang="en-US" dirty="0"/>
          </a:p>
        </p:txBody>
      </p:sp>
      <p:pic>
        <p:nvPicPr>
          <p:cNvPr id="9" name="Picture 8">
            <a:extLst>
              <a:ext uri="{FF2B5EF4-FFF2-40B4-BE49-F238E27FC236}">
                <a16:creationId xmlns:a16="http://schemas.microsoft.com/office/drawing/2014/main" xmlns="" id="{43BA0930-0313-4F74-9BFC-8756DF3504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5901" b="4005"/>
          <a:stretch/>
        </p:blipFill>
        <p:spPr>
          <a:xfrm rot="328113">
            <a:off x="5612368" y="2091261"/>
            <a:ext cx="2351821" cy="4237735"/>
          </a:xfrm>
          <a:prstGeom prst="rect">
            <a:avLst/>
          </a:prstGeom>
        </p:spPr>
      </p:pic>
      <p:sp>
        <p:nvSpPr>
          <p:cNvPr id="5" name="Oval Callout 4"/>
          <p:cNvSpPr/>
          <p:nvPr/>
        </p:nvSpPr>
        <p:spPr>
          <a:xfrm>
            <a:off x="3851920" y="1628800"/>
            <a:ext cx="2304256" cy="1296144"/>
          </a:xfrm>
          <a:prstGeom prst="wedgeEllipseCallout">
            <a:avLst>
              <a:gd name="adj1" fmla="val 59408"/>
              <a:gd name="adj2" fmla="val 389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That was hilarious when you fell – you are so clumsy! </a:t>
            </a:r>
          </a:p>
        </p:txBody>
      </p:sp>
      <p:pic>
        <p:nvPicPr>
          <p:cNvPr id="11" name="Picture 10">
            <a:extLst>
              <a:ext uri="{FF2B5EF4-FFF2-40B4-BE49-F238E27FC236}">
                <a16:creationId xmlns:a16="http://schemas.microsoft.com/office/drawing/2014/main" xmlns="" id="{0ADCEA6B-F276-425F-88E2-87F58D8466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099" t="5046"/>
          <a:stretch/>
        </p:blipFill>
        <p:spPr>
          <a:xfrm>
            <a:off x="1441976" y="2276872"/>
            <a:ext cx="2098455" cy="3564484"/>
          </a:xfrm>
          <a:prstGeom prst="rect">
            <a:avLst/>
          </a:prstGeom>
        </p:spPr>
      </p:pic>
    </p:spTree>
    <p:extLst>
      <p:ext uri="{BB962C8B-B14F-4D97-AF65-F5344CB8AC3E}">
        <p14:creationId xmlns:p14="http://schemas.microsoft.com/office/powerpoint/2010/main" val="233025387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Sometimes someone might say something about the way we look…</a:t>
            </a:r>
          </a:p>
        </p:txBody>
      </p:sp>
      <p:pic>
        <p:nvPicPr>
          <p:cNvPr id="4" name="Picture 3">
            <a:extLst>
              <a:ext uri="{FF2B5EF4-FFF2-40B4-BE49-F238E27FC236}">
                <a16:creationId xmlns:a16="http://schemas.microsoft.com/office/drawing/2014/main" xmlns="" id="{94C03601-9823-4CDE-9B5A-0A6885575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125" y="2392324"/>
            <a:ext cx="3326069" cy="3326069"/>
          </a:xfrm>
          <a:prstGeom prst="rect">
            <a:avLst/>
          </a:prstGeom>
        </p:spPr>
      </p:pic>
      <p:pic>
        <p:nvPicPr>
          <p:cNvPr id="8" name="Picture 7">
            <a:extLst>
              <a:ext uri="{FF2B5EF4-FFF2-40B4-BE49-F238E27FC236}">
                <a16:creationId xmlns:a16="http://schemas.microsoft.com/office/drawing/2014/main" xmlns="" id="{B96E4967-C8A4-449D-8A70-9C3BD5E2C631}"/>
              </a:ext>
            </a:extLst>
          </p:cNvPr>
          <p:cNvPicPr>
            <a:picLocks noChangeAspect="1"/>
          </p:cNvPicPr>
          <p:nvPr/>
        </p:nvPicPr>
        <p:blipFill>
          <a:blip r:embed="rId4"/>
          <a:stretch>
            <a:fillRect/>
          </a:stretch>
        </p:blipFill>
        <p:spPr>
          <a:xfrm>
            <a:off x="6084168" y="1665105"/>
            <a:ext cx="2267080" cy="2625595"/>
          </a:xfrm>
          <a:prstGeom prst="rect">
            <a:avLst/>
          </a:prstGeom>
        </p:spPr>
      </p:pic>
      <p:pic>
        <p:nvPicPr>
          <p:cNvPr id="9" name="Picture 8">
            <a:extLst>
              <a:ext uri="{FF2B5EF4-FFF2-40B4-BE49-F238E27FC236}">
                <a16:creationId xmlns:a16="http://schemas.microsoft.com/office/drawing/2014/main" xmlns="" id="{988E7426-092B-4FD9-BFBF-47DC9FDC6197}"/>
              </a:ext>
            </a:extLst>
          </p:cNvPr>
          <p:cNvPicPr>
            <a:picLocks noChangeAspect="1"/>
          </p:cNvPicPr>
          <p:nvPr/>
        </p:nvPicPr>
        <p:blipFill>
          <a:blip r:embed="rId5"/>
          <a:stretch>
            <a:fillRect/>
          </a:stretch>
        </p:blipFill>
        <p:spPr>
          <a:xfrm>
            <a:off x="809664" y="1844824"/>
            <a:ext cx="2173461" cy="22105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83512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a:ln w="0"/>
                <a:solidFill>
                  <a:schemeClr val="accent1"/>
                </a:solidFill>
                <a:effectLst>
                  <a:outerShdw blurRad="38100" dist="25400" dir="5400000" algn="ctr" rotWithShape="0">
                    <a:srgbClr val="6E747A">
                      <a:alpha val="43000"/>
                    </a:srgbClr>
                  </a:outerShdw>
                </a:effectLst>
              </a:rPr>
              <a:t>or something we do…</a:t>
            </a:r>
            <a:endParaRPr lang="en-US" dirty="0"/>
          </a:p>
        </p:txBody>
      </p:sp>
      <p:pic>
        <p:nvPicPr>
          <p:cNvPr id="4" name="Picture 3"/>
          <p:cNvPicPr>
            <a:picLocks noChangeAspect="1"/>
          </p:cNvPicPr>
          <p:nvPr/>
        </p:nvPicPr>
        <p:blipFill rotWithShape="1">
          <a:blip r:embed="rId3"/>
          <a:srcRect l="2939" r="4490"/>
          <a:stretch/>
        </p:blipFill>
        <p:spPr>
          <a:xfrm flipH="1">
            <a:off x="2771800" y="3437384"/>
            <a:ext cx="4536504" cy="2744316"/>
          </a:xfrm>
          <a:prstGeom prst="rect">
            <a:avLst/>
          </a:prstGeom>
        </p:spPr>
      </p:pic>
      <p:sp>
        <p:nvSpPr>
          <p:cNvPr id="5" name="Oval Callout 4"/>
          <p:cNvSpPr/>
          <p:nvPr/>
        </p:nvSpPr>
        <p:spPr>
          <a:xfrm>
            <a:off x="755576" y="1916832"/>
            <a:ext cx="2664296" cy="1944216"/>
          </a:xfrm>
          <a:prstGeom prst="wedgeEllipseCallout">
            <a:avLst>
              <a:gd name="adj1" fmla="val 45584"/>
              <a:gd name="adj2" fmla="val 503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You’re so weird – why would you wear those stupid ears?</a:t>
            </a:r>
          </a:p>
        </p:txBody>
      </p:sp>
    </p:spTree>
    <p:extLst>
      <p:ext uri="{BB962C8B-B14F-4D97-AF65-F5344CB8AC3E}">
        <p14:creationId xmlns:p14="http://schemas.microsoft.com/office/powerpoint/2010/main" val="183305453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It’s important to react the right way so the put-downs might stop!</a:t>
            </a:r>
            <a:endParaRPr lang="en-US" dirty="0"/>
          </a:p>
        </p:txBody>
      </p:sp>
      <p:pic>
        <p:nvPicPr>
          <p:cNvPr id="3" name="Picture 2"/>
          <p:cNvPicPr>
            <a:picLocks noChangeAspect="1"/>
          </p:cNvPicPr>
          <p:nvPr/>
        </p:nvPicPr>
        <p:blipFill>
          <a:blip r:embed="rId3"/>
          <a:stretch>
            <a:fillRect/>
          </a:stretch>
        </p:blipFill>
        <p:spPr>
          <a:xfrm>
            <a:off x="899592" y="1844824"/>
            <a:ext cx="2880320" cy="2160240"/>
          </a:xfrm>
          <a:prstGeom prst="rect">
            <a:avLst/>
          </a:prstGeom>
        </p:spPr>
      </p:pic>
      <p:pic>
        <p:nvPicPr>
          <p:cNvPr id="4" name="Picture 3"/>
          <p:cNvPicPr>
            <a:picLocks noChangeAspect="1"/>
          </p:cNvPicPr>
          <p:nvPr/>
        </p:nvPicPr>
        <p:blipFill>
          <a:blip r:embed="rId4"/>
          <a:stretch>
            <a:fillRect/>
          </a:stretch>
        </p:blipFill>
        <p:spPr>
          <a:xfrm>
            <a:off x="4499992" y="2564904"/>
            <a:ext cx="3967126" cy="2698229"/>
          </a:xfrm>
          <a:prstGeom prst="rect">
            <a:avLst/>
          </a:prstGeom>
        </p:spPr>
      </p:pic>
      <p:sp>
        <p:nvSpPr>
          <p:cNvPr id="5" name="&quot;No&quot; Symbol 4"/>
          <p:cNvSpPr/>
          <p:nvPr/>
        </p:nvSpPr>
        <p:spPr>
          <a:xfrm>
            <a:off x="4211960" y="2924944"/>
            <a:ext cx="3312368" cy="2520280"/>
          </a:xfrm>
          <a:prstGeom prst="noSmoking">
            <a:avLst>
              <a:gd name="adj" fmla="val 51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148064" y="5359887"/>
            <a:ext cx="3096344" cy="954107"/>
          </a:xfrm>
          <a:prstGeom prst="rect">
            <a:avLst/>
          </a:prstGeom>
          <a:noFill/>
        </p:spPr>
        <p:txBody>
          <a:bodyPr wrap="square" rtlCol="0">
            <a:spAutoFit/>
          </a:bodyPr>
          <a:lstStyle/>
          <a:p>
            <a:pPr algn="ctr"/>
            <a:r>
              <a:rPr lang="en-US" sz="28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Kristen ITC" panose="03050502040202030202" pitchFamily="66" charset="0"/>
              </a:rPr>
              <a:t>NO TATTLING!</a:t>
            </a:r>
          </a:p>
        </p:txBody>
      </p:sp>
    </p:spTree>
    <p:extLst>
      <p:ext uri="{BB962C8B-B14F-4D97-AF65-F5344CB8AC3E}">
        <p14:creationId xmlns:p14="http://schemas.microsoft.com/office/powerpoint/2010/main" val="2683101467"/>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ln w="0"/>
                <a:solidFill>
                  <a:schemeClr val="accent1"/>
                </a:solidFill>
                <a:effectLst>
                  <a:outerShdw blurRad="38100" dist="25400" dir="5400000" algn="ctr" rotWithShape="0">
                    <a:srgbClr val="6E747A">
                      <a:alpha val="43000"/>
                    </a:srgbClr>
                  </a:outerShdw>
                </a:effectLst>
              </a:rPr>
              <a:t>Let’s learn some ways to handle </a:t>
            </a:r>
            <a:br>
              <a:rPr lang="en-US" dirty="0">
                <a:ln w="0"/>
                <a:solidFill>
                  <a:schemeClr val="accent1"/>
                </a:solidFill>
                <a:effectLst>
                  <a:outerShdw blurRad="38100" dist="25400" dir="5400000" algn="ctr" rotWithShape="0">
                    <a:srgbClr val="6E747A">
                      <a:alpha val="43000"/>
                    </a:srgbClr>
                  </a:outerShdw>
                </a:effectLst>
              </a:rPr>
            </a:br>
            <a:r>
              <a:rPr lang="en-US" dirty="0">
                <a:ln w="0"/>
                <a:solidFill>
                  <a:schemeClr val="accent1"/>
                </a:solidFill>
                <a:effectLst>
                  <a:outerShdw blurRad="38100" dist="25400" dir="5400000" algn="ctr" rotWithShape="0">
                    <a:srgbClr val="6E747A">
                      <a:alpha val="43000"/>
                    </a:srgbClr>
                  </a:outerShdw>
                </a:effectLst>
              </a:rPr>
              <a:t>put-downs with </a:t>
            </a:r>
            <a:r>
              <a:rPr lang="en-US" dirty="0">
                <a:ln w="0"/>
                <a:solidFill>
                  <a:schemeClr val="accent3"/>
                </a:solidFill>
                <a:effectLst>
                  <a:outerShdw blurRad="38100" dist="25400" dir="5400000" algn="ctr" rotWithShape="0">
                    <a:srgbClr val="6E747A">
                      <a:alpha val="43000"/>
                    </a:srgbClr>
                  </a:outerShdw>
                </a:effectLst>
                <a:latin typeface="AR CHRISTY" panose="02000000000000000000" pitchFamily="2" charset="0"/>
              </a:rPr>
              <a:t>comebacks</a:t>
            </a:r>
            <a:endParaRPr lang="en-US" dirty="0">
              <a:solidFill>
                <a:schemeClr val="accent3"/>
              </a:solidFill>
              <a:latin typeface="AR CHRISTY" panose="02000000000000000000" pitchFamily="2" charset="0"/>
            </a:endParaRPr>
          </a:p>
        </p:txBody>
      </p:sp>
      <p:sp>
        <p:nvSpPr>
          <p:cNvPr id="4" name="Content Placeholder 3"/>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a:pPr>
            <a:r>
              <a:rPr lang="en-US" b="1" dirty="0"/>
              <a:t>Question it</a:t>
            </a:r>
          </a:p>
        </p:txBody>
      </p:sp>
      <p:sp>
        <p:nvSpPr>
          <p:cNvPr id="3" name="TextBox 2"/>
          <p:cNvSpPr txBox="1"/>
          <p:nvPr/>
        </p:nvSpPr>
        <p:spPr>
          <a:xfrm>
            <a:off x="1115616" y="6093296"/>
            <a:ext cx="7056784" cy="307777"/>
          </a:xfrm>
          <a:prstGeom prst="rect">
            <a:avLst/>
          </a:prstGeom>
          <a:noFill/>
        </p:spPr>
        <p:txBody>
          <a:bodyPr wrap="square" rtlCol="0">
            <a:spAutoFit/>
          </a:bodyPr>
          <a:lstStyle/>
          <a:p>
            <a:pPr algn="ctr"/>
            <a:r>
              <a:rPr lang="en-US" sz="1400" dirty="0"/>
              <a:t>adapted from </a:t>
            </a:r>
            <a:r>
              <a:rPr lang="en-US" sz="1400" i="1" dirty="0"/>
              <a:t>Nobody Likes Me, Everybody Hates Me, </a:t>
            </a:r>
            <a:r>
              <a:rPr lang="en-US" sz="1400" dirty="0"/>
              <a:t>M. Borba, 2005</a:t>
            </a:r>
          </a:p>
        </p:txBody>
      </p:sp>
      <p:pic>
        <p:nvPicPr>
          <p:cNvPr id="6" name="Picture 5">
            <a:extLst>
              <a:ext uri="{FF2B5EF4-FFF2-40B4-BE49-F238E27FC236}">
                <a16:creationId xmlns:a16="http://schemas.microsoft.com/office/drawing/2014/main" xmlns="" id="{B4AB8A5B-196B-42AE-A92F-FC7D68F644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05" r="13721"/>
          <a:stretch/>
        </p:blipFill>
        <p:spPr>
          <a:xfrm>
            <a:off x="1331640" y="2431719"/>
            <a:ext cx="3600400" cy="3386667"/>
          </a:xfrm>
          <a:prstGeom prst="rect">
            <a:avLst/>
          </a:prstGeom>
          <a:ln>
            <a:noFill/>
          </a:ln>
          <a:effectLst>
            <a:outerShdw blurRad="292100" dist="139700" dir="2700000" algn="tl" rotWithShape="0">
              <a:srgbClr val="333333">
                <a:alpha val="65000"/>
              </a:srgbClr>
            </a:outerShdw>
          </a:effectLst>
        </p:spPr>
      </p:pic>
      <p:sp>
        <p:nvSpPr>
          <p:cNvPr id="8" name="Oval Callout 7"/>
          <p:cNvSpPr/>
          <p:nvPr/>
        </p:nvSpPr>
        <p:spPr>
          <a:xfrm>
            <a:off x="5580112" y="1700808"/>
            <a:ext cx="3024336" cy="1944216"/>
          </a:xfrm>
          <a:prstGeom prst="wedgeEllipseCallout">
            <a:avLst>
              <a:gd name="adj1" fmla="val -77487"/>
              <a:gd name="adj2" fmla="val 296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Why would you want to tell me I’m dumb and hurt my feelings?</a:t>
            </a:r>
          </a:p>
        </p:txBody>
      </p:sp>
    </p:spTree>
    <p:extLst>
      <p:ext uri="{BB962C8B-B14F-4D97-AF65-F5344CB8AC3E}">
        <p14:creationId xmlns:p14="http://schemas.microsoft.com/office/powerpoint/2010/main" val="2864662130"/>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AA4069"/>
      </a:accent1>
      <a:accent2>
        <a:srgbClr val="B78727"/>
      </a:accent2>
      <a:accent3>
        <a:srgbClr val="3EB489"/>
      </a:accent3>
      <a:accent4>
        <a:srgbClr val="2E5894"/>
      </a:accent4>
      <a:accent5>
        <a:srgbClr val="AB4E52"/>
      </a:accent5>
      <a:accent6>
        <a:srgbClr val="B5338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1055</Words>
  <Application>Microsoft Office PowerPoint</Application>
  <PresentationFormat>On-screen Show (4:3)</PresentationFormat>
  <Paragraphs>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 CHRISTY</vt:lpstr>
      <vt:lpstr>Arial</vt:lpstr>
      <vt:lpstr>Calibri</vt:lpstr>
      <vt:lpstr>Kristen ITC</vt:lpstr>
      <vt:lpstr>Office Theme</vt:lpstr>
      <vt:lpstr>I Can Handle Put-Downs</vt:lpstr>
      <vt:lpstr>What is a “put-down”</vt:lpstr>
      <vt:lpstr>Sometimes it’s just friendly teasing…</vt:lpstr>
      <vt:lpstr>But sometimes it’s mean and it hurts your feelings…</vt:lpstr>
      <vt:lpstr>Or it makes you mad…</vt:lpstr>
      <vt:lpstr>Sometimes someone might say something about the way we look…</vt:lpstr>
      <vt:lpstr>or something we do…</vt:lpstr>
      <vt:lpstr>It’s important to react the right way so the put-downs might stop!</vt:lpstr>
      <vt:lpstr>Let’s learn some ways to handle  put-downs with comebacks</vt:lpstr>
      <vt:lpstr>PowerPoint Presentation</vt:lpstr>
      <vt:lpstr>PowerPoint Presentation</vt:lpstr>
      <vt:lpstr>PowerPoint Presentation</vt:lpstr>
      <vt:lpstr>Stay calm and confident!</vt:lpstr>
      <vt:lpstr>Remember:  4 Comebacks for Put-Downs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Lisa Falk</cp:lastModifiedBy>
  <cp:revision>34</cp:revision>
  <dcterms:created xsi:type="dcterms:W3CDTF">2012-04-28T17:18:27Z</dcterms:created>
  <dcterms:modified xsi:type="dcterms:W3CDTF">2019-09-16T13:21:59Z</dcterms:modified>
</cp:coreProperties>
</file>