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9" r:id="rId4"/>
    <p:sldId id="261" r:id="rId5"/>
    <p:sldId id="262" r:id="rId6"/>
    <p:sldId id="263" r:id="rId7"/>
    <p:sldId id="260" r:id="rId8"/>
    <p:sldId id="264" r:id="rId9"/>
    <p:sldId id="265" r:id="rId10"/>
    <p:sldId id="266" r:id="rId11"/>
    <p:sldId id="267" r:id="rId12"/>
    <p:sldId id="268" r:id="rId13"/>
    <p:sldId id="269" r:id="rId14"/>
    <p:sldId id="270"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342" y="10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380B8-17A9-4B41-91A8-C22EBFF594B6}" type="datetimeFigureOut">
              <a:rPr lang="en-US" smtClean="0"/>
              <a:t>7/19/2016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124B9-DF78-4559-B48F-E531DA896943}" type="slidenum">
              <a:rPr lang="en-US" smtClean="0"/>
              <a:t>‹#›</a:t>
            </a:fld>
            <a:endParaRPr lang="en-US"/>
          </a:p>
        </p:txBody>
      </p:sp>
    </p:spTree>
    <p:extLst>
      <p:ext uri="{BB962C8B-B14F-4D97-AF65-F5344CB8AC3E}">
        <p14:creationId xmlns:p14="http://schemas.microsoft.com/office/powerpoint/2010/main" val="128205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title</a:t>
            </a:r>
            <a:r>
              <a:rPr lang="en-US" baseline="0" dirty="0" smtClean="0"/>
              <a:t> slide with students.  Ask what they thing </a:t>
            </a:r>
            <a:r>
              <a:rPr lang="en-US" b="1" baseline="0" dirty="0" smtClean="0"/>
              <a:t>HELPFUL</a:t>
            </a:r>
            <a:r>
              <a:rPr lang="en-US" baseline="0" dirty="0" smtClean="0"/>
              <a:t> and </a:t>
            </a:r>
            <a:r>
              <a:rPr lang="en-US" b="1" baseline="0" dirty="0" smtClean="0"/>
              <a:t>BOSSY </a:t>
            </a:r>
            <a:r>
              <a:rPr lang="en-US" baseline="0" dirty="0" smtClean="0"/>
              <a:t>mean.  Write their descriptors on the board.</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a:t>
            </a:fld>
            <a:endParaRPr lang="en-US"/>
          </a:p>
        </p:txBody>
      </p:sp>
    </p:spTree>
    <p:extLst>
      <p:ext uri="{BB962C8B-B14F-4D97-AF65-F5344CB8AC3E}">
        <p14:creationId xmlns:p14="http://schemas.microsoft.com/office/powerpoint/2010/main" val="303159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Ask them to look at the picture and decide if the boy is being helpful or bossy.  Why?  If necessary, point out his relaxed body language and his smiling face.</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10</a:t>
            </a:fld>
            <a:endParaRPr lang="en-US"/>
          </a:p>
        </p:txBody>
      </p:sp>
    </p:spTree>
    <p:extLst>
      <p:ext uri="{BB962C8B-B14F-4D97-AF65-F5344CB8AC3E}">
        <p14:creationId xmlns:p14="http://schemas.microsoft.com/office/powerpoint/2010/main" val="202918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Click</a:t>
            </a:r>
            <a:r>
              <a:rPr lang="en-US" baseline="0" dirty="0" smtClean="0"/>
              <a:t> to bring up each picture and discuss them one at a time.  Are the girls being helpful or bossy in each picture?  Why?  What are their faces and body language telling us?</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11</a:t>
            </a:fld>
            <a:endParaRPr lang="en-US"/>
          </a:p>
        </p:txBody>
      </p:sp>
    </p:spTree>
    <p:extLst>
      <p:ext uri="{BB962C8B-B14F-4D97-AF65-F5344CB8AC3E}">
        <p14:creationId xmlns:p14="http://schemas.microsoft.com/office/powerpoint/2010/main" val="214861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Have students look at the first picture and tell whether the boy is being helpful or bossy just by looking at his face and body language.  Now click to bring up the conversation balloon and ask a student to read it in a bossy tone of voice.  Now have students look at second picture and tell whether the girl is being helpful or bossy just by looking at her face and body language.  Now click to bring up the conversation balloon and ask a student to read it in a helpful tone of voice.  What would it sound like if the girl was really being bossy instead?</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12</a:t>
            </a:fld>
            <a:endParaRPr lang="en-US"/>
          </a:p>
        </p:txBody>
      </p:sp>
    </p:spTree>
    <p:extLst>
      <p:ext uri="{BB962C8B-B14F-4D97-AF65-F5344CB8AC3E}">
        <p14:creationId xmlns:p14="http://schemas.microsoft.com/office/powerpoint/2010/main" val="227804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Review the 4 things we need to watch to make sure we’re being helpful,, not bossy.</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13</a:t>
            </a:fld>
            <a:endParaRPr lang="en-US"/>
          </a:p>
        </p:txBody>
      </p:sp>
    </p:spTree>
    <p:extLst>
      <p:ext uri="{BB962C8B-B14F-4D97-AF65-F5344CB8AC3E}">
        <p14:creationId xmlns:p14="http://schemas.microsoft.com/office/powerpoint/2010/main" val="3445745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Discuss the situation presented and ask students for different ways to solve the problem.  </a:t>
            </a:r>
            <a:r>
              <a:rPr lang="en-US" b="1" baseline="0" dirty="0" smtClean="0"/>
              <a:t>Remind them of the 4 Things to Watch to make sure they’re being helpful, not bossy.</a:t>
            </a:r>
            <a:endParaRPr lang="en-US" b="1" dirty="0"/>
          </a:p>
        </p:txBody>
      </p:sp>
      <p:sp>
        <p:nvSpPr>
          <p:cNvPr id="4" name="Slide Number Placeholder 3"/>
          <p:cNvSpPr>
            <a:spLocks noGrp="1"/>
          </p:cNvSpPr>
          <p:nvPr>
            <p:ph type="sldNum" sz="quarter" idx="10"/>
          </p:nvPr>
        </p:nvSpPr>
        <p:spPr/>
        <p:txBody>
          <a:bodyPr/>
          <a:lstStyle/>
          <a:p>
            <a:fld id="{C86124B9-DF78-4559-B48F-E531DA896943}" type="slidenum">
              <a:rPr lang="en-US" smtClean="0"/>
              <a:t>14</a:t>
            </a:fld>
            <a:endParaRPr lang="en-US"/>
          </a:p>
        </p:txBody>
      </p:sp>
    </p:spTree>
    <p:extLst>
      <p:ext uri="{BB962C8B-B14F-4D97-AF65-F5344CB8AC3E}">
        <p14:creationId xmlns:p14="http://schemas.microsoft.com/office/powerpoint/2010/main" val="119496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 difference between </a:t>
            </a:r>
            <a:r>
              <a:rPr lang="en-US" b="1" dirty="0" smtClean="0"/>
              <a:t>HELPFUL</a:t>
            </a:r>
            <a:r>
              <a:rPr lang="en-US" baseline="0" dirty="0" smtClean="0"/>
              <a:t> and </a:t>
            </a:r>
            <a:r>
              <a:rPr lang="en-US" b="1" baseline="0" dirty="0" smtClean="0"/>
              <a:t>BOSSY.  </a:t>
            </a:r>
            <a:r>
              <a:rPr lang="en-US" b="0" baseline="0" dirty="0" smtClean="0"/>
              <a:t>Ask students for examples before moving on to next slide.</a:t>
            </a:r>
            <a:endParaRPr lang="en-US" b="1" dirty="0"/>
          </a:p>
        </p:txBody>
      </p:sp>
      <p:sp>
        <p:nvSpPr>
          <p:cNvPr id="4" name="Slide Number Placeholder 3"/>
          <p:cNvSpPr>
            <a:spLocks noGrp="1"/>
          </p:cNvSpPr>
          <p:nvPr>
            <p:ph type="sldNum" sz="quarter" idx="10"/>
          </p:nvPr>
        </p:nvSpPr>
        <p:spPr/>
        <p:txBody>
          <a:bodyPr/>
          <a:lstStyle/>
          <a:p>
            <a:fld id="{C86124B9-DF78-4559-B48F-E531DA896943}" type="slidenum">
              <a:rPr lang="en-US" smtClean="0"/>
              <a:t>2</a:t>
            </a:fld>
            <a:endParaRPr lang="en-US"/>
          </a:p>
        </p:txBody>
      </p:sp>
    </p:spTree>
    <p:extLst>
      <p:ext uri="{BB962C8B-B14F-4D97-AF65-F5344CB8AC3E}">
        <p14:creationId xmlns:p14="http://schemas.microsoft.com/office/powerpoint/2010/main" val="5676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 difference between </a:t>
            </a:r>
            <a:r>
              <a:rPr lang="en-US" b="1" dirty="0" smtClean="0"/>
              <a:t>HELPFUL</a:t>
            </a:r>
            <a:r>
              <a:rPr lang="en-US" baseline="0" dirty="0" smtClean="0"/>
              <a:t> </a:t>
            </a:r>
            <a:r>
              <a:rPr lang="en-US" b="1" baseline="0" dirty="0" smtClean="0"/>
              <a:t>Lucy</a:t>
            </a:r>
            <a:r>
              <a:rPr lang="en-US" baseline="0" dirty="0" smtClean="0"/>
              <a:t> and </a:t>
            </a:r>
            <a:r>
              <a:rPr lang="en-US" b="1" baseline="0" dirty="0" smtClean="0"/>
              <a:t>BOSSY Lucy</a:t>
            </a:r>
            <a:r>
              <a:rPr lang="en-US" b="0" baseline="0" dirty="0" smtClean="0"/>
              <a:t>.  Ask students to really look at the pictures.  See if they notice Lucy’s facial expressions and body language.  If not, point this out to them.  </a:t>
            </a:r>
            <a:endParaRPr lang="en-US" b="1" dirty="0"/>
          </a:p>
        </p:txBody>
      </p:sp>
      <p:sp>
        <p:nvSpPr>
          <p:cNvPr id="4" name="Slide Number Placeholder 3"/>
          <p:cNvSpPr>
            <a:spLocks noGrp="1"/>
          </p:cNvSpPr>
          <p:nvPr>
            <p:ph type="sldNum" sz="quarter" idx="10"/>
          </p:nvPr>
        </p:nvSpPr>
        <p:spPr/>
        <p:txBody>
          <a:bodyPr/>
          <a:lstStyle/>
          <a:p>
            <a:fld id="{C86124B9-DF78-4559-B48F-E531DA896943}" type="slidenum">
              <a:rPr lang="en-US" smtClean="0"/>
              <a:t>3</a:t>
            </a:fld>
            <a:endParaRPr lang="en-US"/>
          </a:p>
        </p:txBody>
      </p:sp>
    </p:spTree>
    <p:extLst>
      <p:ext uri="{BB962C8B-B14F-4D97-AF65-F5344CB8AC3E}">
        <p14:creationId xmlns:p14="http://schemas.microsoft.com/office/powerpoint/2010/main" val="304356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Explain that there are </a:t>
            </a:r>
            <a:r>
              <a:rPr lang="en-US" b="1" baseline="0" dirty="0" smtClean="0"/>
              <a:t>4 things we need to watch </a:t>
            </a:r>
            <a:r>
              <a:rPr lang="en-US" baseline="0" dirty="0" smtClean="0"/>
              <a:t>to make sure we’re being helpful, not bossy.</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4</a:t>
            </a:fld>
            <a:endParaRPr lang="en-US"/>
          </a:p>
        </p:txBody>
      </p:sp>
    </p:spTree>
    <p:extLst>
      <p:ext uri="{BB962C8B-B14F-4D97-AF65-F5344CB8AC3E}">
        <p14:creationId xmlns:p14="http://schemas.microsoft.com/office/powerpoint/2010/main" val="328251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Define </a:t>
            </a:r>
            <a:r>
              <a:rPr lang="en-US" b="1" dirty="0" smtClean="0"/>
              <a:t>tone of voice </a:t>
            </a:r>
            <a:r>
              <a:rPr lang="en-US" dirty="0" smtClean="0"/>
              <a:t>and</a:t>
            </a:r>
            <a:r>
              <a:rPr lang="en-US" baseline="0" dirty="0" smtClean="0"/>
              <a:t> t</a:t>
            </a:r>
            <a:r>
              <a:rPr lang="en-US" dirty="0" smtClean="0"/>
              <a:t>alk about how our</a:t>
            </a:r>
            <a:r>
              <a:rPr lang="en-US" baseline="0" dirty="0" smtClean="0"/>
              <a:t> </a:t>
            </a:r>
            <a:r>
              <a:rPr lang="en-US" b="0" baseline="0" dirty="0" smtClean="0"/>
              <a:t>tone of voice </a:t>
            </a:r>
            <a:r>
              <a:rPr lang="en-US" baseline="0" dirty="0" smtClean="0"/>
              <a:t>can either help people listen to us OR make them not want to listen to us, or be around us, or play with us.  Ask students how they feel when someone is yelling at them.  </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5</a:t>
            </a:fld>
            <a:endParaRPr lang="en-US"/>
          </a:p>
        </p:txBody>
      </p:sp>
    </p:spTree>
    <p:extLst>
      <p:ext uri="{BB962C8B-B14F-4D97-AF65-F5344CB8AC3E}">
        <p14:creationId xmlns:p14="http://schemas.microsoft.com/office/powerpoint/2010/main" val="377817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Click</a:t>
            </a:r>
            <a:r>
              <a:rPr lang="en-US" baseline="0" dirty="0" smtClean="0"/>
              <a:t> to bring up each conversation balloon and let a different student read each one.  Ask students to pay attention to tone of voice when reading the quotes.  Let the students practice rephrasing the quotes to make the bossy quotes into helpful ones.</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6</a:t>
            </a:fld>
            <a:endParaRPr lang="en-US"/>
          </a:p>
        </p:txBody>
      </p:sp>
    </p:spTree>
    <p:extLst>
      <p:ext uri="{BB962C8B-B14F-4D97-AF65-F5344CB8AC3E}">
        <p14:creationId xmlns:p14="http://schemas.microsoft.com/office/powerpoint/2010/main" val="144810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a:t>
            </a:r>
            <a:r>
              <a:rPr lang="en-US" baseline="0" dirty="0" smtClean="0"/>
              <a:t> students to look at the picture and tell what they see.  Is the boy smiling?  Look at his eyes and eyebrows – does he look helpful or friendly?</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7</a:t>
            </a:fld>
            <a:endParaRPr lang="en-US"/>
          </a:p>
        </p:txBody>
      </p:sp>
    </p:spTree>
    <p:extLst>
      <p:ext uri="{BB962C8B-B14F-4D97-AF65-F5344CB8AC3E}">
        <p14:creationId xmlns:p14="http://schemas.microsoft.com/office/powerpoint/2010/main" val="201020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them to look at the picture</a:t>
            </a:r>
            <a:r>
              <a:rPr lang="en-US" baseline="0" dirty="0" smtClean="0"/>
              <a:t> and tell whether they think the girl is being helpful or bossy.  Why?  (If necessary, call their attention to her eyes and mouth.)</a:t>
            </a:r>
            <a:endParaRPr lang="en-US" dirty="0"/>
          </a:p>
        </p:txBody>
      </p:sp>
      <p:sp>
        <p:nvSpPr>
          <p:cNvPr id="4" name="Slide Number Placeholder 3"/>
          <p:cNvSpPr>
            <a:spLocks noGrp="1"/>
          </p:cNvSpPr>
          <p:nvPr>
            <p:ph type="sldNum" sz="quarter" idx="10"/>
          </p:nvPr>
        </p:nvSpPr>
        <p:spPr/>
        <p:txBody>
          <a:bodyPr/>
          <a:lstStyle/>
          <a:p>
            <a:fld id="{C86124B9-DF78-4559-B48F-E531DA896943}" type="slidenum">
              <a:rPr lang="en-US" smtClean="0"/>
              <a:t>8</a:t>
            </a:fld>
            <a:endParaRPr lang="en-US"/>
          </a:p>
        </p:txBody>
      </p:sp>
    </p:spTree>
    <p:extLst>
      <p:ext uri="{BB962C8B-B14F-4D97-AF65-F5344CB8AC3E}">
        <p14:creationId xmlns:p14="http://schemas.microsoft.com/office/powerpoint/2010/main" val="189799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Ask them to look at the picture and decide if the girl is being helpful or bossy.  Why?  If necessary, point out her </a:t>
            </a:r>
            <a:r>
              <a:rPr lang="en-US" b="1" baseline="0" dirty="0" smtClean="0"/>
              <a:t>body language – hands on hips </a:t>
            </a:r>
            <a:r>
              <a:rPr lang="en-US" b="0" baseline="0" dirty="0" smtClean="0"/>
              <a:t>as well as her </a:t>
            </a:r>
            <a:r>
              <a:rPr lang="en-US" b="1" baseline="0" dirty="0" smtClean="0"/>
              <a:t>facial expression</a:t>
            </a:r>
            <a:endParaRPr lang="en-US" b="1" dirty="0"/>
          </a:p>
        </p:txBody>
      </p:sp>
      <p:sp>
        <p:nvSpPr>
          <p:cNvPr id="4" name="Slide Number Placeholder 3"/>
          <p:cNvSpPr>
            <a:spLocks noGrp="1"/>
          </p:cNvSpPr>
          <p:nvPr>
            <p:ph type="sldNum" sz="quarter" idx="10"/>
          </p:nvPr>
        </p:nvSpPr>
        <p:spPr/>
        <p:txBody>
          <a:bodyPr/>
          <a:lstStyle/>
          <a:p>
            <a:fld id="{C86124B9-DF78-4559-B48F-E531DA896943}" type="slidenum">
              <a:rPr lang="en-US" smtClean="0"/>
              <a:t>9</a:t>
            </a:fld>
            <a:endParaRPr lang="en-US"/>
          </a:p>
        </p:txBody>
      </p:sp>
    </p:spTree>
    <p:extLst>
      <p:ext uri="{BB962C8B-B14F-4D97-AF65-F5344CB8AC3E}">
        <p14:creationId xmlns:p14="http://schemas.microsoft.com/office/powerpoint/2010/main" val="181622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19/07/2016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19/07/2016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19/07/2016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19/07/2016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19/07/2016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19/07/2016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4"/>
          </a:lnRef>
          <a:fillRef idx="1">
            <a:schemeClr val="lt1"/>
          </a:fillRef>
          <a:effectRef idx="0">
            <a:schemeClr val="accent4"/>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rPr>
              <a:t>I Can Be </a:t>
            </a:r>
            <a:r>
              <a:rPr lang="en-US" b="1" dirty="0" smtClean="0">
                <a:ln w="22225">
                  <a:solidFill>
                    <a:schemeClr val="accent2"/>
                  </a:solidFill>
                  <a:prstDash val="solid"/>
                </a:ln>
                <a:solidFill>
                  <a:schemeClr val="accent2">
                    <a:lumMod val="40000"/>
                    <a:lumOff val="60000"/>
                  </a:schemeClr>
                </a:solidFill>
              </a:rPr>
              <a:t>Helpful</a:t>
            </a:r>
            <a:r>
              <a:rPr lang="en-US" b="1" dirty="0" smtClean="0">
                <a:ln/>
                <a:solidFill>
                  <a:schemeClr val="accent3"/>
                </a:solidFill>
              </a:rPr>
              <a:t> – Not Bossy</a:t>
            </a:r>
            <a:endParaRPr lang="en-GB" b="1" dirty="0">
              <a:ln/>
              <a:solidFill>
                <a:schemeClr val="accent3"/>
              </a:solidFill>
            </a:endParaRPr>
          </a:p>
        </p:txBody>
      </p:sp>
      <p:pic>
        <p:nvPicPr>
          <p:cNvPr id="4" name="Picture 3"/>
          <p:cNvPicPr>
            <a:picLocks noChangeAspect="1"/>
          </p:cNvPicPr>
          <p:nvPr/>
        </p:nvPicPr>
        <p:blipFill>
          <a:blip r:embed="rId3"/>
          <a:stretch>
            <a:fillRect/>
          </a:stretch>
        </p:blipFill>
        <p:spPr>
          <a:xfrm>
            <a:off x="6804248" y="4221088"/>
            <a:ext cx="1877731" cy="2267909"/>
          </a:xfrm>
          <a:prstGeom prst="rect">
            <a:avLst/>
          </a:prstGeom>
        </p:spPr>
      </p:pic>
    </p:spTree>
    <p:extLst>
      <p:ext uri="{BB962C8B-B14F-4D97-AF65-F5344CB8AC3E}">
        <p14:creationId xmlns:p14="http://schemas.microsoft.com/office/powerpoint/2010/main" val="56122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ln w="22225">
                  <a:solidFill>
                    <a:schemeClr val="accent2"/>
                  </a:solidFill>
                  <a:prstDash val="solid"/>
                </a:ln>
                <a:solidFill>
                  <a:schemeClr val="accent2">
                    <a:lumMod val="40000"/>
                    <a:lumOff val="60000"/>
                  </a:schemeClr>
                </a:solidFill>
              </a:rPr>
              <a:t>Helpful</a:t>
            </a:r>
            <a:r>
              <a:rPr lang="en-US" b="1" dirty="0" smtClean="0"/>
              <a:t> or </a:t>
            </a:r>
            <a:r>
              <a:rPr lang="en-US" b="1" dirty="0" smtClean="0">
                <a:solidFill>
                  <a:schemeClr val="accent2"/>
                </a:solidFill>
              </a:rPr>
              <a:t>Bossy</a:t>
            </a:r>
            <a:r>
              <a:rPr lang="en-US" b="1" dirty="0" smtClean="0"/>
              <a:t>?</a:t>
            </a:r>
            <a:endParaRPr lang="en-US" b="1" dirty="0"/>
          </a:p>
        </p:txBody>
      </p:sp>
      <p:pic>
        <p:nvPicPr>
          <p:cNvPr id="5" name="Picture 4"/>
          <p:cNvPicPr>
            <a:picLocks noChangeAspect="1"/>
          </p:cNvPicPr>
          <p:nvPr/>
        </p:nvPicPr>
        <p:blipFill>
          <a:blip r:embed="rId3"/>
          <a:stretch>
            <a:fillRect/>
          </a:stretch>
        </p:blipFill>
        <p:spPr>
          <a:xfrm>
            <a:off x="3635896" y="2132856"/>
            <a:ext cx="3096344" cy="4133778"/>
          </a:xfrm>
          <a:prstGeom prst="rect">
            <a:avLst/>
          </a:prstGeom>
        </p:spPr>
      </p:pic>
      <p:pic>
        <p:nvPicPr>
          <p:cNvPr id="6" name="Picture 5"/>
          <p:cNvPicPr>
            <a:picLocks noChangeAspect="1"/>
          </p:cNvPicPr>
          <p:nvPr/>
        </p:nvPicPr>
        <p:blipFill rotWithShape="1">
          <a:blip r:embed="rId4"/>
          <a:srcRect l="9000" r="10001"/>
          <a:stretch/>
        </p:blipFill>
        <p:spPr>
          <a:xfrm>
            <a:off x="2915816" y="1916832"/>
            <a:ext cx="1440160" cy="1407583"/>
          </a:xfrm>
          <a:prstGeom prst="rect">
            <a:avLst/>
          </a:prstGeom>
        </p:spPr>
      </p:pic>
    </p:spTree>
    <p:extLst>
      <p:ext uri="{BB962C8B-B14F-4D97-AF65-F5344CB8AC3E}">
        <p14:creationId xmlns:p14="http://schemas.microsoft.com/office/powerpoint/2010/main" val="1978218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ln w="22225">
                  <a:solidFill>
                    <a:schemeClr val="accent2"/>
                  </a:solidFill>
                  <a:prstDash val="solid"/>
                </a:ln>
                <a:solidFill>
                  <a:schemeClr val="accent2">
                    <a:lumMod val="40000"/>
                    <a:lumOff val="60000"/>
                  </a:schemeClr>
                </a:solidFill>
              </a:rPr>
              <a:t>Helpful</a:t>
            </a:r>
            <a:r>
              <a:rPr lang="en-US" b="1" dirty="0" smtClean="0"/>
              <a:t> or </a:t>
            </a:r>
            <a:r>
              <a:rPr lang="en-US" b="1" dirty="0" smtClean="0">
                <a:solidFill>
                  <a:schemeClr val="accent2"/>
                </a:solidFill>
              </a:rPr>
              <a:t>Bossy</a:t>
            </a:r>
            <a:r>
              <a:rPr lang="en-US" b="1" dirty="0" smtClean="0"/>
              <a:t>?</a:t>
            </a:r>
            <a:endParaRPr lang="en-US" b="1" dirty="0"/>
          </a:p>
        </p:txBody>
      </p:sp>
      <p:pic>
        <p:nvPicPr>
          <p:cNvPr id="4" name="Picture 3"/>
          <p:cNvPicPr>
            <a:picLocks noChangeAspect="1"/>
          </p:cNvPicPr>
          <p:nvPr/>
        </p:nvPicPr>
        <p:blipFill>
          <a:blip r:embed="rId3"/>
          <a:stretch>
            <a:fillRect/>
          </a:stretch>
        </p:blipFill>
        <p:spPr>
          <a:xfrm>
            <a:off x="827584" y="2060848"/>
            <a:ext cx="3570888"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4"/>
          <a:srcRect l="16481"/>
          <a:stretch/>
        </p:blipFill>
        <p:spPr>
          <a:xfrm>
            <a:off x="5004048" y="3429000"/>
            <a:ext cx="3343931" cy="26629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146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5101"/>
          <a:stretch/>
        </p:blipFill>
        <p:spPr>
          <a:xfrm>
            <a:off x="5004048" y="3573016"/>
            <a:ext cx="3656235" cy="2742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stretch>
            <a:fillRect/>
          </a:stretch>
        </p:blipFill>
        <p:spPr>
          <a:xfrm>
            <a:off x="467544" y="476672"/>
            <a:ext cx="8254699" cy="1255885"/>
          </a:xfrm>
          <a:prstGeom prst="rect">
            <a:avLst/>
          </a:prstGeom>
        </p:spPr>
      </p:pic>
      <p:pic>
        <p:nvPicPr>
          <p:cNvPr id="5" name="Picture 4"/>
          <p:cNvPicPr>
            <a:picLocks noChangeAspect="1"/>
          </p:cNvPicPr>
          <p:nvPr/>
        </p:nvPicPr>
        <p:blipFill rotWithShape="1">
          <a:blip r:embed="rId5"/>
          <a:srcRect r="30043"/>
          <a:stretch/>
        </p:blipFill>
        <p:spPr>
          <a:xfrm>
            <a:off x="899592" y="1889658"/>
            <a:ext cx="3417567" cy="2187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Callout 5"/>
          <p:cNvSpPr/>
          <p:nvPr/>
        </p:nvSpPr>
        <p:spPr>
          <a:xfrm>
            <a:off x="4067944" y="1732557"/>
            <a:ext cx="3816424" cy="904355"/>
          </a:xfrm>
          <a:prstGeom prst="wedgeEllipseCallout">
            <a:avLst>
              <a:gd name="adj1" fmla="val -53067"/>
              <a:gd name="adj2" fmla="val 6317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solidFill>
                  <a:schemeClr val="bg1"/>
                </a:solidFill>
                <a:latin typeface="Comic Sans MS" panose="030F0702030302020204" pitchFamily="66" charset="0"/>
              </a:rPr>
              <a:t>That’s stupid! We’re not doing it that way!!</a:t>
            </a:r>
            <a:endParaRPr lang="en-US" b="1" dirty="0">
              <a:solidFill>
                <a:schemeClr val="bg1"/>
              </a:solidFill>
              <a:latin typeface="Comic Sans MS" panose="030F0702030302020204" pitchFamily="66" charset="0"/>
            </a:endParaRPr>
          </a:p>
        </p:txBody>
      </p:sp>
      <p:sp>
        <p:nvSpPr>
          <p:cNvPr id="7" name="Oval Callout 6"/>
          <p:cNvSpPr/>
          <p:nvPr/>
        </p:nvSpPr>
        <p:spPr>
          <a:xfrm>
            <a:off x="899592" y="4509120"/>
            <a:ext cx="3096344" cy="1440160"/>
          </a:xfrm>
          <a:prstGeom prst="wedgeEllipseCallout">
            <a:avLst>
              <a:gd name="adj1" fmla="val 112368"/>
              <a:gd name="adj2" fmla="val -26194"/>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latin typeface="Comic Sans MS" panose="030F0702030302020204" pitchFamily="66" charset="0"/>
              </a:rPr>
              <a:t>The teacher said we only need to answer the first 3 questions.</a:t>
            </a:r>
            <a:endParaRPr lang="en-US" b="1" dirty="0">
              <a:latin typeface="Comic Sans MS" panose="030F0702030302020204" pitchFamily="66" charset="0"/>
            </a:endParaRPr>
          </a:p>
        </p:txBody>
      </p:sp>
    </p:spTree>
    <p:extLst>
      <p:ext uri="{BB962C8B-B14F-4D97-AF65-F5344CB8AC3E}">
        <p14:creationId xmlns:p14="http://schemas.microsoft.com/office/powerpoint/2010/main" val="2665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I Can Be </a:t>
            </a:r>
            <a:r>
              <a:rPr lang="en-US" b="1" dirty="0" smtClean="0">
                <a:ln w="22225">
                  <a:solidFill>
                    <a:schemeClr val="accent2"/>
                  </a:solidFill>
                  <a:prstDash val="solid"/>
                </a:ln>
                <a:solidFill>
                  <a:schemeClr val="accent2">
                    <a:lumMod val="40000"/>
                    <a:lumOff val="60000"/>
                  </a:schemeClr>
                </a:solidFill>
              </a:rPr>
              <a:t>Helpful</a:t>
            </a:r>
            <a:r>
              <a:rPr lang="en-US" b="1" dirty="0" smtClean="0"/>
              <a:t> – Not </a:t>
            </a:r>
            <a:r>
              <a:rPr lang="en-US" b="1" dirty="0" smtClean="0">
                <a:solidFill>
                  <a:schemeClr val="accent2"/>
                </a:solidFill>
              </a:rPr>
              <a:t>Bossy</a:t>
            </a:r>
            <a:endParaRPr lang="en-US" b="1" dirty="0">
              <a:solidFill>
                <a:schemeClr val="accent2"/>
              </a:solidFill>
            </a:endParaRPr>
          </a:p>
        </p:txBody>
      </p:sp>
      <p:sp>
        <p:nvSpPr>
          <p:cNvPr id="6" name="Content Placeholder 5"/>
          <p:cNvSpPr>
            <a:spLocks noGrp="1"/>
          </p:cNvSpPr>
          <p:nvPr>
            <p:ph idx="1"/>
          </p:nvPr>
        </p:nvSpPr>
        <p:spPr>
          <a:xfrm>
            <a:off x="422663" y="1700808"/>
            <a:ext cx="8229600" cy="4525963"/>
          </a:xfrm>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sz="4800" b="1" u="sng" dirty="0" smtClean="0">
                <a:ln w="6600">
                  <a:solidFill>
                    <a:schemeClr val="accent2"/>
                  </a:solidFill>
                  <a:prstDash val="solid"/>
                </a:ln>
                <a:solidFill>
                  <a:srgbClr val="FFFFFF"/>
                </a:solidFill>
                <a:effectLst>
                  <a:outerShdw dist="38100" dir="2700000" algn="tl" rotWithShape="0">
                    <a:schemeClr val="accent2"/>
                  </a:outerShdw>
                </a:effectLst>
              </a:rPr>
              <a:t>4</a:t>
            </a:r>
            <a:r>
              <a:rPr lang="en-US" dirty="0" smtClean="0"/>
              <a:t> </a:t>
            </a:r>
            <a:r>
              <a:rPr lang="en-US" sz="4400" b="1" dirty="0" smtClean="0">
                <a:solidFill>
                  <a:schemeClr val="accent2"/>
                </a:solidFill>
              </a:rPr>
              <a:t>Things to Watch:</a:t>
            </a:r>
          </a:p>
          <a:p>
            <a:pPr marL="742950" indent="-742950">
              <a:buFont typeface="+mj-lt"/>
              <a:buAutoNum type="arabicPeriod"/>
            </a:pPr>
            <a:r>
              <a:rPr lang="en-US" sz="4400" b="1" dirty="0" smtClean="0">
                <a:solidFill>
                  <a:schemeClr val="accent2"/>
                </a:solidFill>
              </a:rPr>
              <a:t>my tone of voice</a:t>
            </a:r>
          </a:p>
          <a:p>
            <a:pPr marL="742950" indent="-742950">
              <a:buFont typeface="+mj-lt"/>
              <a:buAutoNum type="arabicPeriod"/>
            </a:pPr>
            <a:r>
              <a:rPr lang="en-US" sz="4400" b="1" dirty="0" smtClean="0">
                <a:solidFill>
                  <a:schemeClr val="accent2"/>
                </a:solidFill>
              </a:rPr>
              <a:t>the words I say</a:t>
            </a:r>
          </a:p>
          <a:p>
            <a:pPr marL="742950" indent="-742950">
              <a:buFont typeface="+mj-lt"/>
              <a:buAutoNum type="arabicPeriod"/>
            </a:pPr>
            <a:r>
              <a:rPr lang="en-US" sz="4400" b="1" dirty="0" smtClean="0">
                <a:solidFill>
                  <a:schemeClr val="accent2"/>
                </a:solidFill>
              </a:rPr>
              <a:t>what my face is doing</a:t>
            </a:r>
          </a:p>
          <a:p>
            <a:pPr marL="742950" indent="-742950">
              <a:buFont typeface="+mj-lt"/>
              <a:buAutoNum type="arabicPeriod"/>
            </a:pPr>
            <a:r>
              <a:rPr lang="en-US" sz="4400" b="1" smtClean="0">
                <a:solidFill>
                  <a:schemeClr val="accent2"/>
                </a:solidFill>
              </a:rPr>
              <a:t>what my body </a:t>
            </a:r>
            <a:r>
              <a:rPr lang="en-US" sz="4400" b="1" dirty="0" smtClean="0">
                <a:solidFill>
                  <a:schemeClr val="accent2"/>
                </a:solidFill>
              </a:rPr>
              <a:t>is doing</a:t>
            </a:r>
            <a:endParaRPr lang="en-US" sz="4400" b="1" dirty="0">
              <a:solidFill>
                <a:schemeClr val="accent2"/>
              </a:solidFill>
            </a:endParaRPr>
          </a:p>
        </p:txBody>
      </p:sp>
      <p:pic>
        <p:nvPicPr>
          <p:cNvPr id="7" name="Picture 6"/>
          <p:cNvPicPr>
            <a:picLocks noChangeAspect="1"/>
          </p:cNvPicPr>
          <p:nvPr/>
        </p:nvPicPr>
        <p:blipFill rotWithShape="1">
          <a:blip r:embed="rId3"/>
          <a:srcRect r="13376"/>
          <a:stretch/>
        </p:blipFill>
        <p:spPr>
          <a:xfrm>
            <a:off x="6660232" y="2348880"/>
            <a:ext cx="1872208" cy="2949286"/>
          </a:xfrm>
          <a:prstGeom prst="rect">
            <a:avLst/>
          </a:prstGeom>
        </p:spPr>
      </p:pic>
    </p:spTree>
    <p:extLst>
      <p:ext uri="{BB962C8B-B14F-4D97-AF65-F5344CB8AC3E}">
        <p14:creationId xmlns:p14="http://schemas.microsoft.com/office/powerpoint/2010/main" val="9584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13" y="476672"/>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So…what do YOU think?</a:t>
            </a:r>
            <a:endParaRPr lang="en-US" b="1" dirty="0"/>
          </a:p>
        </p:txBody>
      </p:sp>
      <p:sp>
        <p:nvSpPr>
          <p:cNvPr id="3" name="Content Placeholder 2"/>
          <p:cNvSpPr>
            <a:spLocks noGrp="1"/>
          </p:cNvSpPr>
          <p:nvPr>
            <p:ph idx="1"/>
          </p:nvPr>
        </p:nvSpPr>
        <p:spPr>
          <a:xfrm>
            <a:off x="395536" y="1700808"/>
            <a:ext cx="8298077" cy="4752528"/>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2800" dirty="0" smtClean="0"/>
              <a:t>Your teacher assigns your class to work in small groups on a project.  You have a great idea to make your group’s project really stand out but everyone is talking at once.  You want your classmates to listen to you. </a:t>
            </a:r>
          </a:p>
          <a:p>
            <a:pPr marL="0" indent="0" algn="ctr">
              <a:buNone/>
            </a:pPr>
            <a:r>
              <a:rPr lang="en-US" sz="2800" dirty="0" smtClean="0"/>
              <a:t>What can you do?</a:t>
            </a:r>
            <a:endParaRPr lang="en-US" sz="2800" dirty="0"/>
          </a:p>
        </p:txBody>
      </p:sp>
      <p:pic>
        <p:nvPicPr>
          <p:cNvPr id="4" name="Picture 3"/>
          <p:cNvPicPr>
            <a:picLocks noChangeAspect="1"/>
          </p:cNvPicPr>
          <p:nvPr/>
        </p:nvPicPr>
        <p:blipFill rotWithShape="1">
          <a:blip r:embed="rId3"/>
          <a:srcRect b="14253"/>
          <a:stretch/>
        </p:blipFill>
        <p:spPr>
          <a:xfrm>
            <a:off x="2627784" y="4077072"/>
            <a:ext cx="4034417" cy="2238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623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71600" y="764704"/>
            <a:ext cx="2619375" cy="1743075"/>
          </a:xfrm>
          <a:prstGeom prst="rect">
            <a:avLst/>
          </a:prstGeom>
        </p:spPr>
      </p:pic>
      <p:pic>
        <p:nvPicPr>
          <p:cNvPr id="8" name="Picture 7"/>
          <p:cNvPicPr>
            <a:picLocks noChangeAspect="1"/>
          </p:cNvPicPr>
          <p:nvPr/>
        </p:nvPicPr>
        <p:blipFill>
          <a:blip r:embed="rId3"/>
          <a:stretch>
            <a:fillRect/>
          </a:stretch>
        </p:blipFill>
        <p:spPr>
          <a:xfrm>
            <a:off x="5364088" y="764703"/>
            <a:ext cx="2619375" cy="1743075"/>
          </a:xfrm>
          <a:prstGeom prst="rect">
            <a:avLst/>
          </a:prstGeom>
        </p:spPr>
      </p:pic>
      <p:pic>
        <p:nvPicPr>
          <p:cNvPr id="9" name="Picture 8"/>
          <p:cNvPicPr>
            <a:picLocks noChangeAspect="1"/>
          </p:cNvPicPr>
          <p:nvPr/>
        </p:nvPicPr>
        <p:blipFill>
          <a:blip r:embed="rId4"/>
          <a:stretch>
            <a:fillRect/>
          </a:stretch>
        </p:blipFill>
        <p:spPr>
          <a:xfrm>
            <a:off x="683568" y="4509120"/>
            <a:ext cx="2466975" cy="1847850"/>
          </a:xfrm>
          <a:prstGeom prst="rect">
            <a:avLst/>
          </a:prstGeom>
        </p:spPr>
      </p:pic>
      <p:pic>
        <p:nvPicPr>
          <p:cNvPr id="10" name="Picture 9"/>
          <p:cNvPicPr>
            <a:picLocks noChangeAspect="1"/>
          </p:cNvPicPr>
          <p:nvPr/>
        </p:nvPicPr>
        <p:blipFill>
          <a:blip r:embed="rId5"/>
          <a:stretch>
            <a:fillRect/>
          </a:stretch>
        </p:blipFill>
        <p:spPr>
          <a:xfrm>
            <a:off x="3590975" y="4513576"/>
            <a:ext cx="2466975" cy="1847850"/>
          </a:xfrm>
          <a:prstGeom prst="rect">
            <a:avLst/>
          </a:prstGeom>
        </p:spPr>
      </p:pic>
      <p:pic>
        <p:nvPicPr>
          <p:cNvPr id="11" name="Picture 10"/>
          <p:cNvPicPr>
            <a:picLocks noChangeAspect="1"/>
          </p:cNvPicPr>
          <p:nvPr/>
        </p:nvPicPr>
        <p:blipFill>
          <a:blip r:embed="rId6"/>
          <a:stretch>
            <a:fillRect/>
          </a:stretch>
        </p:blipFill>
        <p:spPr>
          <a:xfrm>
            <a:off x="3657600" y="2819400"/>
            <a:ext cx="1828800" cy="1219200"/>
          </a:xfrm>
          <a:prstGeom prst="rect">
            <a:avLst/>
          </a:prstGeom>
        </p:spPr>
      </p:pic>
      <p:pic>
        <p:nvPicPr>
          <p:cNvPr id="12" name="Picture 11"/>
          <p:cNvPicPr>
            <a:picLocks noChangeAspect="1"/>
          </p:cNvPicPr>
          <p:nvPr/>
        </p:nvPicPr>
        <p:blipFill>
          <a:blip r:embed="rId7"/>
          <a:stretch>
            <a:fillRect/>
          </a:stretch>
        </p:blipFill>
        <p:spPr>
          <a:xfrm>
            <a:off x="6657535" y="3461737"/>
            <a:ext cx="1743075" cy="2619375"/>
          </a:xfrm>
          <a:prstGeom prst="rect">
            <a:avLst/>
          </a:prstGeom>
        </p:spPr>
      </p:pic>
      <p:pic>
        <p:nvPicPr>
          <p:cNvPr id="13" name="Picture 12"/>
          <p:cNvPicPr>
            <a:picLocks noChangeAspect="1"/>
          </p:cNvPicPr>
          <p:nvPr/>
        </p:nvPicPr>
        <p:blipFill>
          <a:blip r:embed="rId8"/>
          <a:stretch>
            <a:fillRect/>
          </a:stretch>
        </p:blipFill>
        <p:spPr>
          <a:xfrm>
            <a:off x="594417" y="2744042"/>
            <a:ext cx="2619375" cy="1743075"/>
          </a:xfrm>
          <a:prstGeom prst="rect">
            <a:avLst/>
          </a:prstGeom>
        </p:spPr>
      </p:pic>
      <p:pic>
        <p:nvPicPr>
          <p:cNvPr id="14" name="Picture 13"/>
          <p:cNvPicPr>
            <a:picLocks noChangeAspect="1"/>
          </p:cNvPicPr>
          <p:nvPr/>
        </p:nvPicPr>
        <p:blipFill>
          <a:blip r:embed="rId9"/>
          <a:stretch>
            <a:fillRect/>
          </a:stretch>
        </p:blipFill>
        <p:spPr>
          <a:xfrm>
            <a:off x="3534557" y="816950"/>
            <a:ext cx="1885950" cy="2428875"/>
          </a:xfrm>
          <a:prstGeom prst="rect">
            <a:avLst/>
          </a:prstGeom>
        </p:spPr>
      </p:pic>
      <p:pic>
        <p:nvPicPr>
          <p:cNvPr id="15" name="Picture 14"/>
          <p:cNvPicPr>
            <a:picLocks noChangeAspect="1"/>
          </p:cNvPicPr>
          <p:nvPr/>
        </p:nvPicPr>
        <p:blipFill>
          <a:blip r:embed="rId10"/>
          <a:stretch>
            <a:fillRect/>
          </a:stretch>
        </p:blipFill>
        <p:spPr>
          <a:xfrm>
            <a:off x="4986905" y="2409188"/>
            <a:ext cx="2447925" cy="1866900"/>
          </a:xfrm>
          <a:prstGeom prst="rect">
            <a:avLst/>
          </a:prstGeom>
        </p:spPr>
      </p:pic>
      <p:pic>
        <p:nvPicPr>
          <p:cNvPr id="16" name="Picture 15"/>
          <p:cNvPicPr>
            <a:picLocks noChangeAspect="1"/>
          </p:cNvPicPr>
          <p:nvPr/>
        </p:nvPicPr>
        <p:blipFill>
          <a:blip r:embed="rId11"/>
          <a:stretch>
            <a:fillRect/>
          </a:stretch>
        </p:blipFill>
        <p:spPr>
          <a:xfrm>
            <a:off x="2877165" y="3068960"/>
            <a:ext cx="2116271" cy="1807965"/>
          </a:xfrm>
          <a:prstGeom prst="rect">
            <a:avLst/>
          </a:prstGeom>
        </p:spPr>
      </p:pic>
    </p:spTree>
    <p:extLst>
      <p:ext uri="{BB962C8B-B14F-4D97-AF65-F5344CB8AC3E}">
        <p14:creationId xmlns:p14="http://schemas.microsoft.com/office/powerpoint/2010/main" val="3316415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0" y="392113"/>
            <a:ext cx="8229600" cy="1143000"/>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b="1" dirty="0" smtClean="0"/>
              <a:t>There’s a difference between being…</a:t>
            </a:r>
            <a:endParaRPr lang="en-US" b="1" dirty="0">
              <a:solidFill>
                <a:schemeClr val="accent2">
                  <a:lumMod val="75000"/>
                </a:schemeClr>
              </a:solidFill>
            </a:endParaRPr>
          </a:p>
        </p:txBody>
      </p:sp>
      <p:sp>
        <p:nvSpPr>
          <p:cNvPr id="4" name="Text Placeholder 3"/>
          <p:cNvSpPr>
            <a:spLocks noGrp="1"/>
          </p:cNvSpPr>
          <p:nvPr>
            <p:ph type="body" idx="1"/>
          </p:nvPr>
        </p:nvSpPr>
        <p:spPr>
          <a:xfrm>
            <a:off x="501804" y="1730074"/>
            <a:ext cx="4040188" cy="6397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dirty="0">
                <a:ln w="22225">
                  <a:solidFill>
                    <a:srgbClr val="9457EB"/>
                  </a:solidFill>
                  <a:prstDash val="solid"/>
                </a:ln>
                <a:solidFill>
                  <a:srgbClr val="9457EB">
                    <a:lumMod val="40000"/>
                    <a:lumOff val="60000"/>
                  </a:srgbClr>
                </a:solidFill>
              </a:rPr>
              <a:t>Helpful</a:t>
            </a:r>
            <a:endParaRPr lang="en-US" sz="4400" dirty="0"/>
          </a:p>
        </p:txBody>
      </p:sp>
      <p:sp>
        <p:nvSpPr>
          <p:cNvPr id="5" name="Content Placeholder 4"/>
          <p:cNvSpPr>
            <a:spLocks noGrp="1"/>
          </p:cNvSpPr>
          <p:nvPr>
            <p:ph sz="half" idx="2"/>
          </p:nvPr>
        </p:nvSpPr>
        <p:spPr>
          <a:xfrm>
            <a:off x="501804" y="2348880"/>
            <a:ext cx="4040188" cy="3672408"/>
          </a:xfrm>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en-US" dirty="0" smtClean="0"/>
          </a:p>
          <a:p>
            <a:pPr marL="0" indent="0" algn="ctr">
              <a:buNone/>
            </a:pPr>
            <a:r>
              <a:rPr lang="en-US" sz="3600" dirty="0" smtClean="0">
                <a:solidFill>
                  <a:schemeClr val="accent2">
                    <a:lumMod val="75000"/>
                  </a:schemeClr>
                </a:solidFill>
              </a:rPr>
              <a:t>politely reminding someone what the </a:t>
            </a:r>
            <a:r>
              <a:rPr lang="en-US" sz="3600" u="sng" dirty="0" smtClean="0">
                <a:solidFill>
                  <a:schemeClr val="accent2">
                    <a:lumMod val="75000"/>
                  </a:schemeClr>
                </a:solidFill>
              </a:rPr>
              <a:t>ADULT</a:t>
            </a:r>
            <a:r>
              <a:rPr lang="en-US" sz="3600" dirty="0" smtClean="0">
                <a:solidFill>
                  <a:schemeClr val="accent2">
                    <a:lumMod val="75000"/>
                  </a:schemeClr>
                </a:solidFill>
              </a:rPr>
              <a:t> needs them to do</a:t>
            </a:r>
            <a:endParaRPr lang="en-US" sz="3600" dirty="0">
              <a:solidFill>
                <a:schemeClr val="accent2">
                  <a:lumMod val="75000"/>
                </a:schemeClr>
              </a:solidFill>
            </a:endParaRPr>
          </a:p>
        </p:txBody>
      </p:sp>
      <p:sp>
        <p:nvSpPr>
          <p:cNvPr id="6" name="Text Placeholder 5"/>
          <p:cNvSpPr>
            <a:spLocks noGrp="1"/>
          </p:cNvSpPr>
          <p:nvPr>
            <p:ph type="body" sz="quarter" idx="3"/>
          </p:nvPr>
        </p:nvSpPr>
        <p:spPr>
          <a:xfrm>
            <a:off x="4670372" y="1718163"/>
            <a:ext cx="4041775" cy="6397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dirty="0">
                <a:solidFill>
                  <a:srgbClr val="9457EB">
                    <a:lumMod val="75000"/>
                  </a:srgbClr>
                </a:solidFill>
              </a:rPr>
              <a:t>Bossy</a:t>
            </a:r>
            <a:endParaRPr lang="en-US" sz="4400" dirty="0"/>
          </a:p>
        </p:txBody>
      </p:sp>
      <p:sp>
        <p:nvSpPr>
          <p:cNvPr id="7" name="Content Placeholder 6"/>
          <p:cNvSpPr>
            <a:spLocks noGrp="1"/>
          </p:cNvSpPr>
          <p:nvPr>
            <p:ph sz="quarter" idx="4"/>
          </p:nvPr>
        </p:nvSpPr>
        <p:spPr>
          <a:xfrm>
            <a:off x="4670372" y="2369836"/>
            <a:ext cx="4041775" cy="3651452"/>
          </a:xfrm>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en-US" dirty="0" smtClean="0"/>
          </a:p>
          <a:p>
            <a:pPr marL="0" indent="0" algn="ctr">
              <a:buNone/>
            </a:pPr>
            <a:r>
              <a:rPr lang="en-US" sz="3600" dirty="0" smtClean="0">
                <a:solidFill>
                  <a:schemeClr val="accent2">
                    <a:lumMod val="75000"/>
                  </a:schemeClr>
                </a:solidFill>
              </a:rPr>
              <a:t>telling someone what </a:t>
            </a:r>
            <a:r>
              <a:rPr lang="en-US" sz="3600" u="sng" dirty="0" smtClean="0">
                <a:solidFill>
                  <a:schemeClr val="accent2">
                    <a:lumMod val="75000"/>
                  </a:schemeClr>
                </a:solidFill>
              </a:rPr>
              <a:t>YOU</a:t>
            </a:r>
            <a:r>
              <a:rPr lang="en-US" sz="3600" dirty="0" smtClean="0">
                <a:solidFill>
                  <a:schemeClr val="accent2">
                    <a:lumMod val="75000"/>
                  </a:schemeClr>
                </a:solidFill>
              </a:rPr>
              <a:t> want them to do</a:t>
            </a:r>
            <a:endParaRPr lang="en-US" sz="3600" dirty="0">
              <a:solidFill>
                <a:schemeClr val="accent2">
                  <a:lumMod val="75000"/>
                </a:schemeClr>
              </a:solidFill>
            </a:endParaRPr>
          </a:p>
        </p:txBody>
      </p:sp>
      <p:sp>
        <p:nvSpPr>
          <p:cNvPr id="8" name="TextBox 7"/>
          <p:cNvSpPr txBox="1"/>
          <p:nvPr/>
        </p:nvSpPr>
        <p:spPr>
          <a:xfrm>
            <a:off x="1970072" y="6165304"/>
            <a:ext cx="5400600" cy="307777"/>
          </a:xfrm>
          <a:prstGeom prst="rect">
            <a:avLst/>
          </a:prstGeom>
          <a:noFill/>
        </p:spPr>
        <p:txBody>
          <a:bodyPr wrap="square" rtlCol="0">
            <a:spAutoFit/>
          </a:bodyPr>
          <a:lstStyle/>
          <a:p>
            <a:pPr algn="ctr"/>
            <a:r>
              <a:rPr lang="en-US" sz="1400" dirty="0" smtClean="0"/>
              <a:t>adapted from www.cornerstoneforteachers.com</a:t>
            </a:r>
            <a:endParaRPr lang="en-US" sz="1400" dirty="0"/>
          </a:p>
        </p:txBody>
      </p:sp>
    </p:spTree>
    <p:extLst>
      <p:ext uri="{BB962C8B-B14F-4D97-AF65-F5344CB8AC3E}">
        <p14:creationId xmlns:p14="http://schemas.microsoft.com/office/powerpoint/2010/main" val="244826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0" y="392113"/>
            <a:ext cx="8229600" cy="1143000"/>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b="1" dirty="0" smtClean="0"/>
              <a:t>There’s a difference between being…</a:t>
            </a:r>
            <a:endParaRPr lang="en-US" b="1" dirty="0">
              <a:solidFill>
                <a:schemeClr val="accent2">
                  <a:lumMod val="75000"/>
                </a:schemeClr>
              </a:solidFill>
            </a:endParaRPr>
          </a:p>
        </p:txBody>
      </p:sp>
      <p:sp>
        <p:nvSpPr>
          <p:cNvPr id="4" name="Text Placeholder 3"/>
          <p:cNvSpPr>
            <a:spLocks noGrp="1"/>
          </p:cNvSpPr>
          <p:nvPr>
            <p:ph type="body" idx="1"/>
          </p:nvPr>
        </p:nvSpPr>
        <p:spPr>
          <a:xfrm>
            <a:off x="501804" y="1730074"/>
            <a:ext cx="4040188" cy="6397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dirty="0">
                <a:ln w="22225">
                  <a:solidFill>
                    <a:srgbClr val="9457EB"/>
                  </a:solidFill>
                  <a:prstDash val="solid"/>
                </a:ln>
                <a:solidFill>
                  <a:srgbClr val="9457EB">
                    <a:lumMod val="40000"/>
                    <a:lumOff val="60000"/>
                  </a:srgbClr>
                </a:solidFill>
              </a:rPr>
              <a:t>Helpful</a:t>
            </a:r>
            <a:endParaRPr lang="en-US" sz="4400" dirty="0"/>
          </a:p>
        </p:txBody>
      </p:sp>
      <p:pic>
        <p:nvPicPr>
          <p:cNvPr id="3" name="Content Placeholder 2"/>
          <p:cNvPicPr>
            <a:picLocks noGrp="1" noChangeAspect="1"/>
          </p:cNvPicPr>
          <p:nvPr>
            <p:ph sz="half" idx="2"/>
          </p:nvPr>
        </p:nvPicPr>
        <p:blipFill>
          <a:blip r:embed="rId3"/>
          <a:stretch>
            <a:fillRect/>
          </a:stretch>
        </p:blipFill>
        <p:spPr>
          <a:xfrm>
            <a:off x="1287351" y="4005064"/>
            <a:ext cx="2469094" cy="1853345"/>
          </a:xfrm>
          <a:prstGeom prst="rect">
            <a:avLst/>
          </a:prstGeom>
        </p:spPr>
      </p:pic>
      <p:sp>
        <p:nvSpPr>
          <p:cNvPr id="6" name="Text Placeholder 5"/>
          <p:cNvSpPr>
            <a:spLocks noGrp="1"/>
          </p:cNvSpPr>
          <p:nvPr>
            <p:ph type="body" sz="quarter" idx="3"/>
          </p:nvPr>
        </p:nvSpPr>
        <p:spPr>
          <a:xfrm>
            <a:off x="4670372" y="1718163"/>
            <a:ext cx="4041775" cy="63976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400" dirty="0">
                <a:solidFill>
                  <a:srgbClr val="9457EB">
                    <a:lumMod val="75000"/>
                  </a:srgbClr>
                </a:solidFill>
              </a:rPr>
              <a:t>Bossy</a:t>
            </a:r>
            <a:endParaRPr lang="en-US" sz="4400" dirty="0"/>
          </a:p>
        </p:txBody>
      </p:sp>
      <p:pic>
        <p:nvPicPr>
          <p:cNvPr id="9" name="Content Placeholder 8"/>
          <p:cNvPicPr>
            <a:picLocks noGrp="1" noChangeAspect="1"/>
          </p:cNvPicPr>
          <p:nvPr>
            <p:ph sz="quarter" idx="4"/>
          </p:nvPr>
        </p:nvPicPr>
        <p:blipFill>
          <a:blip r:embed="rId4"/>
          <a:stretch>
            <a:fillRect/>
          </a:stretch>
        </p:blipFill>
        <p:spPr>
          <a:xfrm>
            <a:off x="5456712" y="4011161"/>
            <a:ext cx="2469094" cy="1847248"/>
          </a:xfrm>
          <a:prstGeom prst="rect">
            <a:avLst/>
          </a:prstGeom>
        </p:spPr>
      </p:pic>
      <p:sp>
        <p:nvSpPr>
          <p:cNvPr id="10" name="Oval Callout 9"/>
          <p:cNvSpPr/>
          <p:nvPr/>
        </p:nvSpPr>
        <p:spPr>
          <a:xfrm>
            <a:off x="1187624" y="2564904"/>
            <a:ext cx="3096344" cy="1133265"/>
          </a:xfrm>
          <a:prstGeom prst="wedgeEllipseCallout">
            <a:avLst>
              <a:gd name="adj1" fmla="val -13153"/>
              <a:gd name="adj2" fmla="val 11656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rPr>
              <a:t>Coach wants me to pitch first, then it’s your turn</a:t>
            </a:r>
            <a:endParaRPr lang="en-US" sz="2000" dirty="0">
              <a:solidFill>
                <a:schemeClr val="tx1"/>
              </a:solidFill>
            </a:endParaRPr>
          </a:p>
        </p:txBody>
      </p:sp>
      <p:sp>
        <p:nvSpPr>
          <p:cNvPr id="11" name="Oval Callout 10"/>
          <p:cNvSpPr/>
          <p:nvPr/>
        </p:nvSpPr>
        <p:spPr>
          <a:xfrm>
            <a:off x="4860032" y="2492896"/>
            <a:ext cx="3312368" cy="936104"/>
          </a:xfrm>
          <a:prstGeom prst="wedgeEllipseCallout">
            <a:avLst>
              <a:gd name="adj1" fmla="val 12011"/>
              <a:gd name="adj2" fmla="val 12543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rPr>
              <a:t>Get off the mound – I’m pitching first!!</a:t>
            </a:r>
            <a:endParaRPr lang="en-US" sz="2000" dirty="0">
              <a:solidFill>
                <a:schemeClr val="tx1"/>
              </a:solidFill>
            </a:endParaRPr>
          </a:p>
        </p:txBody>
      </p:sp>
    </p:spTree>
    <p:extLst>
      <p:ext uri="{BB962C8B-B14F-4D97-AF65-F5344CB8AC3E}">
        <p14:creationId xmlns:p14="http://schemas.microsoft.com/office/powerpoint/2010/main" val="169314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531640"/>
          </a:xfrm>
        </p:spPr>
        <p:style>
          <a:lnRef idx="2">
            <a:schemeClr val="accent4"/>
          </a:lnRef>
          <a:fillRef idx="1">
            <a:schemeClr val="lt1"/>
          </a:fillRef>
          <a:effectRef idx="0">
            <a:schemeClr val="accent4"/>
          </a:effectRef>
          <a:fontRef idx="minor">
            <a:schemeClr val="dk1"/>
          </a:fontRef>
        </p:style>
        <p:txBody>
          <a:bodyPr>
            <a:noAutofit/>
          </a:bodyPr>
          <a:lstStyle/>
          <a:p>
            <a:r>
              <a:rPr lang="en-US" sz="4800" dirty="0" smtClean="0"/>
              <a:t>Sometimes we might be </a:t>
            </a:r>
            <a:br>
              <a:rPr lang="en-US" sz="4800" dirty="0" smtClean="0"/>
            </a:br>
            <a:r>
              <a:rPr lang="en-US" sz="4800" dirty="0" smtClean="0">
                <a:solidFill>
                  <a:schemeClr val="accent2"/>
                </a:solidFill>
              </a:rPr>
              <a:t>bossy</a:t>
            </a:r>
            <a:r>
              <a:rPr lang="en-US" sz="4800" dirty="0" smtClean="0"/>
              <a:t> instead of </a:t>
            </a:r>
            <a:r>
              <a:rPr lang="en-US" sz="4800" b="1" dirty="0" smtClean="0">
                <a:ln w="22225">
                  <a:solidFill>
                    <a:schemeClr val="accent2"/>
                  </a:solidFill>
                  <a:prstDash val="solid"/>
                </a:ln>
                <a:solidFill>
                  <a:schemeClr val="accent2">
                    <a:lumMod val="40000"/>
                    <a:lumOff val="60000"/>
                  </a:schemeClr>
                </a:solidFill>
              </a:rPr>
              <a:t>helpful</a:t>
            </a:r>
            <a:endParaRPr lang="en-US" sz="4800" b="1" dirty="0">
              <a:ln w="22225">
                <a:solidFill>
                  <a:schemeClr val="accent2"/>
                </a:solidFill>
                <a:prstDash val="solid"/>
              </a:ln>
              <a:solidFill>
                <a:schemeClr val="accent2">
                  <a:lumMod val="40000"/>
                  <a:lumOff val="60000"/>
                </a:schemeClr>
              </a:solidFill>
            </a:endParaRPr>
          </a:p>
        </p:txBody>
      </p:sp>
      <p:sp>
        <p:nvSpPr>
          <p:cNvPr id="8" name="Content Placeholder 7"/>
          <p:cNvSpPr>
            <a:spLocks noGrp="1"/>
          </p:cNvSpPr>
          <p:nvPr>
            <p:ph idx="1"/>
          </p:nvPr>
        </p:nvSpPr>
        <p:spPr>
          <a:xfrm>
            <a:off x="395536" y="2276872"/>
            <a:ext cx="8291264" cy="396044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buNone/>
            </a:pPr>
            <a:r>
              <a:rPr lang="en-US" sz="5400" b="1" u="sng" dirty="0" smtClean="0">
                <a:ln w="6600">
                  <a:solidFill>
                    <a:schemeClr val="accent2"/>
                  </a:solidFill>
                  <a:prstDash val="solid"/>
                </a:ln>
                <a:solidFill>
                  <a:srgbClr val="FFFFFF"/>
                </a:solidFill>
                <a:effectLst>
                  <a:outerShdw dist="38100" dir="2700000" algn="tl" rotWithShape="0">
                    <a:schemeClr val="accent2"/>
                  </a:outerShdw>
                </a:effectLst>
              </a:rPr>
              <a:t>4</a:t>
            </a:r>
            <a:r>
              <a:rPr lang="en-US" sz="4800" dirty="0" smtClean="0">
                <a:solidFill>
                  <a:schemeClr val="accent2"/>
                </a:solidFill>
              </a:rPr>
              <a:t> Things to Watch:</a:t>
            </a:r>
          </a:p>
          <a:p>
            <a:pPr marL="914400" indent="-914400">
              <a:buFont typeface="+mj-lt"/>
              <a:buAutoNum type="arabicPeriod"/>
            </a:pPr>
            <a:r>
              <a:rPr lang="en-US" sz="4800" dirty="0" smtClean="0">
                <a:solidFill>
                  <a:schemeClr val="accent2"/>
                </a:solidFill>
              </a:rPr>
              <a:t>our tone of voice</a:t>
            </a:r>
          </a:p>
          <a:p>
            <a:pPr marL="914400" indent="-914400">
              <a:buFont typeface="+mj-lt"/>
              <a:buAutoNum type="arabicPeriod"/>
            </a:pPr>
            <a:r>
              <a:rPr lang="en-US" sz="4800" dirty="0" smtClean="0">
                <a:solidFill>
                  <a:schemeClr val="accent2"/>
                </a:solidFill>
              </a:rPr>
              <a:t>the words we say</a:t>
            </a:r>
          </a:p>
          <a:p>
            <a:pPr marL="914400" indent="-914400">
              <a:buFont typeface="+mj-lt"/>
              <a:buAutoNum type="arabicPeriod"/>
            </a:pPr>
            <a:r>
              <a:rPr lang="en-US" sz="4800" dirty="0" smtClean="0">
                <a:solidFill>
                  <a:schemeClr val="accent2"/>
                </a:solidFill>
              </a:rPr>
              <a:t>what our face is doing</a:t>
            </a:r>
          </a:p>
          <a:p>
            <a:pPr marL="914400" indent="-914400">
              <a:buFont typeface="+mj-lt"/>
              <a:buAutoNum type="arabicPeriod"/>
            </a:pPr>
            <a:r>
              <a:rPr lang="en-US" sz="4800" dirty="0" smtClean="0">
                <a:solidFill>
                  <a:schemeClr val="accent2"/>
                </a:solidFill>
              </a:rPr>
              <a:t>what our body is doing</a:t>
            </a:r>
          </a:p>
          <a:p>
            <a:pPr marL="0" indent="0">
              <a:buNone/>
            </a:pPr>
            <a:endParaRPr lang="en-US" sz="4800" dirty="0">
              <a:solidFill>
                <a:schemeClr val="accent2"/>
              </a:solidFill>
            </a:endParaRPr>
          </a:p>
        </p:txBody>
      </p:sp>
    </p:spTree>
    <p:extLst>
      <p:ext uri="{BB962C8B-B14F-4D97-AF65-F5344CB8AC3E}">
        <p14:creationId xmlns:p14="http://schemas.microsoft.com/office/powerpoint/2010/main" val="333332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450"/>
            <a:ext cx="8229600" cy="1143000"/>
          </a:xfrm>
        </p:spPr>
        <p:style>
          <a:lnRef idx="2">
            <a:schemeClr val="accent4"/>
          </a:lnRef>
          <a:fillRef idx="1">
            <a:schemeClr val="lt1"/>
          </a:fillRef>
          <a:effectRef idx="0">
            <a:schemeClr val="accent4"/>
          </a:effectRef>
          <a:fontRef idx="minor">
            <a:schemeClr val="dk1"/>
          </a:fontRef>
        </p:style>
        <p:txBody>
          <a:bodyPr>
            <a:normAutofit/>
          </a:bodyPr>
          <a:lstStyle/>
          <a:p>
            <a:r>
              <a:rPr lang="en-US" sz="4800" b="1" dirty="0" smtClean="0"/>
              <a:t>Tone of </a:t>
            </a:r>
            <a:r>
              <a:rPr lang="en-US" sz="4800" b="1" dirty="0" smtClean="0">
                <a:solidFill>
                  <a:schemeClr val="accent2"/>
                </a:solidFill>
              </a:rPr>
              <a:t>Voice</a:t>
            </a:r>
            <a:endParaRPr lang="en-US" sz="4800" b="1" dirty="0">
              <a:solidFill>
                <a:schemeClr val="accent2"/>
              </a:solidFill>
            </a:endParaRPr>
          </a:p>
        </p:txBody>
      </p:sp>
      <p:sp>
        <p:nvSpPr>
          <p:cNvPr id="3" name="Content Placeholder 2"/>
          <p:cNvSpPr>
            <a:spLocks noGrp="1"/>
          </p:cNvSpPr>
          <p:nvPr>
            <p:ph idx="1"/>
          </p:nvPr>
        </p:nvSpPr>
        <p:spPr>
          <a:xfrm>
            <a:off x="457200" y="1772816"/>
            <a:ext cx="8229600" cy="4525963"/>
          </a:xfrm>
        </p:spPr>
        <p:txBody>
          <a:bodyPr>
            <a:normAutofit/>
          </a:bodyPr>
          <a:lstStyle/>
          <a:p>
            <a:pPr marL="0" indent="0" algn="ctr">
              <a:buNone/>
            </a:pPr>
            <a:r>
              <a:rPr lang="en-US" sz="4400" dirty="0" smtClean="0"/>
              <a:t>Inside voice – not yelling</a:t>
            </a:r>
            <a:endParaRPr lang="en-US" sz="4400" dirty="0"/>
          </a:p>
        </p:txBody>
      </p:sp>
      <p:pic>
        <p:nvPicPr>
          <p:cNvPr id="4" name="Picture 3"/>
          <p:cNvPicPr>
            <a:picLocks noChangeAspect="1"/>
          </p:cNvPicPr>
          <p:nvPr/>
        </p:nvPicPr>
        <p:blipFill>
          <a:blip r:embed="rId3"/>
          <a:stretch>
            <a:fillRect/>
          </a:stretch>
        </p:blipFill>
        <p:spPr>
          <a:xfrm>
            <a:off x="3275856" y="2636912"/>
            <a:ext cx="2860154" cy="3525635"/>
          </a:xfrm>
          <a:prstGeom prst="rect">
            <a:avLst/>
          </a:prstGeom>
        </p:spPr>
      </p:pic>
    </p:spTree>
    <p:extLst>
      <p:ext uri="{BB962C8B-B14F-4D97-AF65-F5344CB8AC3E}">
        <p14:creationId xmlns:p14="http://schemas.microsoft.com/office/powerpoint/2010/main" val="340917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The </a:t>
            </a:r>
            <a:r>
              <a:rPr lang="en-US" b="1" dirty="0" smtClean="0">
                <a:solidFill>
                  <a:schemeClr val="accent2"/>
                </a:solidFill>
              </a:rPr>
              <a:t>Words</a:t>
            </a:r>
            <a:r>
              <a:rPr lang="en-US" b="1" dirty="0" smtClean="0"/>
              <a:t> We Say</a:t>
            </a:r>
            <a:endParaRPr lang="en-US" b="1" dirty="0"/>
          </a:p>
        </p:txBody>
      </p:sp>
      <p:pic>
        <p:nvPicPr>
          <p:cNvPr id="4" name="Content Placeholder 3"/>
          <p:cNvPicPr>
            <a:picLocks noGrp="1" noChangeAspect="1"/>
          </p:cNvPicPr>
          <p:nvPr>
            <p:ph idx="1"/>
          </p:nvPr>
        </p:nvPicPr>
        <p:blipFill>
          <a:blip r:embed="rId3"/>
          <a:stretch>
            <a:fillRect/>
          </a:stretch>
        </p:blipFill>
        <p:spPr>
          <a:xfrm>
            <a:off x="718994" y="1708003"/>
            <a:ext cx="7706012" cy="1072989"/>
          </a:xfrm>
          <a:prstGeom prst="rect">
            <a:avLst/>
          </a:prstGeom>
        </p:spPr>
      </p:pic>
      <p:sp>
        <p:nvSpPr>
          <p:cNvPr id="5" name="Oval Callout 4"/>
          <p:cNvSpPr/>
          <p:nvPr/>
        </p:nvSpPr>
        <p:spPr>
          <a:xfrm>
            <a:off x="827584" y="2758197"/>
            <a:ext cx="3456384" cy="1303275"/>
          </a:xfrm>
          <a:prstGeom prst="wedgeEllipseCallout">
            <a:avLst>
              <a:gd name="adj1" fmla="val -53289"/>
              <a:gd name="adj2" fmla="val 400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chemeClr val="tx1"/>
                </a:solidFill>
                <a:latin typeface="Comic Sans MS" panose="030F0702030302020204" pitchFamily="66" charset="0"/>
              </a:rPr>
              <a:t>Move – you’re in my way!</a:t>
            </a:r>
            <a:endParaRPr lang="en-US" sz="2000" b="1" dirty="0">
              <a:solidFill>
                <a:schemeClr val="tx1"/>
              </a:solidFill>
              <a:latin typeface="Comic Sans MS" panose="030F0702030302020204" pitchFamily="66" charset="0"/>
            </a:endParaRPr>
          </a:p>
        </p:txBody>
      </p:sp>
      <p:sp>
        <p:nvSpPr>
          <p:cNvPr id="6" name="Oval Callout 5"/>
          <p:cNvSpPr/>
          <p:nvPr/>
        </p:nvSpPr>
        <p:spPr>
          <a:xfrm>
            <a:off x="5184646" y="2881140"/>
            <a:ext cx="3240360" cy="1368152"/>
          </a:xfrm>
          <a:prstGeom prst="wedgeEllipseCallout">
            <a:avLst>
              <a:gd name="adj1" fmla="val 48987"/>
              <a:gd name="adj2" fmla="val 7063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tx1"/>
                </a:solidFill>
                <a:latin typeface="Comic Sans MS" panose="030F0702030302020204" pitchFamily="66" charset="0"/>
              </a:rPr>
              <a:t>Mrs. Smith told us to stop at the door and wait for her</a:t>
            </a:r>
            <a:endParaRPr lang="en-US" b="1" dirty="0">
              <a:solidFill>
                <a:schemeClr val="tx1"/>
              </a:solidFill>
              <a:latin typeface="Comic Sans MS" panose="030F0702030302020204" pitchFamily="66" charset="0"/>
            </a:endParaRPr>
          </a:p>
        </p:txBody>
      </p:sp>
      <p:sp>
        <p:nvSpPr>
          <p:cNvPr id="7" name="Oval Callout 6"/>
          <p:cNvSpPr/>
          <p:nvPr/>
        </p:nvSpPr>
        <p:spPr>
          <a:xfrm>
            <a:off x="2843808" y="4437112"/>
            <a:ext cx="3384376" cy="1512168"/>
          </a:xfrm>
          <a:prstGeom prst="wedgeEllipseCallout">
            <a:avLst>
              <a:gd name="adj1" fmla="val -16760"/>
              <a:gd name="adj2" fmla="val 780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Comic Sans MS" panose="030F0702030302020204" pitchFamily="66" charset="0"/>
              </a:rPr>
              <a:t>You’re not supposed to be playing with those - I’m telling!</a:t>
            </a:r>
            <a:endParaRPr lang="en-US" b="1" dirty="0">
              <a:latin typeface="Comic Sans MS" panose="030F0702030302020204" pitchFamily="66" charset="0"/>
            </a:endParaRPr>
          </a:p>
        </p:txBody>
      </p:sp>
    </p:spTree>
    <p:extLst>
      <p:ext uri="{BB962C8B-B14F-4D97-AF65-F5344CB8AC3E}">
        <p14:creationId xmlns:p14="http://schemas.microsoft.com/office/powerpoint/2010/main" val="21416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43000"/>
          </a:xfrm>
        </p:spPr>
        <p:style>
          <a:lnRef idx="2">
            <a:schemeClr val="accent4"/>
          </a:lnRef>
          <a:fillRef idx="1">
            <a:schemeClr val="lt1"/>
          </a:fillRef>
          <a:effectRef idx="0">
            <a:schemeClr val="accent4"/>
          </a:effectRef>
          <a:fontRef idx="minor">
            <a:schemeClr val="dk1"/>
          </a:fontRef>
        </p:style>
        <p:txBody>
          <a:bodyPr>
            <a:normAutofit/>
          </a:bodyPr>
          <a:lstStyle/>
          <a:p>
            <a:r>
              <a:rPr lang="en-US" b="1" dirty="0" smtClean="0"/>
              <a:t>What Our </a:t>
            </a:r>
            <a:r>
              <a:rPr lang="en-US" b="1" dirty="0" smtClean="0">
                <a:solidFill>
                  <a:schemeClr val="accent2"/>
                </a:solidFill>
              </a:rPr>
              <a:t>Face</a:t>
            </a:r>
            <a:r>
              <a:rPr lang="en-US" b="1" dirty="0" smtClean="0"/>
              <a:t> is Doing</a:t>
            </a:r>
            <a:endParaRPr lang="en-US" b="1" u="sng" dirty="0">
              <a:solidFill>
                <a:schemeClr val="accent2"/>
              </a:solidFill>
            </a:endParaRPr>
          </a:p>
        </p:txBody>
      </p:sp>
      <p:pic>
        <p:nvPicPr>
          <p:cNvPr id="9" name="Content Placeholder 8"/>
          <p:cNvPicPr>
            <a:picLocks noGrp="1" noChangeAspect="1"/>
          </p:cNvPicPr>
          <p:nvPr>
            <p:ph idx="1"/>
          </p:nvPr>
        </p:nvPicPr>
        <p:blipFill rotWithShape="1">
          <a:blip r:embed="rId3"/>
          <a:srcRect l="21993"/>
          <a:stretch/>
        </p:blipFill>
        <p:spPr>
          <a:xfrm>
            <a:off x="2987824" y="2132856"/>
            <a:ext cx="3409567" cy="29139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Box 11"/>
          <p:cNvSpPr txBox="1"/>
          <p:nvPr/>
        </p:nvSpPr>
        <p:spPr>
          <a:xfrm>
            <a:off x="755576" y="5589240"/>
            <a:ext cx="7704856" cy="707886"/>
          </a:xfrm>
          <a:prstGeom prst="rect">
            <a:avLst/>
          </a:prstGeom>
          <a:noFill/>
        </p:spPr>
        <p:txBody>
          <a:bodyPr wrap="square" rtlCol="0">
            <a:spAutoFit/>
          </a:bodyPr>
          <a:lstStyle/>
          <a:p>
            <a:pPr algn="ctr"/>
            <a:r>
              <a:rPr lang="en-US" sz="4000" b="1" dirty="0" smtClean="0">
                <a:ln w="22225">
                  <a:solidFill>
                    <a:schemeClr val="accent2"/>
                  </a:solidFill>
                  <a:prstDash val="solid"/>
                </a:ln>
                <a:solidFill>
                  <a:schemeClr val="accent2">
                    <a:lumMod val="40000"/>
                    <a:lumOff val="60000"/>
                  </a:schemeClr>
                </a:solidFill>
              </a:rPr>
              <a:t>Helpful</a:t>
            </a:r>
            <a:r>
              <a:rPr lang="en-US" sz="4000" b="1" dirty="0" smtClean="0"/>
              <a:t> or </a:t>
            </a:r>
            <a:r>
              <a:rPr lang="en-US" sz="4000" b="1" dirty="0" smtClean="0">
                <a:solidFill>
                  <a:schemeClr val="accent2"/>
                </a:solidFill>
              </a:rPr>
              <a:t>Bossy</a:t>
            </a:r>
            <a:r>
              <a:rPr lang="en-US" sz="4000" b="1" dirty="0" smtClean="0"/>
              <a:t>?</a:t>
            </a:r>
            <a:endParaRPr lang="en-US" sz="4000" b="1" dirty="0"/>
          </a:p>
        </p:txBody>
      </p:sp>
    </p:spTree>
    <p:extLst>
      <p:ext uri="{BB962C8B-B14F-4D97-AF65-F5344CB8AC3E}">
        <p14:creationId xmlns:p14="http://schemas.microsoft.com/office/powerpoint/2010/main" val="412152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ln w="22225">
                  <a:solidFill>
                    <a:schemeClr val="accent2"/>
                  </a:solidFill>
                  <a:prstDash val="solid"/>
                </a:ln>
                <a:solidFill>
                  <a:schemeClr val="accent2">
                    <a:lumMod val="40000"/>
                    <a:lumOff val="60000"/>
                  </a:schemeClr>
                </a:solidFill>
              </a:rPr>
              <a:t>Helpful</a:t>
            </a:r>
            <a:r>
              <a:rPr lang="en-US" b="1" dirty="0" smtClean="0"/>
              <a:t> or </a:t>
            </a:r>
            <a:r>
              <a:rPr lang="en-US" b="1" dirty="0" smtClean="0">
                <a:solidFill>
                  <a:schemeClr val="accent2"/>
                </a:solidFill>
              </a:rPr>
              <a:t>Bossy</a:t>
            </a:r>
            <a:r>
              <a:rPr lang="en-US" b="1" dirty="0" smtClean="0"/>
              <a:t>?</a:t>
            </a:r>
            <a:endParaRPr lang="en-US" b="1" dirty="0"/>
          </a:p>
        </p:txBody>
      </p:sp>
      <p:pic>
        <p:nvPicPr>
          <p:cNvPr id="4" name="Content Placeholder 3"/>
          <p:cNvPicPr>
            <a:picLocks noGrp="1" noChangeAspect="1"/>
          </p:cNvPicPr>
          <p:nvPr>
            <p:ph idx="1"/>
          </p:nvPr>
        </p:nvPicPr>
        <p:blipFill>
          <a:blip r:embed="rId3"/>
          <a:stretch>
            <a:fillRect/>
          </a:stretch>
        </p:blipFill>
        <p:spPr>
          <a:xfrm>
            <a:off x="2699158" y="2276872"/>
            <a:ext cx="4124077" cy="31392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79665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83" y="457200"/>
            <a:ext cx="8229600" cy="1143000"/>
          </a:xfrm>
        </p:spPr>
        <p:style>
          <a:lnRef idx="2">
            <a:schemeClr val="accent4"/>
          </a:lnRef>
          <a:fillRef idx="1">
            <a:schemeClr val="lt1"/>
          </a:fillRef>
          <a:effectRef idx="0">
            <a:schemeClr val="accent4"/>
          </a:effectRef>
          <a:fontRef idx="minor">
            <a:schemeClr val="dk1"/>
          </a:fontRef>
        </p:style>
        <p:txBody>
          <a:bodyPr/>
          <a:lstStyle/>
          <a:p>
            <a:r>
              <a:rPr lang="en-US" b="1" dirty="0" smtClean="0"/>
              <a:t>What Our </a:t>
            </a:r>
            <a:r>
              <a:rPr lang="en-US" b="1" dirty="0" smtClean="0">
                <a:solidFill>
                  <a:schemeClr val="accent2"/>
                </a:solidFill>
              </a:rPr>
              <a:t>Body</a:t>
            </a:r>
            <a:r>
              <a:rPr lang="en-US" b="1" dirty="0" smtClean="0"/>
              <a:t> is Doing</a:t>
            </a:r>
            <a:endParaRPr lang="en-US" b="1" dirty="0"/>
          </a:p>
        </p:txBody>
      </p:sp>
      <p:pic>
        <p:nvPicPr>
          <p:cNvPr id="4" name="Content Placeholder 3"/>
          <p:cNvPicPr>
            <a:picLocks noGrp="1" noChangeAspect="1"/>
          </p:cNvPicPr>
          <p:nvPr>
            <p:ph idx="1"/>
          </p:nvPr>
        </p:nvPicPr>
        <p:blipFill rotWithShape="1">
          <a:blip r:embed="rId3"/>
          <a:srcRect t="12577"/>
          <a:stretch/>
        </p:blipFill>
        <p:spPr>
          <a:xfrm>
            <a:off x="3203848" y="1916832"/>
            <a:ext cx="3111678" cy="35038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906681" y="5589240"/>
            <a:ext cx="7706012" cy="1072989"/>
          </a:xfrm>
          <a:prstGeom prst="rect">
            <a:avLst/>
          </a:prstGeom>
        </p:spPr>
      </p:pic>
    </p:spTree>
    <p:extLst>
      <p:ext uri="{BB962C8B-B14F-4D97-AF65-F5344CB8AC3E}">
        <p14:creationId xmlns:p14="http://schemas.microsoft.com/office/powerpoint/2010/main" val="70229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9ACD32"/>
      </a:accent1>
      <a:accent2>
        <a:srgbClr val="9457EB"/>
      </a:accent2>
      <a:accent3>
        <a:srgbClr val="5A4FCF"/>
      </a:accent3>
      <a:accent4>
        <a:srgbClr val="C154C1"/>
      </a:accent4>
      <a:accent5>
        <a:srgbClr val="3CD070"/>
      </a:accent5>
      <a:accent6>
        <a:srgbClr val="ECD5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885</Words>
  <Application>Microsoft Office PowerPoint</Application>
  <PresentationFormat>On-screen Show (4:3)</PresentationFormat>
  <Paragraphs>71</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Office Theme</vt:lpstr>
      <vt:lpstr>I Can Be Helpful – Not Bossy</vt:lpstr>
      <vt:lpstr>There’s a difference between being…</vt:lpstr>
      <vt:lpstr>There’s a difference between being…</vt:lpstr>
      <vt:lpstr>Sometimes we might be  bossy instead of helpful</vt:lpstr>
      <vt:lpstr>Tone of Voice</vt:lpstr>
      <vt:lpstr>The Words We Say</vt:lpstr>
      <vt:lpstr>What Our Face is Doing</vt:lpstr>
      <vt:lpstr>Helpful or Bossy?</vt:lpstr>
      <vt:lpstr>What Our Body is Doing</vt:lpstr>
      <vt:lpstr>Helpful or Bossy?</vt:lpstr>
      <vt:lpstr>Helpful or Bossy?</vt:lpstr>
      <vt:lpstr>PowerPoint Presentation</vt:lpstr>
      <vt:lpstr>I Can Be Helpful – Not Bossy</vt:lpstr>
      <vt:lpstr>So…what do YOU think?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Andrea Morris</cp:lastModifiedBy>
  <cp:revision>24</cp:revision>
  <dcterms:created xsi:type="dcterms:W3CDTF">2012-04-28T17:18:27Z</dcterms:created>
  <dcterms:modified xsi:type="dcterms:W3CDTF">2016-07-19T15:32:04Z</dcterms:modified>
</cp:coreProperties>
</file>