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23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979346-5D76-4499-A011-5115AF3245F4}" type="datetimeFigureOut">
              <a:rPr lang="en-US" smtClean="0"/>
              <a:pPr/>
              <a:t>11/18/2015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125A5E9-B422-4796-BCC9-F961915B6C2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83214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25A5E9-B422-4796-BCC9-F961915B6C29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6034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25A5E9-B422-4796-BCC9-F961915B6C29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72376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25A5E9-B422-4796-BCC9-F961915B6C29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499796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25A5E9-B422-4796-BCC9-F961915B6C29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483807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25A5E9-B422-4796-BCC9-F961915B6C29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5015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25A5E9-B422-4796-BCC9-F961915B6C29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794101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25A5E9-B422-4796-BCC9-F961915B6C29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978982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25A5E9-B422-4796-BCC9-F961915B6C29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65643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EA6BA-5448-42E9-A2C7-117DF16F1FF4}" type="datetimeFigureOut">
              <a:rPr lang="en-US" smtClean="0"/>
              <a:pPr/>
              <a:t>11/18/2015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413B1-D62A-4933-9C42-B7FC8FCF75D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EA6BA-5448-42E9-A2C7-117DF16F1FF4}" type="datetimeFigureOut">
              <a:rPr lang="en-US" smtClean="0"/>
              <a:pPr/>
              <a:t>11/18/2015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413B1-D62A-4933-9C42-B7FC8FCF75D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EA6BA-5448-42E9-A2C7-117DF16F1FF4}" type="datetimeFigureOut">
              <a:rPr lang="en-US" smtClean="0"/>
              <a:pPr/>
              <a:t>11/18/2015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413B1-D62A-4933-9C42-B7FC8FCF75D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EA6BA-5448-42E9-A2C7-117DF16F1FF4}" type="datetimeFigureOut">
              <a:rPr lang="en-US" smtClean="0"/>
              <a:pPr/>
              <a:t>11/18/2015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413B1-D62A-4933-9C42-B7FC8FCF75D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EA6BA-5448-42E9-A2C7-117DF16F1FF4}" type="datetimeFigureOut">
              <a:rPr lang="en-US" smtClean="0"/>
              <a:pPr/>
              <a:t>11/18/2015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413B1-D62A-4933-9C42-B7FC8FCF75D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EA6BA-5448-42E9-A2C7-117DF16F1FF4}" type="datetimeFigureOut">
              <a:rPr lang="en-US" smtClean="0"/>
              <a:pPr/>
              <a:t>11/18/2015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413B1-D62A-4933-9C42-B7FC8FCF75D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EA6BA-5448-42E9-A2C7-117DF16F1FF4}" type="datetimeFigureOut">
              <a:rPr lang="en-US" smtClean="0"/>
              <a:pPr/>
              <a:t>11/18/2015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413B1-D62A-4933-9C42-B7FC8FCF75D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EA6BA-5448-42E9-A2C7-117DF16F1FF4}" type="datetimeFigureOut">
              <a:rPr lang="en-US" smtClean="0"/>
              <a:pPr/>
              <a:t>11/18/2015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413B1-D62A-4933-9C42-B7FC8FCF75D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EA6BA-5448-42E9-A2C7-117DF16F1FF4}" type="datetimeFigureOut">
              <a:rPr lang="en-US" smtClean="0"/>
              <a:pPr/>
              <a:t>11/18/2015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413B1-D62A-4933-9C42-B7FC8FCF75D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EA6BA-5448-42E9-A2C7-117DF16F1FF4}" type="datetimeFigureOut">
              <a:rPr lang="en-US" smtClean="0"/>
              <a:pPr/>
              <a:t>11/18/2015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413B1-D62A-4933-9C42-B7FC8FCF75D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EA6BA-5448-42E9-A2C7-117DF16F1FF4}" type="datetimeFigureOut">
              <a:rPr lang="en-US" smtClean="0"/>
              <a:pPr/>
              <a:t>11/18/2015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413B1-D62A-4933-9C42-B7FC8FCF75D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BEA6BA-5448-42E9-A2C7-117DF16F1FF4}" type="datetimeFigureOut">
              <a:rPr lang="en-US" smtClean="0"/>
              <a:pPr/>
              <a:t>11/18/2015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7413B1-D62A-4933-9C42-B7FC8FCF75D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nternetphotos.net/two-dogs-photo.html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304800"/>
            <a:ext cx="7772400" cy="1470025"/>
          </a:xfrm>
        </p:spPr>
        <p:txBody>
          <a:bodyPr/>
          <a:lstStyle/>
          <a:p>
            <a:r>
              <a:rPr lang="en-US" dirty="0" smtClean="0"/>
              <a:t>Words and Actions Can Hurt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1676400"/>
            <a:ext cx="7772400" cy="3733800"/>
          </a:xfrm>
        </p:spPr>
        <p:txBody>
          <a:bodyPr/>
          <a:lstStyle/>
          <a:p>
            <a:pPr algn="l"/>
            <a:r>
              <a:rPr lang="en-US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Sometimes I say things and do things when I am frustrated or mad.</a:t>
            </a:r>
          </a:p>
          <a:p>
            <a:pPr algn="l"/>
            <a:r>
              <a:rPr lang="en-US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Sometimes those things can make another person feel sad and tired and just not want to be with me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3314" name="Picture 2" descr="http://www.co.marion.or.us/NR/rdonlyres/420ED60A-09F4-49E6-BC5C-7503209B6122/19511/SadDog_thumb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57800" y="4876800"/>
            <a:ext cx="1905000" cy="1266826"/>
          </a:xfrm>
          <a:prstGeom prst="rect">
            <a:avLst/>
          </a:prstGeom>
          <a:noFill/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4899417"/>
            <a:ext cx="2057400" cy="1021566"/>
          </a:xfrm>
          <a:prstGeom prst="rect">
            <a:avLst/>
          </a:prstGeom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2000"/>
                                        <p:tgtEl>
                                          <p:spTgt spid="13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Sometimes I want help and I yell over and over to the person to help me out.  This yelling can feel like a sharp pain to the person.  They start to feel frustrated too.  They think, ‘Why can’t he wait, I always help him.”</a:t>
            </a:r>
            <a:endParaRPr lang="en-US" b="1" dirty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7410" name="Picture 2" descr="http://www.harrogate.gov.uk/PublishingImages/CS_20100304_barking%20dog2.jpg"/>
          <p:cNvPicPr>
            <a:picLocks noChangeAspect="1" noChangeArrowheads="1"/>
          </p:cNvPicPr>
          <p:nvPr/>
        </p:nvPicPr>
        <p:blipFill>
          <a:blip r:embed="rId3" cstate="print"/>
          <a:srcRect l="25689" t="6823" r="37614"/>
          <a:stretch>
            <a:fillRect/>
          </a:stretch>
        </p:blipFill>
        <p:spPr bwMode="auto">
          <a:xfrm>
            <a:off x="6324600" y="4219574"/>
            <a:ext cx="1449021" cy="2638426"/>
          </a:xfrm>
          <a:prstGeom prst="rect">
            <a:avLst/>
          </a:prstGeom>
          <a:noFill/>
        </p:spPr>
      </p:pic>
      <p:sp>
        <p:nvSpPr>
          <p:cNvPr id="5" name="Oval Callout 4"/>
          <p:cNvSpPr/>
          <p:nvPr/>
        </p:nvSpPr>
        <p:spPr>
          <a:xfrm>
            <a:off x="2971800" y="4648200"/>
            <a:ext cx="2819400" cy="1676400"/>
          </a:xfrm>
          <a:prstGeom prst="wedgeEllipseCallout">
            <a:avLst>
              <a:gd name="adj1" fmla="val 72866"/>
              <a:gd name="adj2" fmla="val 1113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Why can’t you wait!  I always help you out!</a:t>
            </a:r>
            <a:endParaRPr lang="en-US" sz="2400" b="1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7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304800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en-US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Sometimes I want my school work changed.  Sometimes the adult works so hard to make things OK for me and then I don’t like it or I keep changing it.  </a:t>
            </a:r>
          </a:p>
          <a:p>
            <a:pPr>
              <a:buNone/>
            </a:pPr>
            <a:r>
              <a:rPr lang="en-US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This makes the adult feel frustrated and tired.  The person feels like they want to help but I never help them out. </a:t>
            </a:r>
            <a:endParaRPr lang="en-US" b="1" dirty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9458" name="Picture 2" descr="http://2.bp.blogspot.com/_1xHCqFHSKVo/TI1MgjuUP7I/AAAAAAAAA5I/8IF17Otm4YI/s1600/sad_dog.jpg"/>
          <p:cNvPicPr>
            <a:picLocks noChangeAspect="1" noChangeArrowheads="1"/>
          </p:cNvPicPr>
          <p:nvPr/>
        </p:nvPicPr>
        <p:blipFill>
          <a:blip r:embed="rId3" cstate="print"/>
          <a:srcRect l="10000" t="37453" r="21000"/>
          <a:stretch>
            <a:fillRect/>
          </a:stretch>
        </p:blipFill>
        <p:spPr bwMode="auto">
          <a:xfrm>
            <a:off x="5029200" y="4419600"/>
            <a:ext cx="3429000" cy="2074793"/>
          </a:xfrm>
          <a:prstGeom prst="rect">
            <a:avLst/>
          </a:prstGeom>
          <a:noFill/>
        </p:spPr>
      </p:pic>
      <p:sp>
        <p:nvSpPr>
          <p:cNvPr id="5" name="Oval Callout 4"/>
          <p:cNvSpPr/>
          <p:nvPr/>
        </p:nvSpPr>
        <p:spPr>
          <a:xfrm>
            <a:off x="685800" y="4419600"/>
            <a:ext cx="3276600" cy="1676400"/>
          </a:xfrm>
          <a:prstGeom prst="wedgeEllipseCallout">
            <a:avLst>
              <a:gd name="adj1" fmla="val 92505"/>
              <a:gd name="adj2" fmla="val 738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/>
              <a:t>I worked so hard to help and he still doesn’t want to do what I gave </a:t>
            </a:r>
            <a:r>
              <a:rPr lang="en-US" sz="2000" b="1" dirty="0" smtClean="0">
                <a:solidFill>
                  <a:schemeClr val="bg1"/>
                </a:solidFill>
              </a:rPr>
              <a:t>him</a:t>
            </a:r>
            <a:r>
              <a:rPr lang="en-US" sz="2000" b="1" dirty="0" smtClean="0"/>
              <a:t>.  </a:t>
            </a:r>
            <a:endParaRPr lang="en-US" sz="2000" b="1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19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745163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I think I am going to try VERY hard to make the people who like me and want to help me feel good.</a:t>
            </a:r>
          </a:p>
          <a:p>
            <a:pPr>
              <a:buNone/>
            </a:pPr>
            <a:endParaRPr lang="en-US" b="1" dirty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US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I can do things when I feel frustrated and want to yell.</a:t>
            </a:r>
          </a:p>
          <a:p>
            <a:pPr>
              <a:buNone/>
            </a:pPr>
            <a:endParaRPr lang="en-US" b="1" dirty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US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I can:  In my head count to 5 then count backwards BEFORE I say anything.  Then I can say something quietly about how I feel.</a:t>
            </a:r>
            <a:endParaRPr lang="en-US" b="1" dirty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21506" name="Picture 2" descr="http://www.literalmom.com/.a/6a014e86614612970d014e60fdd60c970c-800wi"/>
          <p:cNvPicPr>
            <a:picLocks noChangeAspect="1" noChangeArrowheads="1"/>
          </p:cNvPicPr>
          <p:nvPr/>
        </p:nvPicPr>
        <p:blipFill>
          <a:blip r:embed="rId3" cstate="print"/>
          <a:srcRect l="2462" t="14770" r="1538" b="18769"/>
          <a:stretch>
            <a:fillRect/>
          </a:stretch>
        </p:blipFill>
        <p:spPr bwMode="auto">
          <a:xfrm>
            <a:off x="6553200" y="5334000"/>
            <a:ext cx="1651000" cy="1143000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15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15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150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1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/>
          <a:lstStyle/>
          <a:p>
            <a:pPr>
              <a:buNone/>
            </a:pPr>
            <a:r>
              <a:rPr lang="en-US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I can try as hard as I can to do the activities adults give me.  It really is probably easier than I think.  </a:t>
            </a:r>
          </a:p>
          <a:p>
            <a:pPr>
              <a:buNone/>
            </a:pPr>
            <a:endParaRPr lang="en-US" b="1" dirty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US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This will make them feel so happy AND want to do things with me a lot!</a:t>
            </a:r>
            <a:endParaRPr lang="en-US" b="1" dirty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23554" name="Picture 2" descr="http://dog-behavior-tips.com/wp-content/uploads/2011/06/happy_dog_look.jpg"/>
          <p:cNvPicPr>
            <a:picLocks noChangeAspect="1" noChangeArrowheads="1"/>
          </p:cNvPicPr>
          <p:nvPr/>
        </p:nvPicPr>
        <p:blipFill>
          <a:blip r:embed="rId3" cstate="print"/>
          <a:srcRect l="20000" t="24176" r="16000"/>
          <a:stretch>
            <a:fillRect/>
          </a:stretch>
        </p:blipFill>
        <p:spPr bwMode="auto">
          <a:xfrm>
            <a:off x="5181600" y="3962400"/>
            <a:ext cx="2438400" cy="2628900"/>
          </a:xfrm>
          <a:prstGeom prst="rect">
            <a:avLst/>
          </a:prstGeom>
          <a:noFill/>
        </p:spPr>
      </p:pic>
      <p:sp>
        <p:nvSpPr>
          <p:cNvPr id="5" name="Rounded Rectangular Callout 4"/>
          <p:cNvSpPr/>
          <p:nvPr/>
        </p:nvSpPr>
        <p:spPr>
          <a:xfrm>
            <a:off x="1143000" y="3733800"/>
            <a:ext cx="2438400" cy="1981200"/>
          </a:xfrm>
          <a:prstGeom prst="wedgeRoundRectCallout">
            <a:avLst>
              <a:gd name="adj1" fmla="val 150899"/>
              <a:gd name="adj2" fmla="val 12931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I want to be with _____!  He makes me feel great!</a:t>
            </a:r>
            <a:endParaRPr lang="en-US" sz="2400" b="1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35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35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35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235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/>
          <a:lstStyle/>
          <a:p>
            <a:pPr>
              <a:buNone/>
            </a:pPr>
            <a:endParaRPr lang="en-US" dirty="0"/>
          </a:p>
        </p:txBody>
      </p:sp>
      <p:pic>
        <p:nvPicPr>
          <p:cNvPr id="25602" name="Picture 2" descr="Two happy dogs photo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 l="15548" r="18021" b="19171"/>
          <a:stretch>
            <a:fillRect/>
          </a:stretch>
        </p:blipFill>
        <p:spPr bwMode="auto">
          <a:xfrm>
            <a:off x="4267200" y="2438400"/>
            <a:ext cx="3581400" cy="2971800"/>
          </a:xfrm>
          <a:prstGeom prst="rect">
            <a:avLst/>
          </a:prstGeom>
          <a:noFill/>
        </p:spPr>
      </p:pic>
      <p:sp>
        <p:nvSpPr>
          <p:cNvPr id="5" name="Oval Callout 4"/>
          <p:cNvSpPr/>
          <p:nvPr/>
        </p:nvSpPr>
        <p:spPr>
          <a:xfrm>
            <a:off x="533400" y="2209800"/>
            <a:ext cx="2895600" cy="2590800"/>
          </a:xfrm>
          <a:prstGeom prst="wedgeEllipseCallout">
            <a:avLst>
              <a:gd name="adj1" fmla="val 88864"/>
              <a:gd name="adj2" fmla="val 1155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/>
              <a:t>Let’s get _____!  He never yells at us!</a:t>
            </a:r>
            <a:endParaRPr lang="en-US" sz="2800" b="1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/>
          <a:lstStyle/>
          <a:p>
            <a:pPr>
              <a:buNone/>
            </a:pPr>
            <a:endParaRPr lang="en-US" b="1" dirty="0">
              <a:solidFill>
                <a:srgbClr val="00B050"/>
              </a:solidFill>
            </a:endParaRPr>
          </a:p>
        </p:txBody>
      </p:sp>
      <p:pic>
        <p:nvPicPr>
          <p:cNvPr id="27652" name="Picture 4" descr="http://sitmeanssit.com/dog-training-mu/austin-dog-training/files/2011/05/happy-dogs-at-play.jpg"/>
          <p:cNvPicPr>
            <a:picLocks noChangeAspect="1" noChangeArrowheads="1"/>
          </p:cNvPicPr>
          <p:nvPr/>
        </p:nvPicPr>
        <p:blipFill>
          <a:blip r:embed="rId3" cstate="print"/>
          <a:srcRect l="5368" t="13158" r="8742" b="13158"/>
          <a:stretch>
            <a:fillRect/>
          </a:stretch>
        </p:blipFill>
        <p:spPr bwMode="auto">
          <a:xfrm>
            <a:off x="3733800" y="1905000"/>
            <a:ext cx="4876800" cy="2133600"/>
          </a:xfrm>
          <a:prstGeom prst="rect">
            <a:avLst/>
          </a:prstGeom>
          <a:noFill/>
        </p:spPr>
      </p:pic>
      <p:sp>
        <p:nvSpPr>
          <p:cNvPr id="7" name="Oval Callout 6"/>
          <p:cNvSpPr/>
          <p:nvPr/>
        </p:nvSpPr>
        <p:spPr>
          <a:xfrm>
            <a:off x="762000" y="2438400"/>
            <a:ext cx="2895600" cy="3429000"/>
          </a:xfrm>
          <a:prstGeom prst="wedgeEllipseCallout">
            <a:avLst>
              <a:gd name="adj1" fmla="val 71874"/>
              <a:gd name="adj2" fmla="val -4022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/>
              <a:t>Let’s get _____. When we teach him new tricks he DOES them! </a:t>
            </a:r>
            <a:endParaRPr lang="en-US" sz="2800" b="1" dirty="0"/>
          </a:p>
        </p:txBody>
      </p:sp>
      <p:sp>
        <p:nvSpPr>
          <p:cNvPr id="8" name="Oval Callout 7"/>
          <p:cNvSpPr/>
          <p:nvPr/>
        </p:nvSpPr>
        <p:spPr>
          <a:xfrm>
            <a:off x="5638800" y="304800"/>
            <a:ext cx="3124200" cy="1600200"/>
          </a:xfrm>
          <a:prstGeom prst="wedgeEllipseCallout">
            <a:avLst>
              <a:gd name="adj1" fmla="val -6676"/>
              <a:gd name="adj2" fmla="val 6680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Yeah, he doesn’t make us keep changing them!</a:t>
            </a:r>
            <a:endParaRPr lang="en-US" sz="2400" b="1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68963"/>
          </a:xfrm>
        </p:spPr>
        <p:txBody>
          <a:bodyPr/>
          <a:lstStyle/>
          <a:p>
            <a:pPr>
              <a:buNone/>
            </a:pPr>
            <a:endParaRPr lang="en-US" dirty="0"/>
          </a:p>
        </p:txBody>
      </p:sp>
      <p:pic>
        <p:nvPicPr>
          <p:cNvPr id="29698" name="Picture 2" descr="http://t2.gstatic.com/images?q=tbn:ANd9GcTcB9NgoPi4d8qVMH-g57HeXb5s9eDCisfZGipuQowV6L6zno16t9DgYkLY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52600" y="2819400"/>
            <a:ext cx="5486400" cy="368429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Oval Callout 4"/>
          <p:cNvSpPr/>
          <p:nvPr/>
        </p:nvSpPr>
        <p:spPr>
          <a:xfrm>
            <a:off x="457200" y="990600"/>
            <a:ext cx="1828800" cy="1828800"/>
          </a:xfrm>
          <a:prstGeom prst="wedgeEllipseCallout">
            <a:avLst>
              <a:gd name="adj1" fmla="val 70948"/>
              <a:gd name="adj2" fmla="val 128841"/>
            </a:avLst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_____ tries not to yell at us!</a:t>
            </a:r>
            <a:endParaRPr lang="en-US" sz="2400" b="1" dirty="0"/>
          </a:p>
        </p:txBody>
      </p:sp>
      <p:sp>
        <p:nvSpPr>
          <p:cNvPr id="6" name="Oval Callout 5"/>
          <p:cNvSpPr/>
          <p:nvPr/>
        </p:nvSpPr>
        <p:spPr>
          <a:xfrm>
            <a:off x="2209800" y="381000"/>
            <a:ext cx="2514600" cy="1755648"/>
          </a:xfrm>
          <a:prstGeom prst="wedgeEllipseCallout">
            <a:avLst>
              <a:gd name="adj1" fmla="val 11300"/>
              <a:gd name="adj2" fmla="val 174152"/>
            </a:avLst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/>
              <a:t>_____ tries to count to 5 and backwards when he is frustrated!</a:t>
            </a:r>
            <a:endParaRPr lang="en-US" sz="2000" b="1" dirty="0"/>
          </a:p>
        </p:txBody>
      </p:sp>
      <p:sp>
        <p:nvSpPr>
          <p:cNvPr id="7" name="Oval Callout 6"/>
          <p:cNvSpPr/>
          <p:nvPr/>
        </p:nvSpPr>
        <p:spPr>
          <a:xfrm>
            <a:off x="4724400" y="381000"/>
            <a:ext cx="1828800" cy="1450848"/>
          </a:xfrm>
          <a:prstGeom prst="wedgeEllipseCallout">
            <a:avLst>
              <a:gd name="adj1" fmla="val -45148"/>
              <a:gd name="adj2" fmla="val 218425"/>
            </a:avLst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bg2">
                    <a:lumMod val="10000"/>
                  </a:schemeClr>
                </a:solidFill>
              </a:rPr>
              <a:t>_____ tries to do what we show him!</a:t>
            </a:r>
            <a:endParaRPr lang="en-US" sz="2000" b="1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8" name="Oval Callout 7"/>
          <p:cNvSpPr/>
          <p:nvPr/>
        </p:nvSpPr>
        <p:spPr>
          <a:xfrm>
            <a:off x="6858000" y="685800"/>
            <a:ext cx="1905000" cy="1676400"/>
          </a:xfrm>
          <a:prstGeom prst="wedgeEllipseCallout">
            <a:avLst>
              <a:gd name="adj1" fmla="val -82933"/>
              <a:gd name="adj2" fmla="val 156705"/>
            </a:avLst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bg1"/>
                </a:solidFill>
              </a:rPr>
              <a:t>_____ makes me happy</a:t>
            </a:r>
            <a:r>
              <a:rPr lang="en-US" b="1" dirty="0" smtClean="0">
                <a:solidFill>
                  <a:schemeClr val="bg1"/>
                </a:solidFill>
              </a:rPr>
              <a:t>!</a:t>
            </a:r>
            <a:endParaRPr lang="en-US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</TotalTime>
  <Words>369</Words>
  <Application>Microsoft Office PowerPoint</Application>
  <PresentationFormat>On-screen Show (4:3)</PresentationFormat>
  <Paragraphs>32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Words and Actions Can Hurt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Words and Actions Can Hurt</dc:title>
  <dc:creator>bonniej</dc:creator>
  <cp:lastModifiedBy>Brittani Bohn</cp:lastModifiedBy>
  <cp:revision>14</cp:revision>
  <dcterms:created xsi:type="dcterms:W3CDTF">2012-04-01T15:10:57Z</dcterms:created>
  <dcterms:modified xsi:type="dcterms:W3CDTF">2015-11-18T14:51:40Z</dcterms:modified>
</cp:coreProperties>
</file>