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4" r:id="rId3"/>
    <p:sldId id="266" r:id="rId4"/>
    <p:sldId id="256" r:id="rId5"/>
    <p:sldId id="257" r:id="rId6"/>
    <p:sldId id="258" r:id="rId7"/>
    <p:sldId id="259" r:id="rId8"/>
    <p:sldId id="267" r:id="rId9"/>
    <p:sldId id="268" r:id="rId10"/>
    <p:sldId id="269" r:id="rId11"/>
    <p:sldId id="270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3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939F5-D3F0-4B0D-B2D7-2E4354649C14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3ADC2-9E7F-4ABF-9F81-72FE06C4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66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2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96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2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79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2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24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53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62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13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69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55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ADC2-9E7F-4ABF-9F81-72FE06C4CB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5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B02D0-11F7-492F-8F73-3171B3A9DB4F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4F70-97DD-47AE-85F1-9CC0D8066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http://www.aaronovadia.com/clients/photoshopit/display/happyface.gi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png"/><Relationship Id="rId4" Type="http://schemas.openxmlformats.org/officeDocument/2006/relationships/image" Target="http://www.freeiconsweb.com/Freeicons/Face_icon/Ohhmy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freeiconsweb.com/Freeicons/Face_icon/Worried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/>
          </a:bodyPr>
          <a:lstStyle/>
          <a:p>
            <a:r>
              <a:rPr lang="en-US" dirty="0" smtClean="0"/>
              <a:t>Moving Fast – Uh Oh – Too Fast – SLOOOW Down and Be Like My Friends</a:t>
            </a:r>
            <a:endParaRPr lang="en-US" dirty="0"/>
          </a:p>
        </p:txBody>
      </p:sp>
      <p:pic>
        <p:nvPicPr>
          <p:cNvPr id="2050" name="Picture 2" descr="households,stuffed animals,toys,turt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762375"/>
            <a:ext cx="3095625" cy="309562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66386"/>
            <a:ext cx="1993900" cy="22987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They write slowly so their writing looks good.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41986" name="Picture 2" descr="academic,characters,numbers,numerals,symbols,thre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57200"/>
            <a:ext cx="1905000" cy="1905000"/>
          </a:xfrm>
          <a:prstGeom prst="rect">
            <a:avLst/>
          </a:prstGeom>
          <a:noFill/>
        </p:spPr>
      </p:pic>
      <p:pic>
        <p:nvPicPr>
          <p:cNvPr id="5" name="Picture 4" descr="MCj043487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2672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Callout 5"/>
          <p:cNvSpPr/>
          <p:nvPr/>
        </p:nvSpPr>
        <p:spPr>
          <a:xfrm>
            <a:off x="1905000" y="4191000"/>
            <a:ext cx="3200400" cy="2362200"/>
          </a:xfrm>
          <a:prstGeom prst="wedgeEllipseCallout">
            <a:avLst>
              <a:gd name="adj1" fmla="val 74362"/>
              <a:gd name="adj2" fmla="val -22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I have to write slowly so the teacher can read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419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  0.009 0.14383  0.016 0.14383  C 0.023 0.14383  0.029 0.0839  0.031 0  C 0.034 0.0839  0.04 0.14383  0.047 0.14383  C 0.054 0.14383  0.06 0.0839  0.062 0  C 0.065 0.0839  0.071 0.14383  0.078 0.14383  C 0.085 0.14383  0.092 0.0839  0.094 0  C 0.096 0.0839  0.102 0.14383  0.11 0.14383  C 0.116 0.14383  0.123 0.0839  0.125 0  C 0.127 0.0839  0.134 0.14383  0.141 0.14383  C 0.148 0.14383  0.154 0.0839  0.156 0  C 0.159 0.0839  0.165 0.14383  0.172 0.14383  C 0.179 0.14383  0.185 0.0839  0.188 0  C 0.19 0.0839  0.196 0.14383  0.203 0.14383  C 0.21 0.14383  0.217 0.0839  0.219 0  C 0.221 0.0839  0.227 0.14383  0.235 0.14383  C 0.242 0.14383  0.248 0.0839  0.25 0  E" pathEditMode="relative" ptsTypes="">
                                      <p:cBhvr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0.0839  0.009 0.14383  0.016 0.14383  C 0.023 0.14383  0.029 0.0839  0.031 0  C 0.034 0.0839  0.04 0.14383  0.047 0.14383  C 0.054 0.14383  0.06 0.0839  0.062 0  C 0.065 0.0839  0.071 0.14383  0.078 0.14383  C 0.085 0.14383  0.092 0.0839  0.094 0  C 0.096 0.0839  0.102 0.14383  0.11 0.14383  C 0.116 0.14383  0.123 0.0839  0.125 0  C 0.127 0.0839  0.134 0.14383  0.141 0.14383  C 0.148 0.14383  0.154 0.0839  0.156 0  C 0.159 0.0839  0.165 0.14383  0.172 0.14383  C 0.179 0.14383  0.185 0.0839  0.188 0  C 0.19 0.0839  0.196 0.14383  0.203 0.14383  C 0.21 0.14383  0.217 0.0839  0.219 0  C 0.221 0.0839  0.227 0.14383  0.235 0.14383  C 0.242 0.14383  0.248 0.0839  0.25 0  E" pathEditMode="relative" ptsTypes="">
                                      <p:cBhvr>
                                        <p:cTn id="38" dur="5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going to try </a:t>
            </a:r>
            <a:r>
              <a:rPr lang="en-US" b="1" dirty="0" smtClean="0">
                <a:solidFill>
                  <a:srgbClr val="FF0000"/>
                </a:solidFill>
              </a:rPr>
              <a:t>NOT TO: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ctr"/>
            <a:endParaRPr lang="en-US" sz="5400" dirty="0" smtClean="0"/>
          </a:p>
          <a:p>
            <a:pPr algn="ctr"/>
            <a:r>
              <a:rPr lang="en-US" sz="5400" dirty="0" smtClean="0"/>
              <a:t>Work Ahead</a:t>
            </a:r>
          </a:p>
          <a:p>
            <a:pPr>
              <a:buNone/>
            </a:pPr>
            <a:endParaRPr lang="en-US" sz="5400" dirty="0" smtClean="0"/>
          </a:p>
          <a:p>
            <a:pPr algn="ctr"/>
            <a:endParaRPr lang="en-US" sz="5400" dirty="0" smtClean="0"/>
          </a:p>
          <a:p>
            <a:pPr algn="ctr"/>
            <a:r>
              <a:rPr lang="en-US" sz="5400" dirty="0" smtClean="0"/>
              <a:t>Write fast</a:t>
            </a:r>
            <a:endParaRPr lang="en-US" sz="4200" dirty="0" smtClean="0"/>
          </a:p>
          <a:p>
            <a:pPr algn="ctr"/>
            <a:endParaRPr lang="en-US" sz="5400" dirty="0" smtClean="0"/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3543300" y="1866900"/>
            <a:ext cx="1905000" cy="15240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581400" y="1981200"/>
            <a:ext cx="1905000" cy="1295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848100" y="5067300"/>
            <a:ext cx="1447800" cy="12192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886200" y="5257800"/>
            <a:ext cx="1447800" cy="990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 lvl="1" algn="ctr">
              <a:buNone/>
            </a:pPr>
            <a:r>
              <a:rPr lang="en-US" sz="4400" b="1" dirty="0" smtClean="0"/>
              <a:t>I’m going to </a:t>
            </a:r>
            <a:r>
              <a:rPr lang="en-US" sz="4400" b="1" dirty="0" smtClean="0">
                <a:solidFill>
                  <a:srgbClr val="00B050"/>
                </a:solidFill>
              </a:rPr>
              <a:t>try to:</a:t>
            </a:r>
          </a:p>
          <a:p>
            <a:pPr marL="3028950" lvl="5" indent="-742950">
              <a:buFont typeface="+mj-lt"/>
              <a:buAutoNum type="arabicPeriod"/>
            </a:pPr>
            <a:endParaRPr lang="en-US" sz="3600" dirty="0" smtClean="0"/>
          </a:p>
          <a:p>
            <a:pPr marL="3028950" lvl="5" indent="-742950">
              <a:buFont typeface="+mj-lt"/>
              <a:buAutoNum type="arabicPeriod"/>
            </a:pPr>
            <a:r>
              <a:rPr lang="en-US" sz="3600" dirty="0" smtClean="0"/>
              <a:t>Wait for directions</a:t>
            </a:r>
          </a:p>
          <a:p>
            <a:pPr marL="3028950" lvl="5" indent="-742950">
              <a:buFont typeface="+mj-lt"/>
              <a:buAutoNum type="arabicPeriod"/>
            </a:pPr>
            <a:r>
              <a:rPr lang="en-US" sz="3600" dirty="0" smtClean="0"/>
              <a:t>Work  with the class</a:t>
            </a:r>
          </a:p>
          <a:p>
            <a:pPr marL="3028950" lvl="5" indent="-742950">
              <a:buFont typeface="+mj-lt"/>
              <a:buAutoNum type="arabicPeriod"/>
            </a:pPr>
            <a:r>
              <a:rPr lang="en-US" sz="3600" dirty="0" smtClean="0"/>
              <a:t>Write slowly</a:t>
            </a:r>
          </a:p>
          <a:p>
            <a:pPr marL="2743200" lvl="5" indent="-457200">
              <a:buNone/>
            </a:pPr>
            <a:endParaRPr lang="en-US" sz="3600" dirty="0" smtClean="0"/>
          </a:p>
          <a:p>
            <a:pPr marL="2743200" lvl="5" indent="-457200">
              <a:buNone/>
            </a:pPr>
            <a:endParaRPr lang="en-US" dirty="0" smtClean="0"/>
          </a:p>
        </p:txBody>
      </p:sp>
      <p:pic>
        <p:nvPicPr>
          <p:cNvPr id="5" name="Picture 2" descr="communications,gestures,hearings,listening,males,men,pers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343400"/>
            <a:ext cx="2133600" cy="2133600"/>
          </a:xfrm>
          <a:prstGeom prst="rect">
            <a:avLst/>
          </a:prstGeom>
          <a:noFill/>
        </p:spPr>
      </p:pic>
      <p:pic>
        <p:nvPicPr>
          <p:cNvPr id="6" name="Picture 4" descr="academics,classes,classrooms,educations,educators,examinations,instructors,people at work,persons,schools,students,teachers,tes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114800"/>
            <a:ext cx="2438400" cy="2438400"/>
          </a:xfrm>
          <a:prstGeom prst="rect">
            <a:avLst/>
          </a:prstGeom>
          <a:noFill/>
        </p:spPr>
      </p:pic>
      <p:pic>
        <p:nvPicPr>
          <p:cNvPr id="7" name="Picture 6" descr="MCj043487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4196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Remember: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00B050"/>
                </a:solidFill>
              </a:rPr>
              <a:t>Wait for directions 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00B050"/>
                </a:solidFill>
              </a:rPr>
              <a:t>Work with your class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00B050"/>
                </a:solidFill>
              </a:rPr>
              <a:t> Write slowly</a:t>
            </a:r>
          </a:p>
          <a:p>
            <a:pPr>
              <a:buNone/>
            </a:pPr>
            <a:r>
              <a:rPr lang="en-US" sz="3600" b="1" dirty="0" smtClean="0"/>
              <a:t>  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 </a:t>
            </a:r>
            <a:endParaRPr lang="en-US" sz="3600" dirty="0" smtClean="0"/>
          </a:p>
          <a:p>
            <a:pPr>
              <a:buNone/>
            </a:pPr>
            <a:r>
              <a:rPr lang="en-US" sz="1800" b="1" dirty="0" smtClean="0"/>
              <a:t>         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                                                                         </a:t>
            </a:r>
            <a:r>
              <a:rPr lang="en-US" sz="4000" b="1" dirty="0" smtClean="0"/>
              <a:t>Be a 2</a:t>
            </a:r>
            <a:r>
              <a:rPr lang="en-US" sz="4000" b="1" baseline="30000" dirty="0" smtClean="0"/>
              <a:t>nd</a:t>
            </a:r>
            <a:r>
              <a:rPr lang="en-US" sz="4000" b="1" dirty="0" smtClean="0"/>
              <a:t> grader!!</a:t>
            </a:r>
            <a:endParaRPr lang="en-US" sz="4000" dirty="0"/>
          </a:p>
        </p:txBody>
      </p:sp>
      <p:pic>
        <p:nvPicPr>
          <p:cNvPr id="1026" name="Picture 2" descr="MCj042444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267200"/>
            <a:ext cx="1973885" cy="208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657600" y="3505200"/>
            <a:ext cx="2438400" cy="1838325"/>
          </a:xfrm>
          <a:prstGeom prst="wedgeEllipseCallout">
            <a:avLst>
              <a:gd name="adj1" fmla="val -67981"/>
              <a:gd name="adj2" fmla="val 24750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Go for it Dude!!!!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I like my school. I like the kids in my room. I like to be like them.</a:t>
            </a:r>
          </a:p>
          <a:p>
            <a:pPr algn="ctr">
              <a:buNone/>
            </a:pP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3794" name="Picture 2" descr="academic,blackboards,boys,chalkboards,children,classes,classrooms,competitions,contests,females,girls,males,peers,people,persons,spelling,spelling bees,studen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667000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I am a good student at my school. I work hard. I work fast. 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endParaRPr lang="en-US" sz="3600" dirty="0"/>
          </a:p>
        </p:txBody>
      </p:sp>
      <p:pic>
        <p:nvPicPr>
          <p:cNvPr id="35842" name="Picture 2" descr="View Detail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590800"/>
            <a:ext cx="3200397" cy="3200400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685800" y="2362200"/>
            <a:ext cx="2971800" cy="2667000"/>
          </a:xfrm>
          <a:prstGeom prst="cloudCallout">
            <a:avLst>
              <a:gd name="adj1" fmla="val 74047"/>
              <a:gd name="adj2" fmla="val -15683"/>
            </a:avLst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Working fast, working fast….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77200" cy="6019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But- working fast might not be a good thing. When you work TOO fast things can happen.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Things Like: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Missing directions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MCj043440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810000"/>
            <a:ext cx="1219200" cy="169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5257800" y="3886200"/>
            <a:ext cx="2743200" cy="1257300"/>
          </a:xfrm>
          <a:prstGeom prst="cloudCallout">
            <a:avLst>
              <a:gd name="adj1" fmla="val -67560"/>
              <a:gd name="adj2" fmla="val -18889"/>
            </a:avLst>
          </a:prstGeom>
          <a:solidFill>
            <a:srgbClr val="99CC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Uh oh I started too fast-I missed what the teacher said!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  0.017 -0.08657  0.017 -0.08657  C 0.034 -0.15715  0.061 -0.18512  0.1 -0.18512  C 0.12 -0.18512  0.138 -0.17446  0.152 -0.15715  C 0.162 -0.14517  0.174 -0.13851  0.187 -0.13851  C 0.212 -0.13851  0.233 -0.16248  0.241 -0.19711  C 0.241 -0.19711  0.25 -0.23839  0.25 -0.23839  C 0.25 -0.23839  0.232 -0.15049  0.232 -0.15049  C 0.215 -0.08124  0.188 -0.05327  0.15 -0.05327  C 0.13 -0.05327  0.111 -0.06393  0.096 -0.08257  C 0.087 -0.09323  0.075 -0.09988  0.063 -0.09988  C 0.038 -0.09988  0.017 -0.07591  0.009 -0.04129  C 0.009 -0.04129  0 0  0 0  Z" pathEditMode="relative" ptsTypes="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534400" cy="6324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Doing assignments wrong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Doing assignments messy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Ohhmy icons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257800" y="1143000"/>
            <a:ext cx="1485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6705600" y="381000"/>
            <a:ext cx="2438400" cy="1257300"/>
          </a:xfrm>
          <a:prstGeom prst="cloudCallout">
            <a:avLst>
              <a:gd name="adj1" fmla="val -51654"/>
              <a:gd name="adj2" fmla="val 52211"/>
            </a:avLst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 did it wrong because I worked too fast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2" name="Picture 4" descr="MCj043487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3733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://www.aaronovadia.com/clients/photoshopit/display/happyface.gif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800600" y="3733800"/>
            <a:ext cx="1840424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781800" y="3657600"/>
            <a:ext cx="2133600" cy="1600200"/>
          </a:xfrm>
          <a:prstGeom prst="cloudCallout">
            <a:avLst>
              <a:gd name="adj1" fmla="val -71926"/>
              <a:gd name="adj2" fmla="val -15111"/>
            </a:avLst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What a mess! I wrote way too fast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!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4  -0.033 -0.06126  -0.027 -0.09988  C -0.024 -0.1132  -0.02 -0.12652  -0.014 -0.13717  C -0.01 -0.10654  0.004 -0.07858  0.025 -0.06126  C 0.025 -0.09855  0.041 -0.13451  0.068 -0.15049  C 0.077 -0.15715  0.087 -0.15982  0.097 -0.16115  C 0.082 -0.13851  0.074 -0.10654  0.077 -0.07325  C 0.099 -0.09722  0.13 -0.10255  0.157 -0.08523  C 0.166 -0.07991  0.175 -0.07058  0.181 -0.06126  C 0.158 -0.06393  0.134 -0.05194  0.117 -0.02797  C 0.144 -0.01998  0.167 0.00799  0.174 0.04661  C 0.176 0.05993  0.176 0.07325  0.174 0.08657  C 0.161 0.06126  0.139 0.04395  0.115 0.04129  C 0.127 0.07458  0.124 0.11587  0.106 0.1465  C 0.099 0.15715  0.091 0.16647  0.082 0.1718  C 0.089 0.1425  0.085 0.10921  0.072 0.08257  C 0.06 0.11587  0.034 0.13851  0.004 0.13851  C -0.007 0.13851  -0.017 0.13584  -0.026 0.13052  C -0.004 0.11986  0.013 0.09456  0.021 0.06393  C -0.007 0.07192  -0.036 0.05993  -0.055 0.0293  C -0.062 0.01731  -0.066 0.00533  -0.069 -0.00799  C -0.049 0.00932  -0.023 0.01199  0 0  Z" pathEditMode="relative" ptsTypes="">
                                      <p:cBhvr>
                                        <p:cTn id="65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2054" grpId="0" animBg="1"/>
      <p:bldP spid="205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Getting confused when the teacher calls on me.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I really want to be like my other 2</a:t>
            </a:r>
            <a:r>
              <a:rPr lang="en-US" baseline="30000" dirty="0" smtClean="0"/>
              <a:t>nd</a:t>
            </a:r>
            <a:r>
              <a:rPr lang="en-US" dirty="0" smtClean="0"/>
              <a:t> grade friends.</a:t>
            </a:r>
            <a:endParaRPr lang="en-US" dirty="0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066800" y="838200"/>
            <a:ext cx="1828800" cy="1981200"/>
          </a:xfrm>
          <a:prstGeom prst="wedgeEllipseCallout">
            <a:avLst>
              <a:gd name="adj1" fmla="val 66389"/>
              <a:gd name="adj2" fmla="val 3213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Umm I don’t know the answer.  I was working ahead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5" name="Picture 3" descr="Worried icons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276600" y="9906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Second graders do 3 things so they get it right and neat!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12290" name="Picture 2" descr="academic,characters,numbers,numerals,symbols,thre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286000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They all wait until the teacher gives directions.</a:t>
            </a:r>
          </a:p>
          <a:p>
            <a:pPr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37890" name="Picture 2" descr="communications,gestures,hearings,listening,males,men,pers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114800"/>
            <a:ext cx="2133600" cy="2133600"/>
          </a:xfrm>
          <a:prstGeom prst="rect">
            <a:avLst/>
          </a:prstGeom>
          <a:noFill/>
        </p:spPr>
      </p:pic>
      <p:pic>
        <p:nvPicPr>
          <p:cNvPr id="37892" name="Picture 4" descr="academic,characters,numbers,numerals,ones,symbo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457200"/>
            <a:ext cx="2105025" cy="21050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78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They all try to work with the class.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39938" name="Picture 2" descr="academic,characters,numbers,numerals,symbols,tw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2209800" cy="2209800"/>
          </a:xfrm>
          <a:prstGeom prst="rect">
            <a:avLst/>
          </a:prstGeom>
          <a:noFill/>
        </p:spPr>
      </p:pic>
      <p:pic>
        <p:nvPicPr>
          <p:cNvPr id="39940" name="Picture 4" descr="academics,classes,classrooms,educations,educators,examinations,instructors,people at work,persons,schools,students,teachers,tes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6576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99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251</Words>
  <Application>Microsoft Office PowerPoint</Application>
  <PresentationFormat>On-screen Show (4:3)</PresentationFormat>
  <Paragraphs>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Moving Fast – Uh Oh – Too Fast – SLOOOW Down and Be Like My Friends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am going to try NOT TO: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FAST – UH OH –TOO FAST – SLOOOOOW DOWN AND BE LIKE MY FRIENDS!</dc:title>
  <dc:creator>bettyr</dc:creator>
  <cp:lastModifiedBy>Brittani Bohn</cp:lastModifiedBy>
  <cp:revision>28</cp:revision>
  <dcterms:created xsi:type="dcterms:W3CDTF">2010-07-26T16:02:43Z</dcterms:created>
  <dcterms:modified xsi:type="dcterms:W3CDTF">2015-11-20T15:33:36Z</dcterms:modified>
</cp:coreProperties>
</file>