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32"/>
    <a:srgbClr val="E50D2C"/>
    <a:srgbClr val="F88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CF3CC5-C0D7-4129-97C4-E9088E63708B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7D314D-3432-4874-BED2-D181F75F16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791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40043D-6D4C-4289-9F70-FA95AA7CC18A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631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37972F-702B-43B0-9029-A1F699D26D1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151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3F0D60-70E2-44AA-A330-BB7751C9CCD8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063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F561B6-1EAA-4A22-9687-CDCA4D3E0620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526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4DF646-8005-468D-B067-CA18F9DE6345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523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4DE7D9-4290-4C67-8077-C622C660FE9C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117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5FF6CA-0CC5-4A9A-BED2-8C604E17CDF0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402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9BA3CB-DFA6-43AE-9DE2-14955BDCC611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38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51ABB4-EB22-4B4F-941A-A761C184882E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31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770FE1-18A7-4995-9183-E02030F6E34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79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B82C97-4816-4789-93FB-074369459477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95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E2AB7D-3FC7-494A-B493-D8BD1A147B8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95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7D6E4D-AE82-408D-B039-7248CE1F5BCA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86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D00CB8-EBF6-4083-83D6-319FA98DEE14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777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0D932-693D-401B-B9EE-6BE58812683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546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B77A0E-7F56-464E-9738-6DA57054EC1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22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4D5E2-94F0-49C5-93EF-EFABCC7B0824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7E49-0647-41EB-B76C-7A30F93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93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A6CC9-4D8E-4B2B-8948-D61614082D63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B380-AF60-4D7F-9C84-AE33C713A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10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928F-41BC-4583-83BF-41B117EBBB6E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4812B-EE9E-4704-AE38-38AFF0189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55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0F21-F02E-4909-9A64-688C05780ABA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C882-CD28-46FC-B295-7BC14DA6E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49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5EB5C-ACAB-4671-A99A-B9C0A153E53D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5484-C30E-4019-B0CC-9508B09FB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82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661C-3254-4F80-8054-0C1C3F4B4480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6C6A3-9BFD-48CF-8FA8-2FD9BFBFD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63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26E4-BBBE-41AC-998C-62441C298068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F34C9-7E52-4190-A127-EBF7508D1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18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224F-9CB5-4D1F-9DB5-85735B3A1211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230D3-FCDE-43AA-AEB5-EA98141B0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5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B5F8-F63E-4023-83E6-881F6E471777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2AB2-CE0E-4A60-95FD-F1A557733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7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AE15-C32F-472F-AE1C-25390F9BC464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F337-75E0-4A90-8349-40254E2FF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63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2785-D838-41CD-AA8C-1C5F107A7E4D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3609-2987-49D2-9887-9D8457625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0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A04C4-2294-424A-A5E3-8595C24B7426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67D5EB-9C42-4802-87AC-BE8301D0F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16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image" Target="../media/image17.jpeg"/><Relationship Id="rId5" Type="http://schemas.microsoft.com/office/2007/relationships/media" Target="../media/media17.m4a"/><Relationship Id="rId10" Type="http://schemas.openxmlformats.org/officeDocument/2006/relationships/image" Target="../media/image16.jpeg"/><Relationship Id="rId4" Type="http://schemas.openxmlformats.org/officeDocument/2006/relationships/audio" Target="../media/media16.m4a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9.m4a"/><Relationship Id="rId7" Type="http://schemas.openxmlformats.org/officeDocument/2006/relationships/image" Target="../media/image18.jpe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1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7" Type="http://schemas.openxmlformats.org/officeDocument/2006/relationships/image" Target="../media/image1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5.m4a"/><Relationship Id="rId7" Type="http://schemas.openxmlformats.org/officeDocument/2006/relationships/image" Target="../media/image1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m4a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m4a"/><Relationship Id="rId13" Type="http://schemas.openxmlformats.org/officeDocument/2006/relationships/image" Target="../media/image21.jpeg"/><Relationship Id="rId3" Type="http://schemas.microsoft.com/office/2007/relationships/media" Target="../media/media27.m4a"/><Relationship Id="rId7" Type="http://schemas.microsoft.com/office/2007/relationships/media" Target="../media/media29.m4a"/><Relationship Id="rId12" Type="http://schemas.openxmlformats.org/officeDocument/2006/relationships/image" Target="../media/image20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audio" Target="../media/media28.m4a"/><Relationship Id="rId11" Type="http://schemas.openxmlformats.org/officeDocument/2006/relationships/image" Target="../media/image4.wmf"/><Relationship Id="rId5" Type="http://schemas.microsoft.com/office/2007/relationships/media" Target="../media/media28.m4a"/><Relationship Id="rId15" Type="http://schemas.openxmlformats.org/officeDocument/2006/relationships/image" Target="../media/image1.png"/><Relationship Id="rId10" Type="http://schemas.openxmlformats.org/officeDocument/2006/relationships/notesSlide" Target="../notesSlides/notesSlide16.xml"/><Relationship Id="rId4" Type="http://schemas.openxmlformats.org/officeDocument/2006/relationships/audio" Target="../media/media27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5.jpe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4.wm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3.jpeg"/><Relationship Id="rId5" Type="http://schemas.microsoft.com/office/2007/relationships/media" Target="../media/media4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microsoft.com/office/2007/relationships/media" Target="../media/media7.m4a"/><Relationship Id="rId7" Type="http://schemas.openxmlformats.org/officeDocument/2006/relationships/image" Target="../media/image6.wm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0.m4a"/><Relationship Id="rId7" Type="http://schemas.openxmlformats.org/officeDocument/2006/relationships/image" Target="../media/image10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All About Hugging and Touching</a:t>
            </a:r>
            <a:br>
              <a:rPr lang="en-US" altLang="en-US" b="1" smtClean="0"/>
            </a:br>
            <a:endParaRPr lang="en-US" altLang="en-US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800600"/>
            <a:ext cx="2667000" cy="13242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27"/>
                            </p:stCondLst>
                            <p:childTnLst>
                              <p:par>
                                <p:cTn id="8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Sometimes it’s hard to understand when it’s OK to touch or hug someone and when it is not OK.  Here are some hints: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HINT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When you are playing together, sometimes your knees or shoulders or arms touch each other – That’s OK!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11267" name="Picture 2" descr="friendship elementary swingi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4648200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friendship middle school girls sing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1000"/>
            <a:ext cx="16764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friendship elementary runni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5963" y="4265613"/>
            <a:ext cx="2967037" cy="198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5400000">
            <a:off x="4229101" y="2400300"/>
            <a:ext cx="685800" cy="317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49194" y="2144153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2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69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69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99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99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HINT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400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40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 smtClean="0"/>
              <a:t>Sometimes friends put their arms around each other for a quick hug when they are getting their picture taken or when they just see each other for the first time that day.  These are called </a:t>
            </a:r>
            <a:r>
              <a:rPr lang="en-US" altLang="en-US" sz="2400" b="1" u="sng" smtClean="0">
                <a:solidFill>
                  <a:srgbClr val="00B050"/>
                </a:solidFill>
              </a:rPr>
              <a:t>sideways hugs </a:t>
            </a:r>
            <a:r>
              <a:rPr lang="en-US" altLang="en-US" sz="2400" smtClean="0"/>
              <a:t>– just one of your arms on your friends shoulder.  These are also </a:t>
            </a:r>
            <a:r>
              <a:rPr lang="en-US" altLang="en-US" sz="2400" b="1" u="sng" smtClean="0">
                <a:solidFill>
                  <a:srgbClr val="00B050"/>
                </a:solidFill>
              </a:rPr>
              <a:t>quick hugs </a:t>
            </a:r>
            <a:r>
              <a:rPr lang="en-US" altLang="en-US" sz="2400" smtClean="0"/>
              <a:t>– only about 5 seconds.  </a:t>
            </a:r>
            <a:r>
              <a:rPr lang="en-US" altLang="en-US" sz="2400" b="1" smtClean="0"/>
              <a:t>Usually girls </a:t>
            </a:r>
            <a:r>
              <a:rPr lang="en-US" altLang="en-US" sz="2400" smtClean="0"/>
              <a:t>give each other these quick sideways hugs, but </a:t>
            </a:r>
            <a:r>
              <a:rPr lang="en-US" altLang="en-US" sz="2400" b="1" smtClean="0"/>
              <a:t>not boys.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153694" y="951706"/>
            <a:ext cx="9906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3" descr="friendship young girl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191000"/>
            <a:ext cx="3813175" cy="253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9175" y="308834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7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7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5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When you get older, it’s usually better to just say Hi or wave instead of hugging or touching your friends.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13315" name="Picture 3" descr="boy waving, you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985963"/>
            <a:ext cx="2133600" cy="487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3124200"/>
            <a:ext cx="2895600" cy="1066800"/>
          </a:xfrm>
          <a:prstGeom prst="rect">
            <a:avLst/>
          </a:prstGeom>
          <a:solidFill>
            <a:srgbClr val="EAEA3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</a:rPr>
              <a:t>Just say HI, OR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</a:rPr>
              <a:t>Wave!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30"/>
                            </p:stCondLst>
                            <p:childTnLst>
                              <p:par>
                                <p:cTn id="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30"/>
                            </p:stCondLst>
                            <p:childTnLst>
                              <p:par>
                                <p:cTn id="1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You can tell when someone isn’t very comfortable with touching or hugging.  Do you know how you can tell?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2362200" y="4191000"/>
            <a:ext cx="46482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590800" y="48006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CLICK TO FIND OUT!!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7800" y="3276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4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When someone isn’t comfortable with touching or hugging, they </a:t>
            </a:r>
            <a:r>
              <a:rPr lang="en-US" altLang="en-US" b="1" u="sng" smtClean="0">
                <a:solidFill>
                  <a:srgbClr val="FF0000"/>
                </a:solidFill>
              </a:rPr>
              <a:t>step back or pull away </a:t>
            </a:r>
            <a:r>
              <a:rPr lang="en-US" altLang="en-US" smtClean="0"/>
              <a:t>from you.  When this happens, it’s a good idea if </a:t>
            </a:r>
            <a:r>
              <a:rPr lang="en-US" altLang="en-US" b="1" u="sng" smtClean="0">
                <a:solidFill>
                  <a:srgbClr val="00B050"/>
                </a:solidFill>
              </a:rPr>
              <a:t>you step back also.  </a:t>
            </a:r>
            <a:r>
              <a:rPr lang="en-US" altLang="en-US" smtClean="0"/>
              <a:t>That shows that you understand.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3124200"/>
            <a:ext cx="7056437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529"/>
                            </p:stCondLst>
                            <p:childTnLst>
                              <p:par>
                                <p:cTn id="8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So, now you know about touching and hugging when kids get older.  Here are 4 things to remember: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4" name="Right Arrow 3"/>
          <p:cNvSpPr/>
          <p:nvPr/>
        </p:nvSpPr>
        <p:spPr>
          <a:xfrm>
            <a:off x="3124200" y="4343400"/>
            <a:ext cx="41910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CLICK TO SEE “THINGS TO REMEMBER”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626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54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382000" cy="68580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 dirty="0" smtClean="0"/>
              <a:t>It’s OK to touch or hug members of your own family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17411" name="Picture 2" descr="MCj0324618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838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990600" y="15240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Some kids are uncomfortable when you are too close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23415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304800" y="31242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Quick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sideways hugs are OK with good friends (</a:t>
            </a:r>
            <a:r>
              <a:rPr lang="en-US" altLang="en-US" sz="2400" u="sng">
                <a:latin typeface="Arial" panose="020B0604020202020204" pitchFamily="34" charset="0"/>
              </a:rPr>
              <a:t>usually girls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7415" name="Picture 6" descr="friendship young girl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0" y="3581400"/>
            <a:ext cx="17145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0" y="47244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If kids pull away or step back, it’s a good idea for </a:t>
            </a:r>
            <a:r>
              <a:rPr lang="en-US" altLang="en-US" sz="2400" b="1" u="sng">
                <a:latin typeface="Arial" panose="020B0604020202020204" pitchFamily="34" charset="0"/>
              </a:rPr>
              <a:t>you</a:t>
            </a:r>
            <a:r>
              <a:rPr lang="en-US" altLang="en-US" sz="2400">
                <a:latin typeface="Arial" panose="020B0604020202020204" pitchFamily="34" charset="0"/>
              </a:rPr>
              <a:t> to step back, too.  That will make both of you more comfortable.</a:t>
            </a:r>
          </a:p>
        </p:txBody>
      </p:sp>
      <p:pic>
        <p:nvPicPr>
          <p:cNvPr id="17417" name="Picture 7" descr="kids talk on steps"/>
          <p:cNvPicPr>
            <a:picLocks noChangeAspect="1" noChangeArrowheads="1"/>
          </p:cNvPicPr>
          <p:nvPr/>
        </p:nvPicPr>
        <p:blipFill>
          <a:blip r:embed="rId14"/>
          <a:srcRect l="24001" r="10857"/>
          <a:stretch>
            <a:fillRect/>
          </a:stretch>
        </p:blipFill>
        <p:spPr bwMode="auto">
          <a:xfrm>
            <a:off x="4114800" y="5695950"/>
            <a:ext cx="1133475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1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1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1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1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27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27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71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9071"/>
                            </p:stCondLst>
                            <p:childTnLst>
                              <p:par>
                                <p:cTn id="5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71"/>
                            </p:stCondLst>
                            <p:childTnLst>
                              <p:par>
                                <p:cTn id="60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71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2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4609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109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609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109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6609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7109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41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3246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Hugging is a nice way to tell someone you really care about them.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Sometimes kids hug their Moms, Dads, Grandmas, Granddads or brothers and sisters.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3075" name="Picture 2" descr="children%20huggi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" y="3810000"/>
            <a:ext cx="232727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MCj03246180000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6200" y="3048000"/>
            <a:ext cx="17653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MomHu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3200" y="3124200"/>
            <a:ext cx="1828800" cy="261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06750" y="3220571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005572" y="2915771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041900" y="2857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6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603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0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59436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Sometimes kids hug their cats or dogs….or even teddy bears!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4099" name="Picture 2" descr="MCPE07293_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2819400"/>
            <a:ext cx="2362200" cy="245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MCPE01094_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2743200" cy="2192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88419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27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Little children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sometimes hug each other, too.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123" name="Picture 2" descr="Children%20Hugging_edit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667000"/>
            <a:ext cx="1838325" cy="340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192100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2819400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15"/>
                            </p:stCondLst>
                            <p:childTnLst>
                              <p:par>
                                <p:cTn id="1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dirty="0" smtClean="0"/>
              <a:t>But, when kids get a little older, they are NOT so comfortable about hugging and touching.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6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6147" name="Picture 2" descr="children,communications,girls,kids,people,persons,Photographs,talking"/>
          <p:cNvPicPr>
            <a:picLocks noChangeAspect="1" noChangeArrowheads="1"/>
          </p:cNvPicPr>
          <p:nvPr/>
        </p:nvPicPr>
        <p:blipFill>
          <a:blip r:embed="rId7"/>
          <a:srcRect t="17021" b="25533"/>
          <a:stretch>
            <a:fillRect/>
          </a:stretch>
        </p:blipFill>
        <p:spPr bwMode="auto">
          <a:xfrm>
            <a:off x="762000" y="2895600"/>
            <a:ext cx="464185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477000" y="2667000"/>
            <a:ext cx="2362200" cy="2362200"/>
          </a:xfrm>
          <a:prstGeom prst="wedgeRectCallout">
            <a:avLst>
              <a:gd name="adj1" fmla="val -98898"/>
              <a:gd name="adj2" fmla="val 2909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Would you move away a little, you are too close, I’m not comfortable. And please don’t hug me.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40350" y="269389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54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When kids are in 2</a:t>
            </a:r>
            <a:r>
              <a:rPr lang="en-US" altLang="en-US" sz="3600" baseline="30000" smtClean="0"/>
              <a:t>nd</a:t>
            </a:r>
            <a:r>
              <a:rPr lang="en-US" altLang="en-US" sz="3600" smtClean="0"/>
              <a:t> grade (and older), they usually keep a little more space between them when they are playing, talking or sitting.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13315" name="Picture 4" descr="gestures,hands,measurements,showing distance,showing length,siz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8600" y="3352800"/>
            <a:ext cx="1066800" cy="2362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Good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Space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25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l"/>
          <p:cNvPicPr>
            <a:picLocks noChangeAspect="1" noChangeArrowheads="1"/>
          </p:cNvPicPr>
          <p:nvPr/>
        </p:nvPicPr>
        <p:blipFill>
          <a:blip r:embed="rId5"/>
          <a:srcRect t="33594" b="14844"/>
          <a:stretch>
            <a:fillRect/>
          </a:stretch>
        </p:blipFill>
        <p:spPr bwMode="auto">
          <a:xfrm>
            <a:off x="1143000" y="2362200"/>
            <a:ext cx="364807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486400" y="1981200"/>
            <a:ext cx="3124200" cy="312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scene3d>
            <a:camera prst="perspectiveLeft"/>
            <a:lightRig rig="threePt" dir="t"/>
          </a:scene3d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en-US" sz="2000" dirty="0">
                <a:latin typeface="Century Gothic" pitchFamily="34" charset="0"/>
              </a:rPr>
              <a:t>Here are kids sitting in class.  They sit with space between them so they are </a:t>
            </a:r>
            <a:r>
              <a:rPr lang="en-US" sz="2000" b="1" dirty="0">
                <a:latin typeface="Century Gothic" pitchFamily="34" charset="0"/>
              </a:rPr>
              <a:t>NOT </a:t>
            </a:r>
            <a:r>
              <a:rPr lang="en-US" sz="2000" dirty="0">
                <a:latin typeface="Century Gothic" pitchFamily="34" charset="0"/>
              </a:rPr>
              <a:t>touching each other.  They are trying </a:t>
            </a:r>
            <a:r>
              <a:rPr lang="en-US" sz="2000" b="1" dirty="0">
                <a:latin typeface="Century Gothic" pitchFamily="34" charset="0"/>
              </a:rPr>
              <a:t>NOT </a:t>
            </a:r>
            <a:r>
              <a:rPr lang="en-US" sz="2000" dirty="0">
                <a:latin typeface="Century Gothic" pitchFamily="34" charset="0"/>
              </a:rPr>
              <a:t>to bother others.  They are </a:t>
            </a:r>
            <a:r>
              <a:rPr lang="en-US" sz="2000" b="1" dirty="0">
                <a:latin typeface="Century Gothic" pitchFamily="34" charset="0"/>
              </a:rPr>
              <a:t>NOT</a:t>
            </a:r>
            <a:r>
              <a:rPr lang="en-US" sz="2000" dirty="0">
                <a:latin typeface="Century Gothic" pitchFamily="34" charset="0"/>
              </a:rPr>
              <a:t> leaning on each other, either.</a:t>
            </a:r>
            <a:endParaRPr lang="en-US" sz="2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44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9219" name="Picture 2" descr="friendship school bus elementa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"/>
            <a:ext cx="4491038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724400" y="3505200"/>
            <a:ext cx="39624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en-US" sz="2400" dirty="0">
                <a:latin typeface="Century Gothic" pitchFamily="34" charset="0"/>
              </a:rPr>
              <a:t>These two girls are friends.  They are sitting together on the bus.  There is a little space between them and they are </a:t>
            </a:r>
            <a:r>
              <a:rPr lang="en-US" sz="2400" b="1" dirty="0">
                <a:latin typeface="Century Gothic" pitchFamily="34" charset="0"/>
              </a:rPr>
              <a:t>NOT</a:t>
            </a:r>
            <a:r>
              <a:rPr lang="en-US" sz="2400" dirty="0">
                <a:latin typeface="Century Gothic" pitchFamily="34" charset="0"/>
              </a:rPr>
              <a:t> touching each other or leaning on each other.</a:t>
            </a:r>
            <a:endParaRPr lang="en-US" sz="2400" dirty="0"/>
          </a:p>
        </p:txBody>
      </p:sp>
      <p:sp>
        <p:nvSpPr>
          <p:cNvPr id="6" name="Bent-Up Arrow 5"/>
          <p:cNvSpPr/>
          <p:nvPr/>
        </p:nvSpPr>
        <p:spPr>
          <a:xfrm rot="16200000">
            <a:off x="5619750" y="1924050"/>
            <a:ext cx="1485900" cy="1524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pset el"/>
          <p:cNvPicPr>
            <a:picLocks noChangeAspect="1" noChangeArrowheads="1"/>
          </p:cNvPicPr>
          <p:nvPr/>
        </p:nvPicPr>
        <p:blipFill>
          <a:blip r:embed="rId5"/>
          <a:srcRect l="50000" r="10417"/>
          <a:stretch>
            <a:fillRect/>
          </a:stretch>
        </p:blipFill>
        <p:spPr bwMode="auto">
          <a:xfrm>
            <a:off x="6400800" y="2057400"/>
            <a:ext cx="2443163" cy="403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4191000" cy="1905000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27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400">
                <a:latin typeface="Century Gothic" panose="020B0502020202020204" pitchFamily="34" charset="0"/>
              </a:rPr>
              <a:t>This girl is telling the boy a secret.  But, she still leaves a little space between them.  She is </a:t>
            </a:r>
            <a:r>
              <a:rPr lang="en-US" altLang="en-US" sz="2400" b="1">
                <a:latin typeface="Century Gothic" panose="020B0502020202020204" pitchFamily="34" charset="0"/>
              </a:rPr>
              <a:t>NOT</a:t>
            </a:r>
            <a:r>
              <a:rPr lang="en-US" altLang="en-US" sz="2400">
                <a:latin typeface="Century Gothic" panose="020B0502020202020204" pitchFamily="34" charset="0"/>
              </a:rPr>
              <a:t> touching him or leaning on him. 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953000" y="2895600"/>
            <a:ext cx="1371600" cy="457200"/>
          </a:xfrm>
          <a:prstGeom prst="rightArrow">
            <a:avLst/>
          </a:prstGeom>
          <a:solidFill>
            <a:srgbClr val="E50D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551</Words>
  <Application>Microsoft Office PowerPoint</Application>
  <PresentationFormat>On-screen Show (4:3)</PresentationFormat>
  <Paragraphs>59</Paragraphs>
  <Slides>16</Slides>
  <Notes>16</Notes>
  <HiddenSlides>0</HiddenSlides>
  <MMClips>29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Office Theme</vt:lpstr>
      <vt:lpstr>All About Hugging and Touching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Watson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Hugging and Touching</dc:title>
  <dc:creator>Administrator</dc:creator>
  <cp:lastModifiedBy>Brittani Bohn</cp:lastModifiedBy>
  <cp:revision>39</cp:revision>
  <dcterms:created xsi:type="dcterms:W3CDTF">2010-08-04T12:26:17Z</dcterms:created>
  <dcterms:modified xsi:type="dcterms:W3CDTF">2015-11-20T14:16:50Z</dcterms:modified>
</cp:coreProperties>
</file>