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6" r:id="rId21"/>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a:srgbClr val="422C16"/>
    <a:srgbClr val="0C788E"/>
    <a:srgbClr val="006666"/>
    <a:srgbClr val="0099CC"/>
    <a:srgbClr val="FFFFCC"/>
    <a:srgbClr val="FFFF9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85" d="100"/>
          <a:sy n="85" d="100"/>
        </p:scale>
        <p:origin x="4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60"/>
    </p:cViewPr>
  </p:sorterViewPr>
  <p:notesViewPr>
    <p:cSldViewPr>
      <p:cViewPr varScale="1">
        <p:scale>
          <a:sx n="69" d="100"/>
          <a:sy n="69" d="100"/>
        </p:scale>
        <p:origin x="205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81D4528-5912-4A14-A856-BD51D96C44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70C7354C-680B-4006-A40F-7C4A7AEF6F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E5E732F-1D02-42CA-AD38-6FA4C57FCEE3}" type="datetimeFigureOut">
              <a:rPr lang="en-US"/>
              <a:pPr>
                <a:defRPr/>
              </a:pPr>
              <a:t>9/16/2019</a:t>
            </a:fld>
            <a:endParaRPr lang="en-US"/>
          </a:p>
        </p:txBody>
      </p:sp>
      <p:sp>
        <p:nvSpPr>
          <p:cNvPr id="4" name="Slide Image Placeholder 3">
            <a:extLst>
              <a:ext uri="{FF2B5EF4-FFF2-40B4-BE49-F238E27FC236}">
                <a16:creationId xmlns:a16="http://schemas.microsoft.com/office/drawing/2014/main" xmlns="" id="{D2C85163-4C99-4CA7-AB69-6B8CD789EE9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EC693D30-F12B-4071-91A6-6E0B1AB8577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94CD0071-C148-434F-9B0B-75FD802273F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xmlns="" id="{D04C9C45-D3B0-40EE-9A54-BE78C48B38D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25F6B443-3EC5-4A11-AAC5-D1E881A6F704}" type="slidenum">
              <a:rPr lang="en-US"/>
              <a:pPr>
                <a:defRPr/>
              </a:pPr>
              <a:t>‹#›</a:t>
            </a:fld>
            <a:endParaRPr lang="en-US"/>
          </a:p>
        </p:txBody>
      </p:sp>
    </p:spTree>
    <p:extLst>
      <p:ext uri="{BB962C8B-B14F-4D97-AF65-F5344CB8AC3E}">
        <p14:creationId xmlns:p14="http://schemas.microsoft.com/office/powerpoint/2010/main" val="2634523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Introduce topic of </a:t>
            </a:r>
            <a:r>
              <a:rPr lang="en-US" altLang="en-US" b="1" i="1" smtClean="0"/>
              <a:t>Body Language </a:t>
            </a:r>
            <a:r>
              <a:rPr lang="en-US" altLang="en-US" smtClean="0"/>
              <a:t>and ask students to define.  Explain that </a:t>
            </a:r>
            <a:r>
              <a:rPr lang="en-US" altLang="en-US" b="1" smtClean="0"/>
              <a:t>today’s lesson will be about learning to look at what people are doing with their bodies to help us understand how they are feeling.  </a:t>
            </a:r>
            <a:r>
              <a:rPr lang="en-US" altLang="en-US" b="1" u="sng" smtClean="0"/>
              <a:t>Also explain that this lesson will help them figure out what they’re bodies are saying to others</a:t>
            </a:r>
            <a:r>
              <a:rPr lang="en-US" altLang="en-US" b="1" smtClean="0"/>
              <a: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7374F0-0E95-44EF-8642-52EE4935E548}" type="slidenum">
              <a:rPr lang="en-US" altLang="en-US" smtClean="0"/>
              <a:pPr/>
              <a:t>1</a:t>
            </a:fld>
            <a:endParaRPr lang="en-US" altLang="en-US" smtClean="0"/>
          </a:p>
        </p:txBody>
      </p:sp>
    </p:spTree>
    <p:extLst>
      <p:ext uri="{BB962C8B-B14F-4D97-AF65-F5344CB8AC3E}">
        <p14:creationId xmlns:p14="http://schemas.microsoft.com/office/powerpoint/2010/main" val="395386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Ask students to look at the picture and say how the girl might be feeling/what is she communicating to us?  (i.e. happy, proud, confident, etc.)  Point out how her head is up, shoulders back and back straight vs. slumped.  For fun, ask the students to imagine </a:t>
            </a:r>
            <a:r>
              <a:rPr lang="en-US" altLang="en-US" b="1" u="sng" smtClean="0"/>
              <a:t>why </a:t>
            </a:r>
            <a:r>
              <a:rPr lang="en-US" altLang="en-US" b="1" smtClean="0"/>
              <a:t>she might be feeling happy, proud, or confident and share with the group.  Practice this posture with the students.  </a:t>
            </a:r>
            <a:r>
              <a:rPr lang="en-US" altLang="en-US" b="1" u="sng" smtClean="0"/>
              <a:t>Explain that sometimes just straightening up and holding your head up and shoulders back can actually make you feel better!!</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6556B3-732E-4CB0-BFC3-9E9BE565AC49}" type="slidenum">
              <a:rPr lang="en-US" altLang="en-US" smtClean="0"/>
              <a:pPr/>
              <a:t>10</a:t>
            </a:fld>
            <a:endParaRPr lang="en-US" altLang="en-US" smtClean="0"/>
          </a:p>
        </p:txBody>
      </p:sp>
    </p:spTree>
    <p:extLst>
      <p:ext uri="{BB962C8B-B14F-4D97-AF65-F5344CB8AC3E}">
        <p14:creationId xmlns:p14="http://schemas.microsoft.com/office/powerpoint/2010/main" val="230594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Ask students to make the thumbs up gesture and explain what it means/what it </a:t>
            </a:r>
            <a:r>
              <a:rPr lang="en-US" altLang="en-US" b="1" u="sng" smtClean="0"/>
              <a:t>communicates</a:t>
            </a:r>
            <a:r>
              <a:rPr lang="en-US" altLang="en-US" b="1" smtClean="0"/>
              <a:t> to us. (i.e. good work; good job; way to go; etc.)  Then ask students to make the thumbs down gesture and explain what it means (i.e. no; bad; no way; etc.)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43EA6C-DCA8-4196-AD42-13B635C3A8C6}" type="slidenum">
              <a:rPr lang="en-US" altLang="en-US" smtClean="0"/>
              <a:pPr/>
              <a:t>11</a:t>
            </a:fld>
            <a:endParaRPr lang="en-US" altLang="en-US" smtClean="0"/>
          </a:p>
        </p:txBody>
      </p:sp>
    </p:spTree>
    <p:extLst>
      <p:ext uri="{BB962C8B-B14F-4D97-AF65-F5344CB8AC3E}">
        <p14:creationId xmlns:p14="http://schemas.microsoft.com/office/powerpoint/2010/main" val="277067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Talk about the one hand reaching out to the other and ask students what it means/</a:t>
            </a:r>
            <a:r>
              <a:rPr lang="en-US" altLang="en-US" b="1" u="sng" smtClean="0"/>
              <a:t>communicates</a:t>
            </a:r>
            <a:r>
              <a:rPr lang="en-US" altLang="en-US" b="1" smtClean="0"/>
              <a:t> to us. (this person wants to shake hands)   Ask students what they should do if someone reaches out to shake their hand.  Talk about </a:t>
            </a:r>
            <a:r>
              <a:rPr lang="en-US" altLang="en-US" b="1" u="sng" smtClean="0"/>
              <a:t>when</a:t>
            </a:r>
            <a:r>
              <a:rPr lang="en-US" altLang="en-US" b="1" smtClean="0"/>
              <a:t> someone might want to shake your hand (when first meeting you; when saying goodbye; to congratulate you; etc.)  For fun, have students shake hands with each other and practice greetings.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9910DD-EB2F-47ED-86EB-36B46240029B}" type="slidenum">
              <a:rPr lang="en-US" altLang="en-US" smtClean="0"/>
              <a:pPr/>
              <a:t>12</a:t>
            </a:fld>
            <a:endParaRPr lang="en-US" altLang="en-US" smtClean="0"/>
          </a:p>
        </p:txBody>
      </p:sp>
    </p:spTree>
    <p:extLst>
      <p:ext uri="{BB962C8B-B14F-4D97-AF65-F5344CB8AC3E}">
        <p14:creationId xmlns:p14="http://schemas.microsoft.com/office/powerpoint/2010/main" val="204330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Have students make this gesture with their fingers and talk about what it means/</a:t>
            </a:r>
            <a:r>
              <a:rPr lang="en-US" altLang="en-US" b="1" u="sng" smtClean="0"/>
              <a:t>communicates</a:t>
            </a:r>
            <a:r>
              <a:rPr lang="en-US" altLang="en-US" b="1" smtClean="0"/>
              <a:t> to us.  (okay)  Explain that people use this gesture to tell others that everything’s okay.  Ask for their examples of when they’ve used this gesture with others OR when someone used it with them.  Add that a teacher or parent might use this gesture to let them know that everything is okay or that they’re doing the right thing.</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B264C2-F696-4EA8-8067-810F9834A298}" type="slidenum">
              <a:rPr lang="en-US" altLang="en-US" smtClean="0"/>
              <a:pPr/>
              <a:t>13</a:t>
            </a:fld>
            <a:endParaRPr lang="en-US" altLang="en-US" smtClean="0"/>
          </a:p>
        </p:txBody>
      </p:sp>
    </p:spTree>
    <p:extLst>
      <p:ext uri="{BB962C8B-B14F-4D97-AF65-F5344CB8AC3E}">
        <p14:creationId xmlns:p14="http://schemas.microsoft.com/office/powerpoint/2010/main" val="172186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Ask students what this gesture means/</a:t>
            </a:r>
            <a:r>
              <a:rPr lang="en-US" altLang="en-US" b="1" u="sng" smtClean="0"/>
              <a:t>communicates</a:t>
            </a:r>
            <a:r>
              <a:rPr lang="en-US" altLang="en-US" b="1" smtClean="0"/>
              <a:t> to us.  Explain that it could mean “hi” or “bye”, depending on when it’s done. Ask students for examples of the different meanings.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A1E7E8-8635-406E-9100-DBAEE903C571}" type="slidenum">
              <a:rPr lang="en-US" altLang="en-US" smtClean="0"/>
              <a:pPr/>
              <a:t>14</a:t>
            </a:fld>
            <a:endParaRPr lang="en-US" altLang="en-US" smtClean="0"/>
          </a:p>
        </p:txBody>
      </p:sp>
    </p:spTree>
    <p:extLst>
      <p:ext uri="{BB962C8B-B14F-4D97-AF65-F5344CB8AC3E}">
        <p14:creationId xmlns:p14="http://schemas.microsoft.com/office/powerpoint/2010/main" val="208833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Explain how the position of someone’s arms and legs can say a lot without them using words.  Ask students to imitate the boy and talk about what their arms and legs are doing.  How do they feel when they’re standing like this?   Ask what they think the boy might be feeling/</a:t>
            </a:r>
            <a:r>
              <a:rPr lang="en-US" altLang="en-US" b="1" u="sng" smtClean="0"/>
              <a:t>communicating </a:t>
            </a:r>
            <a:r>
              <a:rPr lang="en-US" altLang="en-US" b="1" smtClean="0"/>
              <a:t>to us in this picture. (i.e. anger; defiance; challenging you; not believing you; etc.)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416ED2-D4D7-4785-810D-F83F448204A9}" type="slidenum">
              <a:rPr lang="en-US" altLang="en-US" smtClean="0"/>
              <a:pPr/>
              <a:t>15</a:t>
            </a:fld>
            <a:endParaRPr lang="en-US" altLang="en-US" smtClean="0"/>
          </a:p>
        </p:txBody>
      </p:sp>
    </p:spTree>
    <p:extLst>
      <p:ext uri="{BB962C8B-B14F-4D97-AF65-F5344CB8AC3E}">
        <p14:creationId xmlns:p14="http://schemas.microsoft.com/office/powerpoint/2010/main" val="70047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Ask students to imitate the teacher in the picture.  Have them pay attention to their arms (hands on hips) and feet (together).  Also point out that they need to look at the “big picture and look at her facial expression too.  How do they feel when they stand like that?  Ask what they think the teacher might be feeling/</a:t>
            </a:r>
            <a:r>
              <a:rPr lang="en-US" altLang="en-US" b="1" u="sng" smtClean="0"/>
              <a:t>communicating</a:t>
            </a:r>
            <a:r>
              <a:rPr lang="en-US" altLang="en-US" b="1" smtClean="0"/>
              <a:t> to us.  (anger; frustration with the boy).  Talk about how you really need to look at the big picture to make sure you’re not missing any important information.  Lead into next slide…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DAC9B8-40EA-4671-B524-24FA78F38995}" type="slidenum">
              <a:rPr lang="en-US" altLang="en-US" smtClean="0"/>
              <a:pPr/>
              <a:t>16</a:t>
            </a:fld>
            <a:endParaRPr lang="en-US" altLang="en-US" smtClean="0"/>
          </a:p>
        </p:txBody>
      </p:sp>
    </p:spTree>
    <p:extLst>
      <p:ext uri="{BB962C8B-B14F-4D97-AF65-F5344CB8AC3E}">
        <p14:creationId xmlns:p14="http://schemas.microsoft.com/office/powerpoint/2010/main" val="135355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Ask them to imitate the teacher in this picture – arms, legs and FACE.  How do they feel when they stand like this?  Now what’s the difference between this picture and the one before?  (she’s smiling).  Point out that that’s why we need to look at the “big picture” to make sure we’re not missing any important information!</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1C2215-11DF-4982-B33B-276F3AC4BF36}" type="slidenum">
              <a:rPr lang="en-US" altLang="en-US" smtClean="0"/>
              <a:pPr/>
              <a:t>17</a:t>
            </a:fld>
            <a:endParaRPr lang="en-US" altLang="en-US" smtClean="0"/>
          </a:p>
        </p:txBody>
      </p:sp>
    </p:spTree>
    <p:extLst>
      <p:ext uri="{BB962C8B-B14F-4D97-AF65-F5344CB8AC3E}">
        <p14:creationId xmlns:p14="http://schemas.microsoft.com/office/powerpoint/2010/main" val="35684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Talk about the boy first.  Point out how his legs are away from the girl.  His arms are pointed away from her. What could this stance communicate?  He looks sort of relaxed.  But he could also be upset because he is looking away from the girl.  Now look at the girl and point out legs are crossed not relaxed and her arms are pulled away.  She could be curious.  We can look at the head and face to give us additional information.  The way she is looking at the boy and the way he is looking away might tell use something else.  What could that be?   All this body language might tell us they are upset with each other.?</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D0FD7D-A99C-45C9-BC40-7F947A8F50BD}" type="slidenum">
              <a:rPr lang="en-US" altLang="en-US" smtClean="0"/>
              <a:pPr/>
              <a:t>18</a:t>
            </a:fld>
            <a:endParaRPr lang="en-US" altLang="en-US" smtClean="0"/>
          </a:p>
        </p:txBody>
      </p:sp>
    </p:spTree>
    <p:extLst>
      <p:ext uri="{BB962C8B-B14F-4D97-AF65-F5344CB8AC3E}">
        <p14:creationId xmlns:p14="http://schemas.microsoft.com/office/powerpoint/2010/main" val="419492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Read heading with students.  Before clicking, see if students can remember the 4 things to look at in order to read body language.  Click to bring up list.</a:t>
            </a:r>
          </a:p>
          <a:p>
            <a:pPr eaLnBrk="1" hangingPunct="1">
              <a:spcBef>
                <a:spcPct val="0"/>
              </a:spcBef>
            </a:pPr>
            <a:endParaRPr lang="en-US" altLang="en-US" b="1"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C39E98-2B8C-4614-BB68-F484CB162EE8}" type="slidenum">
              <a:rPr lang="en-US" altLang="en-US" smtClean="0"/>
              <a:pPr/>
              <a:t>19</a:t>
            </a:fld>
            <a:endParaRPr lang="en-US" altLang="en-US" smtClean="0"/>
          </a:p>
        </p:txBody>
      </p:sp>
    </p:spTree>
    <p:extLst>
      <p:ext uri="{BB962C8B-B14F-4D97-AF65-F5344CB8AC3E}">
        <p14:creationId xmlns:p14="http://schemas.microsoft.com/office/powerpoint/2010/main" val="278168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Explain that there are certain things people do with parts of their bodies that say a lot (</a:t>
            </a:r>
            <a:r>
              <a:rPr lang="en-US" altLang="en-US" b="1" u="sng" smtClean="0"/>
              <a:t>communicate</a:t>
            </a:r>
            <a:r>
              <a:rPr lang="en-US" altLang="en-US" b="1" smtClean="0"/>
              <a:t>) without them saying any words at all!  Say that another way to think about </a:t>
            </a:r>
            <a:r>
              <a:rPr lang="en-US" altLang="en-US" b="1" u="sng" smtClean="0"/>
              <a:t>communication is to think about what the other person is telling us</a:t>
            </a:r>
            <a:r>
              <a:rPr lang="en-US" altLang="en-US" b="1" smtClean="0"/>
              <a:t>. Talk about the picture and ask students to tell you what these people might be feeling (i.e. happy, excited, etc.)  Ask them to explain their answers by pointing out what they see these people doing with parts of their bodies.</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B967B0-4ABC-4E07-A06B-55D728B2C221}" type="slidenum">
              <a:rPr lang="en-US" altLang="en-US" smtClean="0"/>
              <a:pPr/>
              <a:t>2</a:t>
            </a:fld>
            <a:endParaRPr lang="en-US" altLang="en-US" smtClean="0"/>
          </a:p>
        </p:txBody>
      </p:sp>
    </p:spTree>
    <p:extLst>
      <p:ext uri="{BB962C8B-B14F-4D97-AF65-F5344CB8AC3E}">
        <p14:creationId xmlns:p14="http://schemas.microsoft.com/office/powerpoint/2010/main" val="150113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Read slide with students.  </a:t>
            </a:r>
            <a:r>
              <a:rPr lang="en-US" altLang="en-US" b="1" smtClean="0"/>
              <a:t>Ask them to pay attention to his eyes and what his hands are doing.  Lead discussion about possible ways to make this situation better.  (i.e. ask him if he ever went camping; ask about his weekend; ask what he likes to do with his family, etc.)</a:t>
            </a:r>
          </a:p>
          <a:p>
            <a:pPr eaLnBrk="1" hangingPunct="1"/>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4A44C-7C12-4F18-ABF9-26B15B15E42B}" type="slidenum">
              <a:rPr lang="en-US" altLang="en-US" smtClean="0"/>
              <a:pPr/>
              <a:t>20</a:t>
            </a:fld>
            <a:endParaRPr lang="en-US" altLang="en-US" smtClean="0"/>
          </a:p>
        </p:txBody>
      </p:sp>
    </p:spTree>
    <p:extLst>
      <p:ext uri="{BB962C8B-B14F-4D97-AF65-F5344CB8AC3E}">
        <p14:creationId xmlns:p14="http://schemas.microsoft.com/office/powerpoint/2010/main" val="388123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Ask students why they think eye contact is important.  </a:t>
            </a:r>
            <a:r>
              <a:rPr lang="en-US" altLang="en-US" b="1" smtClean="0"/>
              <a:t>Talk about how someone looking at your eyes means they are </a:t>
            </a:r>
            <a:r>
              <a:rPr lang="en-US" altLang="en-US" b="1" u="sng" smtClean="0"/>
              <a:t>communicating</a:t>
            </a:r>
            <a:r>
              <a:rPr lang="en-US" altLang="en-US" b="1" smtClean="0"/>
              <a:t> that they are listening to you and want to hear what you say.  Discuss how sometimes eye contact might not be comfortable for some people.  If a student has difficulty with eye contact, suggest he find a place on the person’s face to look at (i.e. forehead) so that he’s looking at the person’s face.  This still shows/</a:t>
            </a:r>
            <a:r>
              <a:rPr lang="en-US" altLang="en-US" b="1" u="sng" smtClean="0"/>
              <a:t>communicates </a:t>
            </a:r>
            <a:r>
              <a:rPr lang="en-US" altLang="en-US" b="1" smtClean="0"/>
              <a:t>that he’s paying attention.</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F09EBD-5100-4B47-9917-C24279B4F1A1}" type="slidenum">
              <a:rPr lang="en-US" altLang="en-US" smtClean="0"/>
              <a:pPr/>
              <a:t>3</a:t>
            </a:fld>
            <a:endParaRPr lang="en-US" altLang="en-US" smtClean="0"/>
          </a:p>
        </p:txBody>
      </p:sp>
    </p:spTree>
    <p:extLst>
      <p:ext uri="{BB962C8B-B14F-4D97-AF65-F5344CB8AC3E}">
        <p14:creationId xmlns:p14="http://schemas.microsoft.com/office/powerpoint/2010/main" val="8909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Ask them to describe what they see in the picture.  Make sure to emphasize the eye contact and ask students what the two people in the picture might be </a:t>
            </a:r>
            <a:r>
              <a:rPr lang="en-US" altLang="en-US" b="1" u="sng" smtClean="0"/>
              <a:t>communicating</a:t>
            </a:r>
            <a:r>
              <a:rPr lang="en-US" altLang="en-US" b="1" smtClean="0"/>
              <a:t> to each other without using any words.  (i.e. they’re interested in each other; they like each other; they’re good friends; etc.)</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FDB987-172E-4AF3-A203-536EEDBAD79C}" type="slidenum">
              <a:rPr lang="en-US" altLang="en-US" smtClean="0"/>
              <a:pPr/>
              <a:t>4</a:t>
            </a:fld>
            <a:endParaRPr lang="en-US" altLang="en-US" smtClean="0"/>
          </a:p>
        </p:txBody>
      </p:sp>
    </p:spTree>
    <p:extLst>
      <p:ext uri="{BB962C8B-B14F-4D97-AF65-F5344CB8AC3E}">
        <p14:creationId xmlns:p14="http://schemas.microsoft.com/office/powerpoint/2010/main" val="35279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Tell students to pay close attention to her eyes – what are they doing?  (looking away).  What might this mean/what is she </a:t>
            </a:r>
            <a:r>
              <a:rPr lang="en-US" altLang="en-US" b="1" u="sng" smtClean="0"/>
              <a:t>communicating</a:t>
            </a:r>
            <a:r>
              <a:rPr lang="en-US" altLang="en-US" b="1" smtClean="0"/>
              <a:t>?  (i.e. she’s thinking of something else; she’s bored; she doesn’t believe you)  What about her mouth?  (lips pressed together; some might think she’s smiling).  Talk about how important it is to </a:t>
            </a:r>
            <a:r>
              <a:rPr lang="en-US" altLang="en-US" b="1" u="sng" smtClean="0"/>
              <a:t>look at the whole face and put the expressions together.  This is called looking at the “BIG PICTURE”  If you only focused on the eyes or the mouth, you might miss the overall message.  Practice this facial expression with the students.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B8D7C5-1B4E-4243-AA14-33E96F86F244}" type="slidenum">
              <a:rPr lang="en-US" altLang="en-US" smtClean="0"/>
              <a:pPr/>
              <a:t>5</a:t>
            </a:fld>
            <a:endParaRPr lang="en-US" altLang="en-US" smtClean="0"/>
          </a:p>
        </p:txBody>
      </p:sp>
    </p:spTree>
    <p:extLst>
      <p:ext uri="{BB962C8B-B14F-4D97-AF65-F5344CB8AC3E}">
        <p14:creationId xmlns:p14="http://schemas.microsoft.com/office/powerpoint/2010/main" val="16716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Ask them how the boy might be feeling based on his facial expressions.  What is he </a:t>
            </a:r>
            <a:r>
              <a:rPr lang="en-US" altLang="en-US" b="1" u="sng" smtClean="0"/>
              <a:t>communicating</a:t>
            </a:r>
            <a:r>
              <a:rPr lang="en-US" altLang="en-US" b="1" smtClean="0"/>
              <a:t> to us?  How can they tell he’s happy?  (Eyes are open and eyebrows are relaxed; mouth is smiling)</a:t>
            </a:r>
            <a:r>
              <a:rPr lang="en-US" altLang="en-US" b="1" u="sng" smtClean="0"/>
              <a:t> Practice this facial expression with the students.</a:t>
            </a:r>
          </a:p>
          <a:p>
            <a:pPr eaLnBrk="1" hangingPunct="1">
              <a:spcBef>
                <a:spcPct val="0"/>
              </a:spcBef>
            </a:pPr>
            <a:endParaRPr lang="en-US" altLang="en-US" b="1"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29F9BC-1F8C-4B94-A4B1-02F75389FCF1}" type="slidenum">
              <a:rPr lang="en-US" altLang="en-US" smtClean="0"/>
              <a:pPr/>
              <a:t>6</a:t>
            </a:fld>
            <a:endParaRPr lang="en-US" altLang="en-US" smtClean="0"/>
          </a:p>
        </p:txBody>
      </p:sp>
    </p:spTree>
    <p:extLst>
      <p:ext uri="{BB962C8B-B14F-4D97-AF65-F5344CB8AC3E}">
        <p14:creationId xmlns:p14="http://schemas.microsoft.com/office/powerpoint/2010/main" val="421757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Ask students what they think the boy is feeling based on his facial expressions.  What is he </a:t>
            </a:r>
            <a:r>
              <a:rPr lang="en-US" altLang="en-US" b="1" u="sng" smtClean="0"/>
              <a:t>communicating</a:t>
            </a:r>
            <a:r>
              <a:rPr lang="en-US" altLang="en-US" b="1" smtClean="0"/>
              <a:t> to us?  Remind them to look at both his eyes (eyebrows are pulled together) and his mouth (frowning).  Together, what is his face telling us? Practice this facial expression with the students.</a:t>
            </a:r>
          </a:p>
          <a:p>
            <a:pPr eaLnBrk="1" hangingPunct="1">
              <a:spcBef>
                <a:spcPct val="0"/>
              </a:spcBef>
            </a:pPr>
            <a:endParaRPr lang="en-US" altLang="en-US" b="1"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E434BB-097A-4FDF-9714-BFBFEE2198F6}" type="slidenum">
              <a:rPr lang="en-US" altLang="en-US" smtClean="0"/>
              <a:pPr/>
              <a:t>7</a:t>
            </a:fld>
            <a:endParaRPr lang="en-US" altLang="en-US" smtClean="0"/>
          </a:p>
        </p:txBody>
      </p:sp>
    </p:spTree>
    <p:extLst>
      <p:ext uri="{BB962C8B-B14F-4D97-AF65-F5344CB8AC3E}">
        <p14:creationId xmlns:p14="http://schemas.microsoft.com/office/powerpoint/2010/main" val="204962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Ask students what the girl might be feeling based on her facial expressions.  What is she </a:t>
            </a:r>
            <a:r>
              <a:rPr lang="en-US" altLang="en-US" b="1" u="sng" smtClean="0"/>
              <a:t>communicating</a:t>
            </a:r>
            <a:r>
              <a:rPr lang="en-US" altLang="en-US" b="1" smtClean="0"/>
              <a:t> to us?  Point out how both her eyes and mouth are turned downwards, meaning she’s feeling sad or unhappy. Practice this facial expression with the students.</a:t>
            </a:r>
          </a:p>
          <a:p>
            <a:pPr eaLnBrk="1" hangingPunct="1">
              <a:spcBef>
                <a:spcPct val="0"/>
              </a:spcBef>
            </a:pPr>
            <a:endParaRPr lang="en-US" altLang="en-US" b="1"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B36213-4940-4E3E-96C6-8793FA8DC650}" type="slidenum">
              <a:rPr lang="en-US" altLang="en-US" smtClean="0"/>
              <a:pPr/>
              <a:t>8</a:t>
            </a:fld>
            <a:endParaRPr lang="en-US" altLang="en-US" smtClean="0"/>
          </a:p>
        </p:txBody>
      </p:sp>
    </p:spTree>
    <p:extLst>
      <p:ext uri="{BB962C8B-B14F-4D97-AF65-F5344CB8AC3E}">
        <p14:creationId xmlns:p14="http://schemas.microsoft.com/office/powerpoint/2010/main" val="242290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t>
            </a:r>
            <a:r>
              <a:rPr lang="en-US" altLang="en-US" b="1" smtClean="0"/>
              <a:t>Talk about how our head, back and shoulders say a lot about how we’re feeling.  Ask students to look at the picture and say how the boy is feeling.  What is he communicating to us?  (sad; depressed; tired, etc.)  Talk about how a slumped body posture indicates that a person could be feeling sad or depressed.  Discuss what to do if they see a friend whose posture looks like this (i.e. ask if they’re okay; ask if they want to talk; etc.)  Also, emphasize how it can be tricky to figure out how someone is feeling if you can’t see their face.  That’s why it’s so important to look at the big picture (face AND posture) whenever possible.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0C56F5-09AB-4394-A996-789DE69B02A8}" type="slidenum">
              <a:rPr lang="en-US" altLang="en-US" smtClean="0"/>
              <a:pPr/>
              <a:t>9</a:t>
            </a:fld>
            <a:endParaRPr lang="en-US" altLang="en-US" smtClean="0"/>
          </a:p>
        </p:txBody>
      </p:sp>
    </p:spTree>
    <p:extLst>
      <p:ext uri="{BB962C8B-B14F-4D97-AF65-F5344CB8AC3E}">
        <p14:creationId xmlns:p14="http://schemas.microsoft.com/office/powerpoint/2010/main" val="424588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E5127D01-EAAF-40EC-8A8B-189540BA1E27}" type="slidenum">
              <a:rPr lang="es-ES" altLang="en-US"/>
              <a:pPr>
                <a:defRPr/>
              </a:pPr>
              <a:t>‹#›</a:t>
            </a:fld>
            <a:endParaRPr lang="es-ES" altLang="en-US"/>
          </a:p>
        </p:txBody>
      </p:sp>
    </p:spTree>
    <p:extLst>
      <p:ext uri="{BB962C8B-B14F-4D97-AF65-F5344CB8AC3E}">
        <p14:creationId xmlns:p14="http://schemas.microsoft.com/office/powerpoint/2010/main" val="61654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35E18ED8-C82D-41BD-99E2-4FD646DC0626}" type="slidenum">
              <a:rPr lang="es-ES" altLang="en-US"/>
              <a:pPr>
                <a:defRPr/>
              </a:pPr>
              <a:t>‹#›</a:t>
            </a:fld>
            <a:endParaRPr lang="es-ES" altLang="en-US"/>
          </a:p>
        </p:txBody>
      </p:sp>
    </p:spTree>
    <p:extLst>
      <p:ext uri="{BB962C8B-B14F-4D97-AF65-F5344CB8AC3E}">
        <p14:creationId xmlns:p14="http://schemas.microsoft.com/office/powerpoint/2010/main" val="248377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EFB12485-887C-4DEF-8364-9794EA133A4D}" type="slidenum">
              <a:rPr lang="es-ES" altLang="en-US"/>
              <a:pPr>
                <a:defRPr/>
              </a:pPr>
              <a:t>‹#›</a:t>
            </a:fld>
            <a:endParaRPr lang="es-ES" altLang="en-US"/>
          </a:p>
        </p:txBody>
      </p:sp>
    </p:spTree>
    <p:extLst>
      <p:ext uri="{BB962C8B-B14F-4D97-AF65-F5344CB8AC3E}">
        <p14:creationId xmlns:p14="http://schemas.microsoft.com/office/powerpoint/2010/main" val="330102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E7529249-2C50-4E3C-AE32-813EEB3310AC}" type="slidenum">
              <a:rPr lang="es-ES" altLang="en-US"/>
              <a:pPr>
                <a:defRPr/>
              </a:pPr>
              <a:t>‹#›</a:t>
            </a:fld>
            <a:endParaRPr lang="es-ES" altLang="en-US"/>
          </a:p>
        </p:txBody>
      </p:sp>
    </p:spTree>
    <p:extLst>
      <p:ext uri="{BB962C8B-B14F-4D97-AF65-F5344CB8AC3E}">
        <p14:creationId xmlns:p14="http://schemas.microsoft.com/office/powerpoint/2010/main" val="51987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E890AB1C-7C85-4588-B803-4875F8BE7C3B}" type="slidenum">
              <a:rPr lang="es-ES" altLang="en-US"/>
              <a:pPr>
                <a:defRPr/>
              </a:pPr>
              <a:t>‹#›</a:t>
            </a:fld>
            <a:endParaRPr lang="es-ES" altLang="en-US"/>
          </a:p>
        </p:txBody>
      </p:sp>
    </p:spTree>
    <p:extLst>
      <p:ext uri="{BB962C8B-B14F-4D97-AF65-F5344CB8AC3E}">
        <p14:creationId xmlns:p14="http://schemas.microsoft.com/office/powerpoint/2010/main" val="391023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219593AE-6B25-4295-8727-E64B084EC01A}" type="slidenum">
              <a:rPr lang="es-ES" altLang="en-US"/>
              <a:pPr>
                <a:defRPr/>
              </a:pPr>
              <a:t>‹#›</a:t>
            </a:fld>
            <a:endParaRPr lang="es-ES" altLang="en-US"/>
          </a:p>
        </p:txBody>
      </p:sp>
    </p:spTree>
    <p:extLst>
      <p:ext uri="{BB962C8B-B14F-4D97-AF65-F5344CB8AC3E}">
        <p14:creationId xmlns:p14="http://schemas.microsoft.com/office/powerpoint/2010/main" val="374267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0CA0CA2D-7E4D-4967-84B7-80DFE0A72FE3}" type="slidenum">
              <a:rPr lang="es-ES" altLang="en-US"/>
              <a:pPr>
                <a:defRPr/>
              </a:pPr>
              <a:t>‹#›</a:t>
            </a:fld>
            <a:endParaRPr lang="es-ES" altLang="en-US"/>
          </a:p>
        </p:txBody>
      </p:sp>
    </p:spTree>
    <p:extLst>
      <p:ext uri="{BB962C8B-B14F-4D97-AF65-F5344CB8AC3E}">
        <p14:creationId xmlns:p14="http://schemas.microsoft.com/office/powerpoint/2010/main" val="46715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414414C0-AAA2-4C59-8B40-881BBC8A10BE}" type="slidenum">
              <a:rPr lang="es-ES" altLang="en-US"/>
              <a:pPr>
                <a:defRPr/>
              </a:pPr>
              <a:t>‹#›</a:t>
            </a:fld>
            <a:endParaRPr lang="es-ES" altLang="en-US"/>
          </a:p>
        </p:txBody>
      </p:sp>
    </p:spTree>
    <p:extLst>
      <p:ext uri="{BB962C8B-B14F-4D97-AF65-F5344CB8AC3E}">
        <p14:creationId xmlns:p14="http://schemas.microsoft.com/office/powerpoint/2010/main" val="3841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C4FC5F61-C7DC-4930-A280-CA438B5593A5}" type="slidenum">
              <a:rPr lang="es-ES" altLang="en-US"/>
              <a:pPr>
                <a:defRPr/>
              </a:pPr>
              <a:t>‹#›</a:t>
            </a:fld>
            <a:endParaRPr lang="es-ES" altLang="en-US"/>
          </a:p>
        </p:txBody>
      </p:sp>
    </p:spTree>
    <p:extLst>
      <p:ext uri="{BB962C8B-B14F-4D97-AF65-F5344CB8AC3E}">
        <p14:creationId xmlns:p14="http://schemas.microsoft.com/office/powerpoint/2010/main" val="281645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02E8CC45-8584-49FA-885B-DBA2DFC2BE9B}" type="slidenum">
              <a:rPr lang="es-ES" altLang="en-US"/>
              <a:pPr>
                <a:defRPr/>
              </a:pPr>
              <a:t>‹#›</a:t>
            </a:fld>
            <a:endParaRPr lang="es-ES" altLang="en-US"/>
          </a:p>
        </p:txBody>
      </p:sp>
    </p:spTree>
    <p:extLst>
      <p:ext uri="{BB962C8B-B14F-4D97-AF65-F5344CB8AC3E}">
        <p14:creationId xmlns:p14="http://schemas.microsoft.com/office/powerpoint/2010/main" val="129446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4AE3921E-C08C-4C35-A27F-9F4B04B95D3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A1FA1183-91AC-4442-AC5F-565381F96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12"/>
          </p:nvPr>
        </p:nvSpPr>
        <p:spPr>
          <a:ln/>
        </p:spPr>
        <p:txBody>
          <a:bodyPr/>
          <a:lstStyle>
            <a:lvl1pPr>
              <a:defRPr/>
            </a:lvl1pPr>
          </a:lstStyle>
          <a:p>
            <a:pPr>
              <a:defRPr/>
            </a:pPr>
            <a:fld id="{C2DF7557-D355-438F-8378-16DBB7881630}" type="slidenum">
              <a:rPr lang="es-ES" altLang="en-US"/>
              <a:pPr>
                <a:defRPr/>
              </a:pPr>
              <a:t>‹#›</a:t>
            </a:fld>
            <a:endParaRPr lang="es-ES" altLang="en-US"/>
          </a:p>
        </p:txBody>
      </p:sp>
    </p:spTree>
    <p:extLst>
      <p:ext uri="{BB962C8B-B14F-4D97-AF65-F5344CB8AC3E}">
        <p14:creationId xmlns:p14="http://schemas.microsoft.com/office/powerpoint/2010/main" val="409622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a:extLst>
              <a:ext uri="{FF2B5EF4-FFF2-40B4-BE49-F238E27FC236}">
                <a16:creationId xmlns:a16="http://schemas.microsoft.com/office/drawing/2014/main" xmlns="" id="{4AE3921E-C08C-4C35-A27F-9F4B04B95D3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xmlns="" id="{A1FA1183-91AC-4442-AC5F-565381F96E5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xmlns="" id="{361C4258-2BEA-4518-BCEA-4DE67BE1137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5150C25-80ED-44F6-9E66-5AB2C530D6C9}"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98" name="Rectangle 150">
            <a:extLst>
              <a:ext uri="{FF2B5EF4-FFF2-40B4-BE49-F238E27FC236}">
                <a16:creationId xmlns:a16="http://schemas.microsoft.com/office/drawing/2014/main" xmlns="" id="{072F2FF2-3F87-47F1-A936-2C20C7DD95BA}"/>
              </a:ext>
            </a:extLst>
          </p:cNvPr>
          <p:cNvSpPr>
            <a:spLocks noGrp="1" noChangeArrowheads="1"/>
          </p:cNvSpPr>
          <p:nvPr>
            <p:ph type="ctrTitle"/>
          </p:nvPr>
        </p:nvSpPr>
        <p:spPr>
          <a:xfrm>
            <a:off x="539552" y="404664"/>
            <a:ext cx="7992888" cy="647700"/>
          </a:xfrm>
          <a:solidFill>
            <a:schemeClr val="bg1"/>
          </a:solidFill>
          <a:ln w="38100">
            <a:solidFill>
              <a:srgbClr val="FF0000"/>
            </a:solidFill>
          </a:ln>
          <a:extLst/>
        </p:spPr>
        <p:txBody>
          <a:bodyPr anchor="ctr"/>
          <a:lstStyle/>
          <a:p>
            <a:pPr eaLnBrk="1" hangingPunct="1">
              <a:defRPr/>
            </a:pPr>
            <a:r>
              <a:rPr lang="es-UY" altLang="en-US" sz="4400" b="1" dirty="0">
                <a:ln>
                  <a:solidFill>
                    <a:srgbClr val="545454"/>
                  </a:solidFill>
                </a:ln>
                <a:solidFill>
                  <a:srgbClr val="1C1C1C"/>
                </a:solidFill>
              </a:rPr>
              <a:t>I Can Read Body Language!</a:t>
            </a:r>
            <a:endParaRPr lang="es-ES" altLang="en-US" sz="4400" b="1" dirty="0">
              <a:ln>
                <a:solidFill>
                  <a:srgbClr val="545454"/>
                </a:solidFill>
              </a:ln>
              <a:solidFill>
                <a:srgbClr val="1C1C1C"/>
              </a:solidFill>
            </a:endParaRPr>
          </a:p>
        </p:txBody>
      </p:sp>
      <p:pic>
        <p:nvPicPr>
          <p:cNvPr id="307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45400" y="4291013"/>
            <a:ext cx="109855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888A0CAD-83F3-42E0-815C-07ED3985096C}"/>
              </a:ext>
            </a:extLst>
          </p:cNvPr>
          <p:cNvPicPr>
            <a:picLocks noChangeAspect="1"/>
          </p:cNvPicPr>
          <p:nvPr/>
        </p:nvPicPr>
        <p:blipFill>
          <a:blip r:embed="rId5"/>
          <a:stretch>
            <a:fillRect/>
          </a:stretch>
        </p:blipFill>
        <p:spPr>
          <a:xfrm>
            <a:off x="2195736" y="2204864"/>
            <a:ext cx="2905125" cy="1571625"/>
          </a:xfrm>
          <a:prstGeom prst="rect">
            <a:avLst/>
          </a:prstGeom>
          <a:effectLst>
            <a:softEdge rad="177800"/>
          </a:effec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Posture – head, back and shoulders</a:t>
            </a:r>
          </a:p>
        </p:txBody>
      </p:sp>
      <p:sp>
        <p:nvSpPr>
          <p:cNvPr id="21507" name="Content Placeholder 4"/>
          <p:cNvSpPr>
            <a:spLocks noGrp="1" noChangeArrowheads="1"/>
          </p:cNvSpPr>
          <p:nvPr>
            <p:ph idx="1"/>
          </p:nvPr>
        </p:nvSpPr>
        <p:spPr>
          <a:xfrm>
            <a:off x="457200" y="1628775"/>
            <a:ext cx="8229600" cy="4525963"/>
          </a:xfrm>
        </p:spPr>
        <p:txBody>
          <a:bodyPr/>
          <a:lstStyle/>
          <a:p>
            <a:pPr marL="0" indent="0" algn="ctr" eaLnBrk="1" hangingPunct="1">
              <a:buFontTx/>
              <a:buNone/>
            </a:pPr>
            <a:r>
              <a:rPr lang="en-US" altLang="en-US" smtClean="0"/>
              <a:t>Look at the </a:t>
            </a:r>
            <a:r>
              <a:rPr lang="en-US" altLang="en-US" u="sng" smtClean="0"/>
              <a:t>head, back </a:t>
            </a:r>
            <a:r>
              <a:rPr lang="en-US" altLang="en-US" b="1" u="sng" smtClean="0"/>
              <a:t>and</a:t>
            </a:r>
            <a:r>
              <a:rPr lang="en-US" altLang="en-US" u="sng" smtClean="0"/>
              <a:t> shoulders</a:t>
            </a:r>
          </a:p>
        </p:txBody>
      </p:sp>
      <p:pic>
        <p:nvPicPr>
          <p:cNvPr id="21509" name="Picture 6">
            <a:extLst>
              <a:ext uri="{FF2B5EF4-FFF2-40B4-BE49-F238E27FC236}">
                <a16:creationId xmlns:a16="http://schemas.microsoft.com/office/drawing/2014/main" xmlns="" id="{2DAB65E8-B133-4146-B728-12058469E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230688"/>
            <a:ext cx="1908175" cy="2109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a:extLst>
              <a:ext uri="{FF2B5EF4-FFF2-40B4-BE49-F238E27FC236}">
                <a16:creationId xmlns:a16="http://schemas.microsoft.com/office/drawing/2014/main" xmlns="" id="{00A895A4-7E0D-49B3-940E-93F858A6D1C2}"/>
              </a:ext>
            </a:extLst>
          </p:cNvPr>
          <p:cNvSpPr/>
          <p:nvPr/>
        </p:nvSpPr>
        <p:spPr>
          <a:xfrm>
            <a:off x="684213" y="2565400"/>
            <a:ext cx="2663825" cy="1665288"/>
          </a:xfrm>
          <a:prstGeom prst="wedgeEllipseCallout">
            <a:avLst>
              <a:gd name="adj1" fmla="val 67982"/>
              <a:gd name="adj2" fmla="val 7165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What is her </a:t>
            </a:r>
            <a:r>
              <a:rPr lang="en-US" sz="2400" u="sng" dirty="0">
                <a:solidFill>
                  <a:schemeClr val="tx1"/>
                </a:solidFill>
              </a:rPr>
              <a:t>posture</a:t>
            </a:r>
            <a:r>
              <a:rPr lang="en-US" sz="2400" dirty="0">
                <a:solidFill>
                  <a:schemeClr val="tx1"/>
                </a:solidFill>
              </a:rPr>
              <a:t> telling us?</a:t>
            </a:r>
          </a:p>
        </p:txBody>
      </p:sp>
      <p:pic>
        <p:nvPicPr>
          <p:cNvPr id="3" name="Picture 2">
            <a:extLst>
              <a:ext uri="{FF2B5EF4-FFF2-40B4-BE49-F238E27FC236}">
                <a16:creationId xmlns:a16="http://schemas.microsoft.com/office/drawing/2014/main" xmlns="" id="{7319B02A-1116-4656-A05C-DC85A9D71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825" y="2565400"/>
            <a:ext cx="2127250" cy="3887788"/>
          </a:xfrm>
          <a:prstGeom prst="rect">
            <a:avLst/>
          </a:prstGeom>
          <a:ln w="9525">
            <a:solidFill>
              <a:srgbClr val="FF0000"/>
            </a:solid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Gestures - hands</a:t>
            </a:r>
          </a:p>
        </p:txBody>
      </p:sp>
      <p:sp>
        <p:nvSpPr>
          <p:cNvPr id="23555" name="Content Placeholder 2"/>
          <p:cNvSpPr>
            <a:spLocks noGrp="1" noChangeArrowheads="1"/>
          </p:cNvSpPr>
          <p:nvPr>
            <p:ph idx="1"/>
          </p:nvPr>
        </p:nvSpPr>
        <p:spPr/>
        <p:txBody>
          <a:bodyPr/>
          <a:lstStyle/>
          <a:p>
            <a:pPr marL="0" indent="0" algn="ctr" eaLnBrk="1" hangingPunct="1">
              <a:buFontTx/>
              <a:buNone/>
            </a:pPr>
            <a:r>
              <a:rPr lang="en-US" altLang="en-US" smtClean="0"/>
              <a:t>Look at the </a:t>
            </a:r>
            <a:r>
              <a:rPr lang="en-US" altLang="en-US" u="sng" smtClean="0"/>
              <a:t>hands</a:t>
            </a:r>
          </a:p>
        </p:txBody>
      </p:sp>
      <p:pic>
        <p:nvPicPr>
          <p:cNvPr id="235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3613" y="2276475"/>
            <a:ext cx="4676775" cy="25955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91510043-0E57-4C85-B015-A7540F20660C}"/>
              </a:ext>
            </a:extLst>
          </p:cNvPr>
          <p:cNvCxnSpPr>
            <a:stCxn id="23556" idx="0"/>
            <a:endCxn id="23556" idx="2"/>
          </p:cNvCxnSpPr>
          <p:nvPr/>
        </p:nvCxnSpPr>
        <p:spPr>
          <a:xfrm>
            <a:off x="4572000" y="2276475"/>
            <a:ext cx="0" cy="2595563"/>
          </a:xfrm>
          <a:prstGeom prst="line">
            <a:avLst/>
          </a:prstGeom>
          <a:ln w="57150"/>
        </p:spPr>
        <p:style>
          <a:lnRef idx="2">
            <a:schemeClr val="dk1"/>
          </a:lnRef>
          <a:fillRef idx="0">
            <a:schemeClr val="dk1"/>
          </a:fillRef>
          <a:effectRef idx="1">
            <a:schemeClr val="dk1"/>
          </a:effectRef>
          <a:fontRef idx="minor">
            <a:schemeClr val="tx1"/>
          </a:fontRef>
        </p:style>
      </p:cxnSp>
      <p:pic>
        <p:nvPicPr>
          <p:cNvPr id="2355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5022850"/>
            <a:ext cx="1646237" cy="164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355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5002213"/>
            <a:ext cx="167005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Callout 10">
            <a:extLst>
              <a:ext uri="{FF2B5EF4-FFF2-40B4-BE49-F238E27FC236}">
                <a16:creationId xmlns:a16="http://schemas.microsoft.com/office/drawing/2014/main" xmlns="" id="{5FE5DD86-0D87-41B5-A6D9-677BEF10BC02}"/>
              </a:ext>
            </a:extLst>
          </p:cNvPr>
          <p:cNvSpPr/>
          <p:nvPr/>
        </p:nvSpPr>
        <p:spPr>
          <a:xfrm>
            <a:off x="215900" y="4652963"/>
            <a:ext cx="1743075" cy="1368425"/>
          </a:xfrm>
          <a:prstGeom prst="wedgeEllipseCallout">
            <a:avLst>
              <a:gd name="adj1" fmla="val 94677"/>
              <a:gd name="adj2" fmla="val 179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What is this </a:t>
            </a:r>
            <a:r>
              <a:rPr lang="en-US" u="sng" dirty="0">
                <a:solidFill>
                  <a:schemeClr val="tx1"/>
                </a:solidFill>
              </a:rPr>
              <a:t>gesture</a:t>
            </a:r>
            <a:r>
              <a:rPr lang="en-US" dirty="0">
                <a:solidFill>
                  <a:schemeClr val="tx1"/>
                </a:solidFill>
              </a:rPr>
              <a:t> telling us?</a:t>
            </a:r>
          </a:p>
        </p:txBody>
      </p:sp>
      <p:sp>
        <p:nvSpPr>
          <p:cNvPr id="13" name="Oval Callout 12">
            <a:extLst>
              <a:ext uri="{FF2B5EF4-FFF2-40B4-BE49-F238E27FC236}">
                <a16:creationId xmlns:a16="http://schemas.microsoft.com/office/drawing/2014/main" xmlns="" id="{28BE2EF2-A258-4871-B573-BEAEBA56A603}"/>
              </a:ext>
            </a:extLst>
          </p:cNvPr>
          <p:cNvSpPr/>
          <p:nvPr/>
        </p:nvSpPr>
        <p:spPr>
          <a:xfrm>
            <a:off x="6826250" y="4724400"/>
            <a:ext cx="1866900" cy="1401763"/>
          </a:xfrm>
          <a:prstGeom prst="wedgeEllipseCallout">
            <a:avLst>
              <a:gd name="adj1" fmla="val -77777"/>
              <a:gd name="adj2" fmla="val 1994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What is this </a:t>
            </a:r>
            <a:r>
              <a:rPr lang="en-US" u="sng" dirty="0">
                <a:solidFill>
                  <a:schemeClr val="tx1"/>
                </a:solidFill>
              </a:rPr>
              <a:t>gesture</a:t>
            </a:r>
            <a:r>
              <a:rPr lang="en-US" dirty="0">
                <a:solidFill>
                  <a:schemeClr val="tx1"/>
                </a:solidFill>
              </a:rPr>
              <a:t> telling us?</a:t>
            </a: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Gestures - hands</a:t>
            </a:r>
          </a:p>
        </p:txBody>
      </p:sp>
      <p:sp>
        <p:nvSpPr>
          <p:cNvPr id="25603" name="Content Placeholder 2"/>
          <p:cNvSpPr>
            <a:spLocks noGrp="1" noChangeArrowheads="1"/>
          </p:cNvSpPr>
          <p:nvPr>
            <p:ph idx="1"/>
          </p:nvPr>
        </p:nvSpPr>
        <p:spPr>
          <a:xfrm>
            <a:off x="425450" y="1628775"/>
            <a:ext cx="8229600" cy="4525963"/>
          </a:xfrm>
        </p:spPr>
        <p:txBody>
          <a:bodyPr/>
          <a:lstStyle/>
          <a:p>
            <a:pPr marL="0" indent="0" algn="ctr" eaLnBrk="1" hangingPunct="1">
              <a:buFontTx/>
              <a:buNone/>
            </a:pPr>
            <a:r>
              <a:rPr lang="en-US" altLang="en-US" smtClean="0"/>
              <a:t>Look at the </a:t>
            </a:r>
            <a:r>
              <a:rPr lang="en-US" altLang="en-US" u="sng" smtClean="0"/>
              <a:t>hands</a:t>
            </a:r>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2689225"/>
            <a:ext cx="6486525" cy="2089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Donut 4">
            <a:extLst>
              <a:ext uri="{FF2B5EF4-FFF2-40B4-BE49-F238E27FC236}">
                <a16:creationId xmlns:a16="http://schemas.microsoft.com/office/drawing/2014/main" xmlns="" id="{6AF7C2F0-1424-4043-8AA6-B34AC9135517}"/>
              </a:ext>
            </a:extLst>
          </p:cNvPr>
          <p:cNvSpPr/>
          <p:nvPr/>
        </p:nvSpPr>
        <p:spPr>
          <a:xfrm>
            <a:off x="4394200" y="2305050"/>
            <a:ext cx="3840163" cy="3173413"/>
          </a:xfrm>
          <a:prstGeom prst="donut">
            <a:avLst>
              <a:gd name="adj" fmla="val 19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2560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5000625"/>
            <a:ext cx="16700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922838"/>
            <a:ext cx="25654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Gestures - hands</a:t>
            </a:r>
          </a:p>
        </p:txBody>
      </p:sp>
      <p:sp>
        <p:nvSpPr>
          <p:cNvPr id="27651" name="Content Placeholder 2"/>
          <p:cNvSpPr>
            <a:spLocks noGrp="1" noChangeArrowheads="1"/>
          </p:cNvSpPr>
          <p:nvPr>
            <p:ph idx="1"/>
          </p:nvPr>
        </p:nvSpPr>
        <p:spPr/>
        <p:txBody>
          <a:bodyPr/>
          <a:lstStyle/>
          <a:p>
            <a:pPr marL="0" indent="0" algn="ctr" eaLnBrk="1" hangingPunct="1">
              <a:buFontTx/>
              <a:buNone/>
            </a:pPr>
            <a:r>
              <a:rPr lang="en-US" altLang="en-US" smtClean="0"/>
              <a:t>Look at the </a:t>
            </a:r>
            <a:r>
              <a:rPr lang="en-US" altLang="en-US" u="sng" smtClean="0"/>
              <a:t>hands</a:t>
            </a:r>
          </a:p>
        </p:txBody>
      </p:sp>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7725" y="2317750"/>
            <a:ext cx="418465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5229225"/>
            <a:ext cx="147955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013" y="4552950"/>
            <a:ext cx="25654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ln>
            <a:solidFill>
              <a:srgbClr val="FF0000"/>
            </a:solidFill>
            <a:miter lim="800000"/>
            <a:headEnd/>
            <a:tailEnd/>
          </a:ln>
        </p:spPr>
        <p:txBody>
          <a:bodyPr/>
          <a:lstStyle/>
          <a:p>
            <a:pPr eaLnBrk="1" hangingPunct="1"/>
            <a:r>
              <a:rPr lang="en-US" altLang="en-US" smtClean="0"/>
              <a:t>Gestures - hands</a:t>
            </a:r>
          </a:p>
        </p:txBody>
      </p:sp>
      <p:sp>
        <p:nvSpPr>
          <p:cNvPr id="29699" name="Content Placeholder 2"/>
          <p:cNvSpPr>
            <a:spLocks noGrp="1" noChangeArrowheads="1"/>
          </p:cNvSpPr>
          <p:nvPr>
            <p:ph idx="1"/>
          </p:nvPr>
        </p:nvSpPr>
        <p:spPr/>
        <p:txBody>
          <a:bodyPr/>
          <a:lstStyle/>
          <a:p>
            <a:pPr marL="0" indent="0" algn="ctr" eaLnBrk="1" hangingPunct="1">
              <a:buFontTx/>
              <a:buNone/>
            </a:pPr>
            <a:r>
              <a:rPr lang="en-US" altLang="en-US" smtClean="0"/>
              <a:t>Look at the </a:t>
            </a:r>
            <a:r>
              <a:rPr lang="en-US" altLang="en-US" u="sng" smtClean="0"/>
              <a:t>hands</a:t>
            </a:r>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41663"/>
            <a:ext cx="190817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565400"/>
            <a:ext cx="2566988"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43588" y="3590925"/>
            <a:ext cx="2976562" cy="291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Stance – arms and legs</a:t>
            </a:r>
          </a:p>
        </p:txBody>
      </p:sp>
      <p:sp>
        <p:nvSpPr>
          <p:cNvPr id="31747" name="Content Placeholder 2"/>
          <p:cNvSpPr>
            <a:spLocks noGrp="1" noChangeArrowheads="1"/>
          </p:cNvSpPr>
          <p:nvPr>
            <p:ph idx="1"/>
          </p:nvPr>
        </p:nvSpPr>
        <p:spPr>
          <a:xfrm>
            <a:off x="328613" y="1628775"/>
            <a:ext cx="8229600" cy="4165600"/>
          </a:xfrm>
        </p:spPr>
        <p:txBody>
          <a:bodyPr/>
          <a:lstStyle/>
          <a:p>
            <a:pPr marL="0" indent="0" algn="ctr" eaLnBrk="1" hangingPunct="1">
              <a:buFontTx/>
              <a:buNone/>
            </a:pPr>
            <a:r>
              <a:rPr lang="en-US" altLang="en-US" smtClean="0"/>
              <a:t>Look at the </a:t>
            </a:r>
            <a:r>
              <a:rPr lang="en-US" altLang="en-US" u="sng" smtClean="0"/>
              <a:t>arms and legs</a:t>
            </a:r>
          </a:p>
        </p:txBody>
      </p:sp>
      <p:pic>
        <p:nvPicPr>
          <p:cNvPr id="317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3662363"/>
            <a:ext cx="1908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a:extLst>
              <a:ext uri="{FF2B5EF4-FFF2-40B4-BE49-F238E27FC236}">
                <a16:creationId xmlns:a16="http://schemas.microsoft.com/office/drawing/2014/main" xmlns="" id="{84577658-6D28-4318-A96B-B1849F0262EE}"/>
              </a:ext>
            </a:extLst>
          </p:cNvPr>
          <p:cNvSpPr/>
          <p:nvPr/>
        </p:nvSpPr>
        <p:spPr>
          <a:xfrm>
            <a:off x="328613" y="2349500"/>
            <a:ext cx="2078037" cy="1511300"/>
          </a:xfrm>
          <a:prstGeom prst="wedgeEllipseCallout">
            <a:avLst>
              <a:gd name="adj1" fmla="val 58211"/>
              <a:gd name="adj2" fmla="val 6653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What is this </a:t>
            </a:r>
            <a:r>
              <a:rPr lang="en-US" u="sng" dirty="0">
                <a:solidFill>
                  <a:schemeClr val="tx1"/>
                </a:solidFill>
              </a:rPr>
              <a:t>stance</a:t>
            </a:r>
            <a:r>
              <a:rPr lang="en-US" dirty="0">
                <a:solidFill>
                  <a:schemeClr val="tx1"/>
                </a:solidFill>
              </a:rPr>
              <a:t> telling us?</a:t>
            </a:r>
          </a:p>
        </p:txBody>
      </p:sp>
      <p:pic>
        <p:nvPicPr>
          <p:cNvPr id="317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8150" y="2424113"/>
            <a:ext cx="2263775" cy="4283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Stance – arms and legs</a:t>
            </a:r>
          </a:p>
        </p:txBody>
      </p:sp>
      <p:pic>
        <p:nvPicPr>
          <p:cNvPr id="337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860800"/>
            <a:ext cx="1908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76475"/>
            <a:ext cx="22860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5C50E717-44F0-4570-B8C7-5CCABBD4EF1A}"/>
              </a:ext>
            </a:extLst>
          </p:cNvPr>
          <p:cNvSpPr txBox="1"/>
          <p:nvPr/>
        </p:nvSpPr>
        <p:spPr>
          <a:xfrm>
            <a:off x="1979613" y="1557338"/>
            <a:ext cx="5113337" cy="584200"/>
          </a:xfrm>
          <a:prstGeom prst="rect">
            <a:avLst/>
          </a:prstGeom>
          <a:noFill/>
        </p:spPr>
        <p:txBody>
          <a:bodyPr>
            <a:spAutoFit/>
          </a:bodyPr>
          <a:lstStyle/>
          <a:p>
            <a:pPr algn="ctr" eaLnBrk="1" hangingPunct="1">
              <a:defRPr/>
            </a:pPr>
            <a:r>
              <a:rPr lang="en-US" sz="3200" dirty="0">
                <a:latin typeface="+mn-lt"/>
              </a:rPr>
              <a:t>Look at the </a:t>
            </a:r>
            <a:r>
              <a:rPr lang="en-US" sz="3200" u="sng" dirty="0">
                <a:latin typeface="+mn-lt"/>
              </a:rPr>
              <a:t>arms and legs</a:t>
            </a:r>
          </a:p>
        </p:txBody>
      </p:sp>
      <p:pic>
        <p:nvPicPr>
          <p:cNvPr id="5" name="Content Placeholder 4">
            <a:extLst>
              <a:ext uri="{FF2B5EF4-FFF2-40B4-BE49-F238E27FC236}">
                <a16:creationId xmlns:a16="http://schemas.microsoft.com/office/drawing/2014/main" xmlns="" id="{176FFDE6-E9E6-485E-A1B8-237C4DC45967}"/>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508625" y="2322513"/>
            <a:ext cx="2909888" cy="4365625"/>
          </a:xfrm>
          <a:ln>
            <a:solidFill>
              <a:srgbClr val="FF0000"/>
            </a:solid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Stance – arms and legs:</a:t>
            </a:r>
            <a:br>
              <a:rPr lang="en-US" altLang="en-US" smtClean="0"/>
            </a:br>
            <a:r>
              <a:rPr lang="en-US" altLang="en-US" smtClean="0"/>
              <a:t>What’s the difference?</a:t>
            </a:r>
          </a:p>
        </p:txBody>
      </p:sp>
      <p:sp>
        <p:nvSpPr>
          <p:cNvPr id="35843" name="Content Placeholder 2"/>
          <p:cNvSpPr>
            <a:spLocks noGrp="1" noChangeArrowheads="1"/>
          </p:cNvSpPr>
          <p:nvPr>
            <p:ph idx="1"/>
          </p:nvPr>
        </p:nvSpPr>
        <p:spPr>
          <a:xfrm>
            <a:off x="457200" y="1628775"/>
            <a:ext cx="8229600" cy="4525963"/>
          </a:xfrm>
        </p:spPr>
        <p:txBody>
          <a:bodyPr/>
          <a:lstStyle/>
          <a:p>
            <a:pPr marL="0" indent="0" algn="ctr" eaLnBrk="1" hangingPunct="1">
              <a:buFontTx/>
              <a:buNone/>
            </a:pPr>
            <a:r>
              <a:rPr lang="en-US" altLang="en-US" smtClean="0"/>
              <a:t>Look at arms, legs – and FACE!</a:t>
            </a:r>
          </a:p>
        </p:txBody>
      </p:sp>
      <p:pic>
        <p:nvPicPr>
          <p:cNvPr id="358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425700"/>
            <a:ext cx="2159000" cy="418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4076700"/>
            <a:ext cx="1908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a:extLst>
              <a:ext uri="{FF2B5EF4-FFF2-40B4-BE49-F238E27FC236}">
                <a16:creationId xmlns:a16="http://schemas.microsoft.com/office/drawing/2014/main" xmlns="" id="{4BF52ADD-E987-496F-B076-F01631E1AD30}"/>
              </a:ext>
            </a:extLst>
          </p:cNvPr>
          <p:cNvSpPr/>
          <p:nvPr/>
        </p:nvSpPr>
        <p:spPr>
          <a:xfrm>
            <a:off x="6224588" y="2636838"/>
            <a:ext cx="2520950" cy="1120775"/>
          </a:xfrm>
          <a:prstGeom prst="wedgeEllipseCallout">
            <a:avLst>
              <a:gd name="adj1" fmla="val -39439"/>
              <a:gd name="adj2" fmla="val 886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tx1"/>
                </a:solidFill>
              </a:rPr>
              <a:t>Look at the </a:t>
            </a:r>
          </a:p>
          <a:p>
            <a:pPr algn="ctr" eaLnBrk="1" hangingPunct="1">
              <a:defRPr/>
            </a:pPr>
            <a:r>
              <a:rPr lang="en-US" sz="2000" dirty="0">
                <a:solidFill>
                  <a:schemeClr val="tx1"/>
                </a:solidFill>
              </a:rPr>
              <a:t>“Big Picture”</a:t>
            </a: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Stance – arms and legs</a:t>
            </a:r>
          </a:p>
        </p:txBody>
      </p:sp>
      <p:sp>
        <p:nvSpPr>
          <p:cNvPr id="37891" name="Content Placeholder 2"/>
          <p:cNvSpPr>
            <a:spLocks noGrp="1" noChangeArrowheads="1"/>
          </p:cNvSpPr>
          <p:nvPr>
            <p:ph idx="1"/>
          </p:nvPr>
        </p:nvSpPr>
        <p:spPr/>
        <p:txBody>
          <a:bodyPr/>
          <a:lstStyle/>
          <a:p>
            <a:pPr marL="0" indent="0" algn="ctr" eaLnBrk="1" hangingPunct="1">
              <a:buFontTx/>
              <a:buNone/>
            </a:pPr>
            <a:r>
              <a:rPr lang="en-US" altLang="en-US" smtClean="0"/>
              <a:t>Look at the </a:t>
            </a:r>
            <a:r>
              <a:rPr lang="en-US" altLang="en-US" u="sng" smtClean="0"/>
              <a:t>arms and legs</a:t>
            </a:r>
          </a:p>
        </p:txBody>
      </p:sp>
      <p:pic>
        <p:nvPicPr>
          <p:cNvPr id="378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4398963"/>
            <a:ext cx="1908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0" y="2462213"/>
            <a:ext cx="22860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CF0AB78C-9370-482F-9F83-B66580065D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000" y="3070225"/>
            <a:ext cx="4572000" cy="30368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1209675"/>
          </a:xfrm>
          <a:solidFill>
            <a:schemeClr val="bg1"/>
          </a:solidFill>
          <a:ln>
            <a:solidFill>
              <a:srgbClr val="FF0000"/>
            </a:solidFill>
            <a:miter lim="800000"/>
            <a:headEnd/>
            <a:tailEnd/>
          </a:ln>
        </p:spPr>
        <p:txBody>
          <a:bodyPr/>
          <a:lstStyle/>
          <a:p>
            <a:pPr eaLnBrk="1" hangingPunct="1"/>
            <a:r>
              <a:rPr lang="en-US" altLang="en-US" smtClean="0"/>
              <a:t>Remember:  We can read </a:t>
            </a:r>
            <a:br>
              <a:rPr lang="en-US" altLang="en-US" smtClean="0"/>
            </a:br>
            <a:r>
              <a:rPr lang="en-US" altLang="en-US" b="1" smtClean="0"/>
              <a:t>Body Language</a:t>
            </a:r>
            <a:r>
              <a:rPr lang="en-US" altLang="en-US" smtClean="0"/>
              <a:t> by looking at:</a:t>
            </a: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3100" y="2060575"/>
            <a:ext cx="7797800" cy="2609850"/>
          </a:xfr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bg1"/>
          </a:solidFill>
          <a:ln>
            <a:solidFill>
              <a:srgbClr val="FF0000"/>
            </a:solidFill>
            <a:miter lim="800000"/>
            <a:headEnd/>
            <a:tailEnd/>
          </a:ln>
        </p:spPr>
        <p:txBody>
          <a:bodyPr/>
          <a:lstStyle/>
          <a:p>
            <a:pPr eaLnBrk="1" hangingPunct="1"/>
            <a:r>
              <a:rPr lang="en-US" altLang="en-US" smtClean="0"/>
              <a:t>What is </a:t>
            </a:r>
            <a:r>
              <a:rPr lang="en-US" altLang="en-US" b="1" smtClean="0"/>
              <a:t>Body Language</a:t>
            </a:r>
            <a:r>
              <a:rPr lang="en-US" altLang="en-US" smtClean="0"/>
              <a:t>?</a:t>
            </a:r>
          </a:p>
        </p:txBody>
      </p:sp>
      <p:sp>
        <p:nvSpPr>
          <p:cNvPr id="146435" name="Rectangle 3">
            <a:extLst>
              <a:ext uri="{FF2B5EF4-FFF2-40B4-BE49-F238E27FC236}">
                <a16:creationId xmlns:a16="http://schemas.microsoft.com/office/drawing/2014/main" xmlns="" id="{36B20760-9C20-42D8-82CA-E8CCF335B4CC}"/>
              </a:ext>
            </a:extLst>
          </p:cNvPr>
          <p:cNvSpPr>
            <a:spLocks noGrp="1" noChangeArrowheads="1"/>
          </p:cNvSpPr>
          <p:nvPr>
            <p:ph type="body" idx="1"/>
          </p:nvPr>
        </p:nvSpPr>
        <p:spPr>
          <a:xfrm>
            <a:off x="457200" y="2771775"/>
            <a:ext cx="8229600" cy="2663825"/>
          </a:xfrm>
        </p:spPr>
        <p:txBody>
          <a:bodyPr/>
          <a:lstStyle/>
          <a:p>
            <a:pPr eaLnBrk="1" hangingPunct="1">
              <a:defRPr/>
            </a:pPr>
            <a:r>
              <a:rPr lang="en-US" altLang="en-US" b="1" dirty="0"/>
              <a:t>Facial expressions </a:t>
            </a:r>
            <a:r>
              <a:rPr lang="en-US" altLang="en-US" dirty="0"/>
              <a:t>– eyes and mouth</a:t>
            </a:r>
          </a:p>
          <a:p>
            <a:pPr eaLnBrk="1" hangingPunct="1">
              <a:defRPr/>
            </a:pPr>
            <a:r>
              <a:rPr lang="en-US" altLang="en-US" b="1" dirty="0"/>
              <a:t>Posture</a:t>
            </a:r>
            <a:r>
              <a:rPr lang="en-US" altLang="en-US" dirty="0"/>
              <a:t> – head, back and shoulders</a:t>
            </a:r>
          </a:p>
          <a:p>
            <a:pPr eaLnBrk="1" hangingPunct="1">
              <a:defRPr/>
            </a:pPr>
            <a:r>
              <a:rPr lang="en-US" altLang="en-US" b="1" dirty="0"/>
              <a:t>Gestures</a:t>
            </a:r>
            <a:r>
              <a:rPr lang="en-US" altLang="en-US" dirty="0"/>
              <a:t> – hands </a:t>
            </a:r>
          </a:p>
          <a:p>
            <a:pPr eaLnBrk="1" hangingPunct="1">
              <a:defRPr/>
            </a:pPr>
            <a:r>
              <a:rPr lang="en-US" altLang="en-US" b="1" dirty="0"/>
              <a:t>Stance</a:t>
            </a:r>
            <a:r>
              <a:rPr lang="en-US" altLang="en-US" dirty="0"/>
              <a:t> – arms and legs</a:t>
            </a:r>
          </a:p>
          <a:p>
            <a:pPr marL="0" indent="0" eaLnBrk="1" hangingPunct="1">
              <a:buFontTx/>
              <a:buNone/>
              <a:defRPr/>
            </a:pPr>
            <a:endParaRPr lang="en-US" altLang="en-US" dirty="0"/>
          </a:p>
        </p:txBody>
      </p:sp>
      <p:sp>
        <p:nvSpPr>
          <p:cNvPr id="3" name="TextBox 2">
            <a:extLst>
              <a:ext uri="{FF2B5EF4-FFF2-40B4-BE49-F238E27FC236}">
                <a16:creationId xmlns:a16="http://schemas.microsoft.com/office/drawing/2014/main" xmlns="" id="{E4634413-1809-4E50-8635-8EB48ECC9ABA}"/>
              </a:ext>
            </a:extLst>
          </p:cNvPr>
          <p:cNvSpPr txBox="1"/>
          <p:nvPr/>
        </p:nvSpPr>
        <p:spPr>
          <a:xfrm>
            <a:off x="611188" y="1484313"/>
            <a:ext cx="7942262" cy="1077912"/>
          </a:xfrm>
          <a:prstGeom prst="rect">
            <a:avLst/>
          </a:prstGeom>
          <a:noFill/>
        </p:spPr>
        <p:txBody>
          <a:bodyPr>
            <a:spAutoFit/>
          </a:bodyPr>
          <a:lstStyle/>
          <a:p>
            <a:pPr algn="ctr" eaLnBrk="1" hangingPunct="1">
              <a:defRPr/>
            </a:pPr>
            <a:r>
              <a:rPr lang="en-US" sz="3200" b="1" dirty="0">
                <a:latin typeface="+mn-lt"/>
              </a:rPr>
              <a:t>A way to </a:t>
            </a:r>
            <a:r>
              <a:rPr lang="en-US" sz="3200" b="1" u="sng" dirty="0">
                <a:latin typeface="+mn-lt"/>
              </a:rPr>
              <a:t>communicate</a:t>
            </a:r>
            <a:r>
              <a:rPr lang="en-US" sz="3200" b="1" dirty="0">
                <a:latin typeface="+mn-lt"/>
              </a:rPr>
              <a:t> without using any words using…</a:t>
            </a:r>
          </a:p>
        </p:txBody>
      </p:sp>
      <p:pic>
        <p:nvPicPr>
          <p:cNvPr id="2" name="Picture 1">
            <a:extLst>
              <a:ext uri="{FF2B5EF4-FFF2-40B4-BE49-F238E27FC236}">
                <a16:creationId xmlns:a16="http://schemas.microsoft.com/office/drawing/2014/main" xmlns="" id="{D79C7057-CE20-472B-8255-A699409D3C9E}"/>
              </a:ext>
            </a:extLst>
          </p:cNvPr>
          <p:cNvPicPr>
            <a:picLocks noChangeAspect="1"/>
          </p:cNvPicPr>
          <p:nvPr/>
        </p:nvPicPr>
        <p:blipFill>
          <a:blip r:embed="rId3"/>
          <a:stretch>
            <a:fillRect/>
          </a:stretch>
        </p:blipFill>
        <p:spPr>
          <a:xfrm>
            <a:off x="5727700" y="4217988"/>
            <a:ext cx="2986088" cy="2309812"/>
          </a:xfrm>
          <a:prstGeom prst="rect">
            <a:avLst/>
          </a:prstGeom>
          <a:ln w="28575">
            <a:solidFill>
              <a:srgbClr val="FF0000"/>
            </a:solid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9850"/>
            <a:ext cx="8229600" cy="1143000"/>
          </a:xfrm>
          <a:solidFill>
            <a:schemeClr val="bg1"/>
          </a:solidFill>
          <a:ln>
            <a:solidFill>
              <a:srgbClr val="FF0000"/>
            </a:solidFill>
            <a:miter lim="800000"/>
            <a:headEnd/>
            <a:tailEnd/>
          </a:ln>
        </p:spPr>
        <p:txBody>
          <a:bodyPr/>
          <a:lstStyle/>
          <a:p>
            <a:pPr eaLnBrk="1" hangingPunct="1"/>
            <a:r>
              <a:rPr lang="en-US" altLang="en-US" smtClean="0"/>
              <a:t>So…what do YOU think?</a:t>
            </a:r>
          </a:p>
        </p:txBody>
      </p:sp>
      <p:sp>
        <p:nvSpPr>
          <p:cNvPr id="41987" name="Content Placeholder 2"/>
          <p:cNvSpPr>
            <a:spLocks noGrp="1" noChangeArrowheads="1"/>
          </p:cNvSpPr>
          <p:nvPr>
            <p:ph idx="1"/>
          </p:nvPr>
        </p:nvSpPr>
        <p:spPr>
          <a:xfrm>
            <a:off x="611188" y="1212850"/>
            <a:ext cx="8229600" cy="4525963"/>
          </a:xfrm>
        </p:spPr>
        <p:txBody>
          <a:bodyPr/>
          <a:lstStyle/>
          <a:p>
            <a:pPr marL="0" indent="0" algn="ctr" eaLnBrk="1" hangingPunct="1">
              <a:buFontTx/>
              <a:buNone/>
            </a:pPr>
            <a:r>
              <a:rPr lang="en-US" altLang="en-US" sz="2800" smtClean="0"/>
              <a:t>You are telling a classmate about your recent camping trip but he keeps looking at his watch.  What is his </a:t>
            </a:r>
          </a:p>
          <a:p>
            <a:pPr marL="0" indent="0" algn="ctr" eaLnBrk="1" hangingPunct="1">
              <a:buFontTx/>
              <a:buNone/>
            </a:pPr>
            <a:r>
              <a:rPr lang="en-US" altLang="en-US" sz="2800" smtClean="0"/>
              <a:t>body language communicating to you </a:t>
            </a:r>
          </a:p>
          <a:p>
            <a:pPr marL="0" indent="0" algn="ctr" eaLnBrk="1" hangingPunct="1">
              <a:buFontTx/>
              <a:buNone/>
            </a:pPr>
            <a:r>
              <a:rPr lang="en-US" altLang="en-US" sz="2800" smtClean="0"/>
              <a:t>and what should you do?</a:t>
            </a:r>
          </a:p>
        </p:txBody>
      </p:sp>
      <p:pic>
        <p:nvPicPr>
          <p:cNvPr id="3" name="Picture 2">
            <a:extLst>
              <a:ext uri="{FF2B5EF4-FFF2-40B4-BE49-F238E27FC236}">
                <a16:creationId xmlns:a16="http://schemas.microsoft.com/office/drawing/2014/main" xmlns="" id="{CFB423AC-964D-48BE-A6DE-52F7D5EA4F81}"/>
              </a:ext>
            </a:extLst>
          </p:cNvPr>
          <p:cNvPicPr>
            <a:picLocks noChangeAspect="1"/>
          </p:cNvPicPr>
          <p:nvPr/>
        </p:nvPicPr>
        <p:blipFill>
          <a:blip r:embed="rId3"/>
          <a:stretch>
            <a:fillRect/>
          </a:stretch>
        </p:blipFill>
        <p:spPr>
          <a:xfrm>
            <a:off x="3402013" y="3644900"/>
            <a:ext cx="2339975" cy="2998788"/>
          </a:xfrm>
          <a:prstGeom prst="rect">
            <a:avLst/>
          </a:prstGeom>
          <a:ln w="9525">
            <a:solidFill>
              <a:srgbClr val="FF0000"/>
            </a:solid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578850" cy="1143000"/>
          </a:xfrm>
          <a:solidFill>
            <a:schemeClr val="bg1"/>
          </a:solidFill>
          <a:ln>
            <a:solidFill>
              <a:srgbClr val="FF0000"/>
            </a:solidFill>
            <a:miter lim="800000"/>
            <a:headEnd/>
            <a:tailEnd/>
          </a:ln>
        </p:spPr>
        <p:txBody>
          <a:bodyPr/>
          <a:lstStyle/>
          <a:p>
            <a:pPr eaLnBrk="1" hangingPunct="1"/>
            <a:r>
              <a:rPr lang="en-US" altLang="en-US" smtClean="0"/>
              <a:t>Facial Expressions – Eye Contact</a:t>
            </a:r>
          </a:p>
        </p:txBody>
      </p:sp>
      <p:pic>
        <p:nvPicPr>
          <p:cNvPr id="71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044700"/>
            <a:ext cx="5257800" cy="3937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9E66FBC8-C983-47F4-9BEB-C2CCF346164F}"/>
              </a:ext>
            </a:extLst>
          </p:cNvPr>
          <p:cNvSpPr/>
          <p:nvPr/>
        </p:nvSpPr>
        <p:spPr>
          <a:xfrm>
            <a:off x="3995738" y="4149725"/>
            <a:ext cx="1512887" cy="15827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250825" y="274638"/>
            <a:ext cx="8713788" cy="1143000"/>
          </a:xfrm>
          <a:solidFill>
            <a:schemeClr val="bg1"/>
          </a:solidFill>
          <a:ln>
            <a:solidFill>
              <a:srgbClr val="FF0000"/>
            </a:solidFill>
            <a:miter lim="800000"/>
            <a:headEnd/>
            <a:tailEnd/>
          </a:ln>
        </p:spPr>
        <p:txBody>
          <a:bodyPr/>
          <a:lstStyle/>
          <a:p>
            <a:pPr eaLnBrk="1" hangingPunct="1"/>
            <a:r>
              <a:rPr lang="en-US" altLang="en-US" smtClean="0"/>
              <a:t>Facial Expressions – Eye Contact</a:t>
            </a:r>
          </a:p>
        </p:txBody>
      </p:sp>
      <p:pic>
        <p:nvPicPr>
          <p:cNvPr id="92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700213"/>
            <a:ext cx="2671762" cy="4756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88913"/>
            <a:ext cx="8229600" cy="1228725"/>
          </a:xfrm>
          <a:solidFill>
            <a:schemeClr val="bg1"/>
          </a:solidFill>
          <a:ln>
            <a:solidFill>
              <a:srgbClr val="FF0000"/>
            </a:solidFill>
            <a:miter lim="800000"/>
            <a:headEnd/>
            <a:tailEnd/>
          </a:ln>
        </p:spPr>
        <p:txBody>
          <a:bodyPr/>
          <a:lstStyle/>
          <a:p>
            <a:pPr eaLnBrk="1" hangingPunct="1"/>
            <a:r>
              <a:rPr lang="en-US" altLang="en-US" smtClean="0"/>
              <a:t>Facial Expressions – The Big Picture</a:t>
            </a:r>
          </a:p>
        </p:txBody>
      </p:sp>
      <p:sp>
        <p:nvSpPr>
          <p:cNvPr id="11267" name="Rectangle 3"/>
          <p:cNvSpPr>
            <a:spLocks noGrp="1" noChangeArrowheads="1"/>
          </p:cNvSpPr>
          <p:nvPr>
            <p:ph type="body" idx="1"/>
          </p:nvPr>
        </p:nvSpPr>
        <p:spPr/>
        <p:txBody>
          <a:bodyPr/>
          <a:lstStyle/>
          <a:p>
            <a:pPr marL="0" indent="0" algn="ctr" eaLnBrk="1" hangingPunct="1">
              <a:buFontTx/>
              <a:buNone/>
            </a:pPr>
            <a:r>
              <a:rPr lang="en-US" altLang="en-US" smtClean="0"/>
              <a:t>Look at the </a:t>
            </a:r>
            <a:r>
              <a:rPr lang="en-US" altLang="en-US" u="sng" smtClean="0"/>
              <a:t>eyes </a:t>
            </a:r>
            <a:r>
              <a:rPr lang="en-US" altLang="en-US" b="1" u="sng" smtClean="0"/>
              <a:t>and</a:t>
            </a:r>
            <a:r>
              <a:rPr lang="en-US" altLang="en-US" u="sng" smtClean="0"/>
              <a:t> the mouth</a:t>
            </a:r>
            <a:r>
              <a:rPr lang="en-US" altLang="en-US" smtClean="0"/>
              <a:t>…</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552700"/>
            <a:ext cx="2519362" cy="37893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2"/>
          <p:cNvPicPr>
            <a:picLocks noChangeAspect="1"/>
          </p:cNvPicPr>
          <p:nvPr/>
        </p:nvPicPr>
        <p:blipFill>
          <a:blip r:embed="rId4">
            <a:extLst>
              <a:ext uri="{28A0092B-C50C-407E-A947-70E740481C1C}">
                <a14:useLocalDpi xmlns:a14="http://schemas.microsoft.com/office/drawing/2010/main" val="0"/>
              </a:ext>
            </a:extLst>
          </a:blip>
          <a:srcRect l="4575" b="12294"/>
          <a:stretch>
            <a:fillRect/>
          </a:stretch>
        </p:blipFill>
        <p:spPr bwMode="auto">
          <a:xfrm>
            <a:off x="3430588" y="3789363"/>
            <a:ext cx="1908175"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a:extLst>
              <a:ext uri="{FF2B5EF4-FFF2-40B4-BE49-F238E27FC236}">
                <a16:creationId xmlns:a16="http://schemas.microsoft.com/office/drawing/2014/main" xmlns="" id="{EC7783F8-E172-483E-9922-41D5E39EC748}"/>
              </a:ext>
            </a:extLst>
          </p:cNvPr>
          <p:cNvSpPr/>
          <p:nvPr/>
        </p:nvSpPr>
        <p:spPr>
          <a:xfrm>
            <a:off x="5795963" y="2636838"/>
            <a:ext cx="2808287" cy="1981200"/>
          </a:xfrm>
          <a:prstGeom prst="wedgeEllipseCallout">
            <a:avLst>
              <a:gd name="adj1" fmla="val -69829"/>
              <a:gd name="adj2" fmla="val 2820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chemeClr val="tx1"/>
                </a:solidFill>
              </a:rPr>
              <a:t>What is her </a:t>
            </a:r>
            <a:r>
              <a:rPr lang="en-US" sz="2800" u="sng" dirty="0">
                <a:solidFill>
                  <a:schemeClr val="tx1"/>
                </a:solidFill>
              </a:rPr>
              <a:t>face</a:t>
            </a:r>
            <a:r>
              <a:rPr lang="en-US" sz="2800" dirty="0">
                <a:solidFill>
                  <a:schemeClr val="tx1"/>
                </a:solidFill>
              </a:rPr>
              <a:t> telling us?</a:t>
            </a: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Facial Expressions – the Big Picture</a:t>
            </a:r>
          </a:p>
        </p:txBody>
      </p:sp>
      <p:sp>
        <p:nvSpPr>
          <p:cNvPr id="13315" name="Content Placeholder 5"/>
          <p:cNvSpPr>
            <a:spLocks noGrp="1" noChangeArrowheads="1"/>
          </p:cNvSpPr>
          <p:nvPr>
            <p:ph idx="1"/>
          </p:nvPr>
        </p:nvSpPr>
        <p:spPr/>
        <p:txBody>
          <a:bodyPr/>
          <a:lstStyle/>
          <a:p>
            <a:pPr marL="0" indent="0" algn="ctr" eaLnBrk="1" hangingPunct="1">
              <a:buFontTx/>
              <a:buNone/>
            </a:pPr>
            <a:r>
              <a:rPr lang="en-US" altLang="en-US" smtClean="0"/>
              <a:t>Look at the </a:t>
            </a:r>
            <a:r>
              <a:rPr lang="en-US" altLang="en-US" u="sng" smtClean="0"/>
              <a:t>eyes </a:t>
            </a:r>
            <a:r>
              <a:rPr lang="en-US" altLang="en-US" b="1" u="sng" smtClean="0"/>
              <a:t>and</a:t>
            </a:r>
            <a:r>
              <a:rPr lang="en-US" altLang="en-US" u="sng" smtClean="0"/>
              <a:t> the mouth</a:t>
            </a:r>
          </a:p>
        </p:txBody>
      </p:sp>
      <p:pic>
        <p:nvPicPr>
          <p:cNvPr id="13316" name="Picture 2"/>
          <p:cNvPicPr>
            <a:picLocks noChangeAspect="1"/>
          </p:cNvPicPr>
          <p:nvPr/>
        </p:nvPicPr>
        <p:blipFill>
          <a:blip r:embed="rId3">
            <a:extLst>
              <a:ext uri="{28A0092B-C50C-407E-A947-70E740481C1C}">
                <a14:useLocalDpi xmlns:a14="http://schemas.microsoft.com/office/drawing/2010/main" val="0"/>
              </a:ext>
            </a:extLst>
          </a:blip>
          <a:srcRect l="14354"/>
          <a:stretch>
            <a:fillRect/>
          </a:stretch>
        </p:blipFill>
        <p:spPr bwMode="auto">
          <a:xfrm>
            <a:off x="371475" y="3262313"/>
            <a:ext cx="4405313" cy="2879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2513" y="3573463"/>
            <a:ext cx="190817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a:extLst>
              <a:ext uri="{FF2B5EF4-FFF2-40B4-BE49-F238E27FC236}">
                <a16:creationId xmlns:a16="http://schemas.microsoft.com/office/drawing/2014/main" xmlns="" id="{FAF9C37F-BFE6-462F-B1FA-9EF0CDEBD8B2}"/>
              </a:ext>
            </a:extLst>
          </p:cNvPr>
          <p:cNvSpPr/>
          <p:nvPr/>
        </p:nvSpPr>
        <p:spPr>
          <a:xfrm>
            <a:off x="7164388" y="2528888"/>
            <a:ext cx="1800225" cy="2033587"/>
          </a:xfrm>
          <a:prstGeom prst="wedgeEllipseCallout">
            <a:avLst>
              <a:gd name="adj1" fmla="val -76418"/>
              <a:gd name="adj2" fmla="val 2234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What is his </a:t>
            </a:r>
            <a:r>
              <a:rPr lang="en-US" sz="2400" u="sng" dirty="0">
                <a:solidFill>
                  <a:schemeClr val="tx1"/>
                </a:solidFill>
              </a:rPr>
              <a:t>face</a:t>
            </a:r>
            <a:r>
              <a:rPr lang="en-US" sz="2400" dirty="0">
                <a:solidFill>
                  <a:schemeClr val="tx1"/>
                </a:solidFill>
              </a:rPr>
              <a:t> telling us?</a:t>
            </a: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Facial Expressions – The Big Picture</a:t>
            </a:r>
          </a:p>
        </p:txBody>
      </p:sp>
      <p:sp>
        <p:nvSpPr>
          <p:cNvPr id="15363" name="Content Placeholder 2"/>
          <p:cNvSpPr>
            <a:spLocks noGrp="1" noChangeArrowheads="1"/>
          </p:cNvSpPr>
          <p:nvPr>
            <p:ph idx="1"/>
          </p:nvPr>
        </p:nvSpPr>
        <p:spPr>
          <a:xfrm>
            <a:off x="457200" y="1700213"/>
            <a:ext cx="8229600" cy="4525962"/>
          </a:xfrm>
        </p:spPr>
        <p:txBody>
          <a:bodyPr/>
          <a:lstStyle/>
          <a:p>
            <a:pPr marL="0" indent="0" algn="ctr" eaLnBrk="1" hangingPunct="1">
              <a:buFontTx/>
              <a:buNone/>
            </a:pPr>
            <a:r>
              <a:rPr lang="en-US" altLang="en-US" smtClean="0"/>
              <a:t>Look at the </a:t>
            </a:r>
            <a:r>
              <a:rPr lang="en-US" altLang="en-US" u="sng" smtClean="0"/>
              <a:t>eyes </a:t>
            </a:r>
            <a:r>
              <a:rPr lang="en-US" altLang="en-US" b="1" u="sng" smtClean="0"/>
              <a:t>and</a:t>
            </a:r>
            <a:r>
              <a:rPr lang="en-US" altLang="en-US" u="sng" smtClean="0"/>
              <a:t> the mouth</a:t>
            </a: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b="1936"/>
          <a:stretch>
            <a:fillRect/>
          </a:stretch>
        </p:blipFill>
        <p:spPr bwMode="auto">
          <a:xfrm>
            <a:off x="6011863" y="2619375"/>
            <a:ext cx="2447925" cy="36179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573463"/>
            <a:ext cx="190817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a:extLst>
              <a:ext uri="{FF2B5EF4-FFF2-40B4-BE49-F238E27FC236}">
                <a16:creationId xmlns:a16="http://schemas.microsoft.com/office/drawing/2014/main" xmlns="" id="{0025FD4E-5C2F-47CB-A4D1-1D1922D8711C}"/>
              </a:ext>
            </a:extLst>
          </p:cNvPr>
          <p:cNvSpPr/>
          <p:nvPr/>
        </p:nvSpPr>
        <p:spPr>
          <a:xfrm>
            <a:off x="611188" y="2519363"/>
            <a:ext cx="2881312" cy="2106612"/>
          </a:xfrm>
          <a:prstGeom prst="wedgeEllipseCallout">
            <a:avLst>
              <a:gd name="adj1" fmla="val 69670"/>
              <a:gd name="adj2" fmla="val 2310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What is his </a:t>
            </a:r>
            <a:r>
              <a:rPr lang="en-US" sz="2400" u="sng" dirty="0">
                <a:solidFill>
                  <a:schemeClr val="tx1"/>
                </a:solidFill>
              </a:rPr>
              <a:t>face</a:t>
            </a:r>
            <a:r>
              <a:rPr lang="en-US" sz="2400" dirty="0">
                <a:solidFill>
                  <a:schemeClr val="tx1"/>
                </a:solidFill>
              </a:rPr>
              <a:t> telling us?</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Facial Expressions – The Big Picture</a:t>
            </a:r>
          </a:p>
        </p:txBody>
      </p:sp>
      <p:sp>
        <p:nvSpPr>
          <p:cNvPr id="17411" name="Content Placeholder 2"/>
          <p:cNvSpPr>
            <a:spLocks noGrp="1" noChangeArrowheads="1"/>
          </p:cNvSpPr>
          <p:nvPr>
            <p:ph idx="1"/>
          </p:nvPr>
        </p:nvSpPr>
        <p:spPr>
          <a:xfrm>
            <a:off x="474663" y="1600200"/>
            <a:ext cx="8229600" cy="4525963"/>
          </a:xfrm>
        </p:spPr>
        <p:txBody>
          <a:bodyPr/>
          <a:lstStyle/>
          <a:p>
            <a:pPr marL="0" indent="0" algn="ctr" eaLnBrk="1" hangingPunct="1">
              <a:buFontTx/>
              <a:buNone/>
            </a:pPr>
            <a:r>
              <a:rPr lang="en-US" altLang="en-US" smtClean="0"/>
              <a:t>Look at the </a:t>
            </a:r>
            <a:r>
              <a:rPr lang="en-US" altLang="en-US" u="sng" smtClean="0"/>
              <a:t>eyes </a:t>
            </a:r>
            <a:r>
              <a:rPr lang="en-US" altLang="en-US" b="1" u="sng" smtClean="0"/>
              <a:t>and</a:t>
            </a:r>
            <a:r>
              <a:rPr lang="en-US" altLang="en-US" u="sng" smtClean="0"/>
              <a:t> the mouth</a:t>
            </a:r>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84538"/>
            <a:ext cx="4262438" cy="2841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9688" y="3644900"/>
            <a:ext cx="1908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a:extLst>
              <a:ext uri="{FF2B5EF4-FFF2-40B4-BE49-F238E27FC236}">
                <a16:creationId xmlns:a16="http://schemas.microsoft.com/office/drawing/2014/main" xmlns="" id="{D405838C-E97C-49F6-883F-898BFF3C501B}"/>
              </a:ext>
            </a:extLst>
          </p:cNvPr>
          <p:cNvSpPr/>
          <p:nvPr/>
        </p:nvSpPr>
        <p:spPr>
          <a:xfrm>
            <a:off x="179388" y="2420938"/>
            <a:ext cx="2376487" cy="1655762"/>
          </a:xfrm>
          <a:prstGeom prst="wedgeEllipseCallout">
            <a:avLst>
              <a:gd name="adj1" fmla="val 55029"/>
              <a:gd name="adj2" fmla="val 4749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What is her </a:t>
            </a:r>
            <a:r>
              <a:rPr lang="en-US" sz="2400" u="sng" dirty="0">
                <a:solidFill>
                  <a:schemeClr val="tx1"/>
                </a:solidFill>
              </a:rPr>
              <a:t>face</a:t>
            </a:r>
            <a:r>
              <a:rPr lang="en-US" sz="2400" dirty="0">
                <a:solidFill>
                  <a:schemeClr val="tx1"/>
                </a:solidFill>
              </a:rPr>
              <a:t> telling us?</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2F2"/>
            </a:gs>
            <a:gs pos="74001">
              <a:srgbClr val="8C8C8C"/>
            </a:gs>
            <a:gs pos="83000">
              <a:srgbClr val="8C8C8C"/>
            </a:gs>
            <a:gs pos="100000">
              <a:srgbClr val="B3B3B3"/>
            </a:gs>
          </a:gsLst>
          <a:lin ang="5400000" scaled="1"/>
        </a:gra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bg1"/>
          </a:solidFill>
          <a:ln>
            <a:solidFill>
              <a:srgbClr val="FF0000"/>
            </a:solidFill>
            <a:miter lim="800000"/>
            <a:headEnd/>
            <a:tailEnd/>
          </a:ln>
        </p:spPr>
        <p:txBody>
          <a:bodyPr/>
          <a:lstStyle/>
          <a:p>
            <a:pPr eaLnBrk="1" hangingPunct="1"/>
            <a:r>
              <a:rPr lang="en-US" altLang="en-US" smtClean="0"/>
              <a:t>Posture – head, back and shoulders</a:t>
            </a:r>
          </a:p>
        </p:txBody>
      </p:sp>
      <p:pic>
        <p:nvPicPr>
          <p:cNvPr id="194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7675" y="3357563"/>
            <a:ext cx="3871913" cy="2187575"/>
          </a:xfrm>
          <a:ln>
            <a:solidFill>
              <a:srgbClr val="FF0000"/>
            </a:solidFill>
            <a:miter lim="800000"/>
            <a:headEnd/>
            <a:tailEnd/>
          </a:ln>
        </p:spPr>
      </p:pic>
      <p:pic>
        <p:nvPicPr>
          <p:cNvPr id="19460" name="Picture 4"/>
          <p:cNvPicPr>
            <a:picLocks noChangeAspect="1"/>
          </p:cNvPicPr>
          <p:nvPr/>
        </p:nvPicPr>
        <p:blipFill>
          <a:blip r:embed="rId4">
            <a:extLst>
              <a:ext uri="{28A0092B-C50C-407E-A947-70E740481C1C}">
                <a14:useLocalDpi xmlns:a14="http://schemas.microsoft.com/office/drawing/2010/main" val="0"/>
              </a:ext>
            </a:extLst>
          </a:blip>
          <a:srcRect l="40274" t="29327" b="8760"/>
          <a:stretch>
            <a:fillRect/>
          </a:stretch>
        </p:blipFill>
        <p:spPr bwMode="auto">
          <a:xfrm>
            <a:off x="4427538" y="4445000"/>
            <a:ext cx="1903412"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a:extLst>
              <a:ext uri="{FF2B5EF4-FFF2-40B4-BE49-F238E27FC236}">
                <a16:creationId xmlns:a16="http://schemas.microsoft.com/office/drawing/2014/main" xmlns="" id="{25CB94A4-2E87-4B1F-AF0C-84021E06D0E8}"/>
              </a:ext>
            </a:extLst>
          </p:cNvPr>
          <p:cNvSpPr/>
          <p:nvPr/>
        </p:nvSpPr>
        <p:spPr>
          <a:xfrm>
            <a:off x="6156325" y="2657475"/>
            <a:ext cx="2736850" cy="1836738"/>
          </a:xfrm>
          <a:prstGeom prst="wedgeEllipseCallout">
            <a:avLst>
              <a:gd name="adj1" fmla="val -57948"/>
              <a:gd name="adj2" fmla="val 731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What is his </a:t>
            </a:r>
            <a:r>
              <a:rPr lang="en-US" sz="2400" u="sng" dirty="0">
                <a:solidFill>
                  <a:schemeClr val="tx1"/>
                </a:solidFill>
              </a:rPr>
              <a:t>posture</a:t>
            </a:r>
            <a:r>
              <a:rPr lang="en-US" sz="2400" dirty="0">
                <a:solidFill>
                  <a:schemeClr val="tx1"/>
                </a:solidFill>
              </a:rPr>
              <a:t> telling us?</a:t>
            </a:r>
          </a:p>
        </p:txBody>
      </p:sp>
      <p:sp>
        <p:nvSpPr>
          <p:cNvPr id="8" name="TextBox 7">
            <a:extLst>
              <a:ext uri="{FF2B5EF4-FFF2-40B4-BE49-F238E27FC236}">
                <a16:creationId xmlns:a16="http://schemas.microsoft.com/office/drawing/2014/main" xmlns="" id="{DFD6C86A-23B5-431D-A9EF-427EAEF47CE7}"/>
              </a:ext>
            </a:extLst>
          </p:cNvPr>
          <p:cNvSpPr txBox="1"/>
          <p:nvPr/>
        </p:nvSpPr>
        <p:spPr>
          <a:xfrm>
            <a:off x="1547813" y="1628775"/>
            <a:ext cx="5545137" cy="1077913"/>
          </a:xfrm>
          <a:prstGeom prst="rect">
            <a:avLst/>
          </a:prstGeom>
          <a:noFill/>
        </p:spPr>
        <p:txBody>
          <a:bodyPr>
            <a:spAutoFit/>
          </a:bodyPr>
          <a:lstStyle/>
          <a:p>
            <a:pPr algn="ctr" eaLnBrk="1" hangingPunct="1">
              <a:defRPr/>
            </a:pPr>
            <a:r>
              <a:rPr lang="en-US" sz="3200" dirty="0">
                <a:latin typeface="+mn-lt"/>
              </a:rPr>
              <a:t>Look at the </a:t>
            </a:r>
          </a:p>
          <a:p>
            <a:pPr algn="ctr" eaLnBrk="1" hangingPunct="1">
              <a:defRPr/>
            </a:pPr>
            <a:r>
              <a:rPr lang="en-US" sz="3200" u="sng" dirty="0">
                <a:latin typeface="+mn-lt"/>
              </a:rPr>
              <a:t>head, back </a:t>
            </a:r>
            <a:r>
              <a:rPr lang="en-US" sz="3200" b="1" u="sng" dirty="0">
                <a:latin typeface="+mn-lt"/>
              </a:rPr>
              <a:t>and</a:t>
            </a:r>
            <a:r>
              <a:rPr lang="en-US" sz="3200" u="sng" dirty="0">
                <a:latin typeface="+mn-lt"/>
              </a:rPr>
              <a:t> shoulders</a:t>
            </a: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5669</TotalTime>
  <Words>1970</Words>
  <Application>Microsoft Office PowerPoint</Application>
  <PresentationFormat>On-screen Show (4:3)</PresentationFormat>
  <Paragraphs>94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Diseño predeterminado</vt:lpstr>
      <vt:lpstr>I Can Read Body Language!</vt:lpstr>
      <vt:lpstr>What is Body Language?</vt:lpstr>
      <vt:lpstr>Facial Expressions – Eye Contact</vt:lpstr>
      <vt:lpstr>Facial Expressions – Eye Contact</vt:lpstr>
      <vt:lpstr>Facial Expressions – The Big Picture</vt:lpstr>
      <vt:lpstr>Facial Expressions – the Big Picture</vt:lpstr>
      <vt:lpstr>Facial Expressions – The Big Picture</vt:lpstr>
      <vt:lpstr>Facial Expressions – The Big Picture</vt:lpstr>
      <vt:lpstr>Posture – head, back and shoulders</vt:lpstr>
      <vt:lpstr>Posture – head, back and shoulders</vt:lpstr>
      <vt:lpstr>Gestures - hands</vt:lpstr>
      <vt:lpstr>Gestures - hands</vt:lpstr>
      <vt:lpstr>Gestures - hands</vt:lpstr>
      <vt:lpstr>Gestures - hands</vt:lpstr>
      <vt:lpstr>Stance – arms and legs</vt:lpstr>
      <vt:lpstr>Stance – arms and legs</vt:lpstr>
      <vt:lpstr>Stance – arms and legs: What’s the difference?</vt:lpstr>
      <vt:lpstr>Stance – arms and legs</vt:lpstr>
      <vt:lpstr>Remember:  We can read  Body Language by looking at:</vt:lpstr>
      <vt:lpstr>So…what do YOU think?</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Lisa Falk</cp:lastModifiedBy>
  <cp:revision>761</cp:revision>
  <dcterms:created xsi:type="dcterms:W3CDTF">2010-05-23T14:28:12Z</dcterms:created>
  <dcterms:modified xsi:type="dcterms:W3CDTF">2019-09-16T13:14:28Z</dcterms:modified>
</cp:coreProperties>
</file>