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4FA"/>
    <a:srgbClr val="72B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p:scale>
          <a:sx n="66" d="100"/>
          <a:sy n="66" d="100"/>
        </p:scale>
        <p:origin x="2628" y="-4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6212B87-EF87-42AC-8745-4ECAB4E0E561}" type="datetimeFigureOut">
              <a:rPr lang="en-US"/>
              <a:pPr>
                <a:defRPr/>
              </a:pPr>
              <a:t>8/27/2019</a:t>
            </a:fld>
            <a:endParaRPr lang="en-US" dirty="0"/>
          </a:p>
        </p:txBody>
      </p:sp>
      <p:sp>
        <p:nvSpPr>
          <p:cNvPr id="4" name="Slide Image Placeholder 3">
            <a:extLst>
              <a:ext uri="{FF2B5EF4-FFF2-40B4-BE49-F238E27FC236}"/>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2CC5747-BACD-44E3-8364-A6D707DAB24C}" type="slidenum">
              <a:rPr lang="en-US"/>
              <a:pPr>
                <a:defRPr/>
              </a:pPr>
              <a:t>‹#›</a:t>
            </a:fld>
            <a:endParaRPr lang="en-US" dirty="0"/>
          </a:p>
        </p:txBody>
      </p:sp>
    </p:spTree>
    <p:extLst>
      <p:ext uri="{BB962C8B-B14F-4D97-AF65-F5344CB8AC3E}">
        <p14:creationId xmlns:p14="http://schemas.microsoft.com/office/powerpoint/2010/main" val="3689276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Introduce the words </a:t>
            </a:r>
            <a:r>
              <a:rPr lang="en-US" altLang="en-US" b="1" smtClean="0"/>
              <a:t>self-esteem.  </a:t>
            </a:r>
            <a:r>
              <a:rPr lang="en-US" altLang="en-US" smtClean="0"/>
              <a:t>Ask students if they know what these words mean.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49E0A7-A54F-464E-8A9F-0F5DCB013B96}" type="slidenum">
              <a:rPr lang="en-US" altLang="en-US" smtClean="0"/>
              <a:pPr/>
              <a:t>1</a:t>
            </a:fld>
            <a:endParaRPr lang="en-US" altLang="en-US" smtClean="0"/>
          </a:p>
        </p:txBody>
      </p:sp>
    </p:spTree>
    <p:extLst>
      <p:ext uri="{BB962C8B-B14F-4D97-AF65-F5344CB8AC3E}">
        <p14:creationId xmlns:p14="http://schemas.microsoft.com/office/powerpoint/2010/main" val="156915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Read slide with students.  Talk about how having low self-esteem can affect you.  Ask students to share a time when they were down on themselves.  Maybe they failed a test at school, or they didn’t make a sports team, etc.  Share your own experiences if you like.  Sum up by saying something like “When we feel bad about ourselves, everything seems harder.  We don’t want to try anything new.  We’re sad a lot of the time.  We have trouble making friends…  But it doesn’t have to stay that way – we can turn it around!”</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A3C51D-0226-424B-8BD4-E6DDDB72E06B}" type="slidenum">
              <a:rPr lang="en-US" altLang="en-US" smtClean="0"/>
              <a:pPr/>
              <a:t>10</a:t>
            </a:fld>
            <a:endParaRPr lang="en-US" altLang="en-US" smtClean="0"/>
          </a:p>
        </p:txBody>
      </p:sp>
    </p:spTree>
    <p:extLst>
      <p:ext uri="{BB962C8B-B14F-4D97-AF65-F5344CB8AC3E}">
        <p14:creationId xmlns:p14="http://schemas.microsoft.com/office/powerpoint/2010/main" val="180374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extLst>
          </p:cNvPr>
          <p:cNvSpPr>
            <a:spLocks noGrp="1"/>
          </p:cNvSpPr>
          <p:nvPr>
            <p:ph type="body" idx="1"/>
          </p:nvPr>
        </p:nvSpPr>
        <p:spPr>
          <a:xfrm>
            <a:off x="685800" y="4400550"/>
            <a:ext cx="5486400" cy="4419600"/>
          </a:xfrm>
        </p:spPr>
        <p:txBody>
          <a:bodyPr/>
          <a:lstStyle/>
          <a:p>
            <a:pPr eaLnBrk="1" hangingPunct="1">
              <a:defRPr/>
            </a:pPr>
            <a:r>
              <a:rPr lang="en-US" dirty="0"/>
              <a:t>Read slide with students.  Talk about each point and provide Negative to Positive Worksheet</a:t>
            </a:r>
          </a:p>
          <a:p>
            <a:pPr eaLnBrk="1" hangingPunct="1">
              <a:defRPr/>
            </a:pPr>
            <a:endParaRPr lang="en-US" dirty="0"/>
          </a:p>
          <a:p>
            <a:pPr marL="171450" indent="-171450" eaLnBrk="1" hangingPunct="1">
              <a:buFont typeface="Arial" panose="020B0604020202020204" pitchFamily="34" charset="0"/>
              <a:buChar char="•"/>
              <a:defRPr/>
            </a:pPr>
            <a:r>
              <a:rPr lang="en-US" dirty="0"/>
              <a:t>MAKE A LIST – encourage students to share the things they’re good at.  You can list on board if you want</a:t>
            </a:r>
          </a:p>
          <a:p>
            <a:pPr marL="171450" indent="-171450" eaLnBrk="1" hangingPunct="1">
              <a:buFont typeface="Arial" panose="020B0604020202020204" pitchFamily="34" charset="0"/>
              <a:buChar char="•"/>
              <a:defRPr/>
            </a:pPr>
            <a:r>
              <a:rPr lang="en-US" dirty="0"/>
              <a:t>COMPLIMENTS – encourage students to compliment themselves on the things they do well, or that are helpful/kind to others.  Aim for at least 3 a day!</a:t>
            </a:r>
          </a:p>
          <a:p>
            <a:pPr marL="171450" indent="-171450" eaLnBrk="1" hangingPunct="1">
              <a:buFont typeface="Arial" panose="020B0604020202020204" pitchFamily="34" charset="0"/>
              <a:buChar char="•"/>
              <a:defRPr/>
            </a:pPr>
            <a:r>
              <a:rPr lang="en-US" dirty="0"/>
              <a:t>YOUR BODY – talk about how there are things we may not like about our bodies but our bodies are still amazing and can do amazing things</a:t>
            </a:r>
          </a:p>
          <a:p>
            <a:pPr marL="171450" indent="-171450" eaLnBrk="1" hangingPunct="1">
              <a:buFont typeface="Arial" panose="020B0604020202020204" pitchFamily="34" charset="0"/>
              <a:buChar char="•"/>
              <a:defRPr/>
            </a:pPr>
            <a:r>
              <a:rPr lang="en-US" dirty="0"/>
              <a:t>SOME THINGS CAN CHANGE/ SOME CAN’T – talk about how there are certain things we can change if we’re not happy with them – like our weight, hairstyle, etc.  But there are other things we have to learn to accept – like our skin color, height, etc.  Accepting these things AND changing what we’re able can help to boost our self-esteem</a:t>
            </a:r>
          </a:p>
          <a:p>
            <a:pPr marL="171450" indent="-171450" eaLnBrk="1" hangingPunct="1">
              <a:buFont typeface="Arial" panose="020B0604020202020204" pitchFamily="34" charset="0"/>
              <a:buChar char="•"/>
              <a:defRPr/>
            </a:pPr>
            <a:r>
              <a:rPr lang="en-US" dirty="0"/>
              <a:t>NEGATIVES INTO POSITIVES – talk about how we can turn our thinking around so that it doesn’t damage our self-esteem.  (i.e.” Yeah, Math is hard for me, but  I’m really good at Reading and Spelling.  Maybe I can study with Joe – he’s really good at Math.”)</a:t>
            </a:r>
          </a:p>
          <a:p>
            <a:pPr marL="171450" indent="-171450" eaLnBrk="1" hangingPunct="1">
              <a:buFont typeface="Arial" panose="020B0604020202020204" pitchFamily="34" charset="0"/>
              <a:buChar char="•"/>
              <a:defRPr/>
            </a:pPr>
            <a:r>
              <a:rPr lang="en-US" dirty="0"/>
              <a:t>Review the example page of the ‘changing Negative Self-Talk to Positive’ worksheet.  Then have students complete the blank page and discuss their responses.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E37035-2AC9-40B1-837C-71C9FC4EAB0F}" type="slidenum">
              <a:rPr lang="en-US" altLang="en-US" smtClean="0"/>
              <a:pPr/>
              <a:t>11</a:t>
            </a:fld>
            <a:endParaRPr lang="en-US" altLang="en-US" smtClean="0"/>
          </a:p>
        </p:txBody>
      </p:sp>
    </p:spTree>
    <p:extLst>
      <p:ext uri="{BB962C8B-B14F-4D97-AF65-F5344CB8AC3E}">
        <p14:creationId xmlns:p14="http://schemas.microsoft.com/office/powerpoint/2010/main" val="255073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Read slide with students.  Emphasize that these are the points to remember when they start feeling badly about themselves.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206FD4-0C27-460A-8F66-D2907EC7B2C3}" type="slidenum">
              <a:rPr lang="en-US" altLang="en-US" smtClean="0"/>
              <a:pPr/>
              <a:t>12</a:t>
            </a:fld>
            <a:endParaRPr lang="en-US" altLang="en-US" smtClean="0"/>
          </a:p>
        </p:txBody>
      </p:sp>
    </p:spTree>
    <p:extLst>
      <p:ext uri="{BB962C8B-B14F-4D97-AF65-F5344CB8AC3E}">
        <p14:creationId xmlns:p14="http://schemas.microsoft.com/office/powerpoint/2010/main" val="309502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Read slide with students.  Ask them what they could do to help their friend.  Remind them of the 5 points they just learned and ask how they could use these strategies with their friend.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99E04B-F8AD-4751-A322-B3870AA1A319}" type="slidenum">
              <a:rPr lang="en-US" altLang="en-US" smtClean="0"/>
              <a:pPr/>
              <a:t>13</a:t>
            </a:fld>
            <a:endParaRPr lang="en-US" altLang="en-US" smtClean="0"/>
          </a:p>
        </p:txBody>
      </p:sp>
    </p:spTree>
    <p:extLst>
      <p:ext uri="{BB962C8B-B14F-4D97-AF65-F5344CB8AC3E}">
        <p14:creationId xmlns:p14="http://schemas.microsoft.com/office/powerpoint/2010/main" val="281251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List each point and ask students to share their thoughts and feelings.  You may need to get things started by talking about something you’re good at.  You can also add why you think you’re important:  It could be because you’re a teacher and you think it’s important to help students learn.</a:t>
            </a:r>
          </a:p>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63D62A-CED7-4A2B-9E7C-5E6FDA099DAD}" type="slidenum">
              <a:rPr lang="en-US" altLang="en-US" smtClean="0"/>
              <a:pPr/>
              <a:t>2</a:t>
            </a:fld>
            <a:endParaRPr lang="en-US" altLang="en-US" smtClean="0"/>
          </a:p>
        </p:txBody>
      </p:sp>
    </p:spTree>
    <p:extLst>
      <p:ext uri="{BB962C8B-B14F-4D97-AF65-F5344CB8AC3E}">
        <p14:creationId xmlns:p14="http://schemas.microsoft.com/office/powerpoint/2010/main" val="402867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extLst>
          </p:cNvPr>
          <p:cNvSpPr>
            <a:spLocks noGrp="1"/>
          </p:cNvSpPr>
          <p:nvPr>
            <p:ph type="body" idx="1"/>
          </p:nvPr>
        </p:nvSpPr>
        <p:spPr/>
        <p:txBody>
          <a:bodyPr/>
          <a:lstStyle/>
          <a:p>
            <a:pPr eaLnBrk="1" fontAlgn="auto" hangingPunct="1">
              <a:spcBef>
                <a:spcPts val="0"/>
              </a:spcBef>
              <a:spcAft>
                <a:spcPts val="0"/>
              </a:spcAft>
              <a:defRPr/>
            </a:pPr>
            <a:r>
              <a:rPr lang="en-US" dirty="0"/>
              <a:t>Read sllde with students.  Talk about each point:</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Give a few examples about bragging and demonstrate “theatrically” to drive the point home.  Discuss how students feel when they hear someone brag. </a:t>
            </a:r>
          </a:p>
          <a:p>
            <a:pPr marL="171450" indent="-171450" eaLnBrk="1" fontAlgn="auto" hangingPunct="1">
              <a:spcBef>
                <a:spcPts val="0"/>
              </a:spcBef>
              <a:spcAft>
                <a:spcPts val="0"/>
              </a:spcAft>
              <a:buFont typeface="Arial" panose="020B0604020202020204" pitchFamily="34" charset="0"/>
              <a:buChar char="•"/>
              <a:defRPr/>
            </a:pPr>
            <a:r>
              <a:rPr lang="en-US" dirty="0"/>
              <a:t>Explain that nobody’s perfect, so we shouldn’t think that.  Also talk about how it might seem that someone else is perfect because they’re so good at so many things (like getting good grades, having a lot of friends, and being good at sports.)  But there are things that are challenging for them too.</a:t>
            </a:r>
          </a:p>
          <a:p>
            <a:pPr marL="171450" indent="-171450" eaLnBrk="1" fontAlgn="auto" hangingPunct="1">
              <a:spcBef>
                <a:spcPts val="0"/>
              </a:spcBef>
              <a:spcAft>
                <a:spcPts val="0"/>
              </a:spcAft>
              <a:buFont typeface="Arial" panose="020B0604020202020204" pitchFamily="34" charset="0"/>
              <a:buChar char="•"/>
              <a:defRPr/>
            </a:pPr>
            <a:r>
              <a:rPr lang="en-US" dirty="0"/>
              <a:t>Talk about the fact that we all have things we’re good at and things we struggle with.  That means no one is better than anyone else – they just might be able to do some things better than us, but we may be able to do some things they find difficult.</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FA55E5-3429-48AD-8741-89693CBFA570}" type="slidenum">
              <a:rPr lang="en-US" altLang="en-US" smtClean="0"/>
              <a:pPr/>
              <a:t>3</a:t>
            </a:fld>
            <a:endParaRPr lang="en-US" altLang="en-US" smtClean="0"/>
          </a:p>
        </p:txBody>
      </p:sp>
    </p:spTree>
    <p:extLst>
      <p:ext uri="{BB962C8B-B14F-4D97-AF65-F5344CB8AC3E}">
        <p14:creationId xmlns:p14="http://schemas.microsoft.com/office/powerpoint/2010/main" val="389225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the importance of thinking positively about yourself BUT still being truthful and realistic.  Ask students to share something they’re good at.  (You can list these on the board if you like.)  Then ask students to share something that isn’t easy for them, or something they feel they’re not good at.  Again, you may need to kick things off by sharing your own strengths and “needs”.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A11E96-B294-4139-AB1A-992706F3243F}" type="slidenum">
              <a:rPr lang="en-US" altLang="en-US" smtClean="0"/>
              <a:pPr/>
              <a:t>4</a:t>
            </a:fld>
            <a:endParaRPr lang="en-US" altLang="en-US" smtClean="0"/>
          </a:p>
        </p:txBody>
      </p:sp>
    </p:spTree>
    <p:extLst>
      <p:ext uri="{BB962C8B-B14F-4D97-AF65-F5344CB8AC3E}">
        <p14:creationId xmlns:p14="http://schemas.microsoft.com/office/powerpoint/2010/main" val="3430082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heading with students.  Explain that you’re going to look at some pictures of kids talking about things they’re good at.  Let the students decide who is bragging and who is showing healthy self-esteem.</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F5F7BE-11AA-491A-BAB5-5ED1A2D685A2}" type="slidenum">
              <a:rPr lang="en-US" altLang="en-US" smtClean="0"/>
              <a:pPr/>
              <a:t>5</a:t>
            </a:fld>
            <a:endParaRPr lang="en-US" altLang="en-US" smtClean="0"/>
          </a:p>
        </p:txBody>
      </p:sp>
    </p:spTree>
    <p:extLst>
      <p:ext uri="{BB962C8B-B14F-4D97-AF65-F5344CB8AC3E}">
        <p14:creationId xmlns:p14="http://schemas.microsoft.com/office/powerpoint/2010/main" val="182481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Again, ask the to decide who is bragging and who is showing healthy self-esteem.  Talk about how the first boy is being honest about his strengths (spelling is his best subject) AND point out that he also studied for the test!  The second boy sounds like he thinks he’s better than everyone else.  Remind students that while this boy might be very good at math, that doesn’t mean he’s smarter than everyone else.  Other students might be better at other subjects.</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51526-2ABF-4561-A052-A5C82AC904E1}" type="slidenum">
              <a:rPr lang="en-US" altLang="en-US" smtClean="0"/>
              <a:pPr/>
              <a:t>6</a:t>
            </a:fld>
            <a:endParaRPr lang="en-US" altLang="en-US" smtClean="0"/>
          </a:p>
        </p:txBody>
      </p:sp>
    </p:spTree>
    <p:extLst>
      <p:ext uri="{BB962C8B-B14F-4D97-AF65-F5344CB8AC3E}">
        <p14:creationId xmlns:p14="http://schemas.microsoft.com/office/powerpoint/2010/main" val="82086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Who is bragging and who is showing healthy self-esteem?  Remind students that being honest about yourself – your skills, your talents, your strengths AND the things you’re not so good at – all contribute to a healthy, realistic self-esteem.</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EA5709-C924-4B60-B6D5-4A5B69AD4B67}" type="slidenum">
              <a:rPr lang="en-US" altLang="en-US" smtClean="0"/>
              <a:pPr/>
              <a:t>7</a:t>
            </a:fld>
            <a:endParaRPr lang="en-US" altLang="en-US" smtClean="0"/>
          </a:p>
        </p:txBody>
      </p:sp>
    </p:spTree>
    <p:extLst>
      <p:ext uri="{BB962C8B-B14F-4D97-AF65-F5344CB8AC3E}">
        <p14:creationId xmlns:p14="http://schemas.microsoft.com/office/powerpoint/2010/main" val="4254096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each point and discuss with group.  Sum up by explaining that all of these things contribute to healthy self-esteem.</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C05795-7205-4158-A009-A602A5D6F413}" type="slidenum">
              <a:rPr lang="en-US" altLang="en-US" smtClean="0"/>
              <a:pPr/>
              <a:t>8</a:t>
            </a:fld>
            <a:endParaRPr lang="en-US" altLang="en-US" smtClean="0"/>
          </a:p>
        </p:txBody>
      </p:sp>
    </p:spTree>
    <p:extLst>
      <p:ext uri="{BB962C8B-B14F-4D97-AF65-F5344CB8AC3E}">
        <p14:creationId xmlns:p14="http://schemas.microsoft.com/office/powerpoint/2010/main" val="301990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Read slide with students.  Talk about each point and discuss with group.  Ask for their experiences with any of these situations.  (This might be another time when you’ll need to start things off with a story of your own.)  Explain how any of these situations can give us </a:t>
            </a:r>
            <a:r>
              <a:rPr lang="en-US" altLang="en-US" b="1" smtClean="0"/>
              <a:t>low self-esteem</a:t>
            </a:r>
            <a:r>
              <a:rPr lang="en-US" altLang="en-US" smtClean="0"/>
              <a:t>.</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80404F-577F-4390-87C8-2B44E08B668F}" type="slidenum">
              <a:rPr lang="en-US" altLang="en-US" smtClean="0"/>
              <a:pPr/>
              <a:t>9</a:t>
            </a:fld>
            <a:endParaRPr lang="en-US" altLang="en-US" smtClean="0"/>
          </a:p>
        </p:txBody>
      </p:sp>
    </p:spTree>
    <p:extLst>
      <p:ext uri="{BB962C8B-B14F-4D97-AF65-F5344CB8AC3E}">
        <p14:creationId xmlns:p14="http://schemas.microsoft.com/office/powerpoint/2010/main" val="418209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0B0C945B-3BD1-4D94-8581-5A427078F97E}" type="slidenum">
              <a:rPr lang="es-ES" altLang="en-US"/>
              <a:pPr>
                <a:defRPr/>
              </a:pPr>
              <a:t>‹#›</a:t>
            </a:fld>
            <a:endParaRPr lang="es-ES" altLang="en-US" dirty="0"/>
          </a:p>
        </p:txBody>
      </p:sp>
    </p:spTree>
    <p:extLst>
      <p:ext uri="{BB962C8B-B14F-4D97-AF65-F5344CB8AC3E}">
        <p14:creationId xmlns:p14="http://schemas.microsoft.com/office/powerpoint/2010/main" val="315264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8E8D328-59FD-4EC7-BA28-6A239DB6CF8B}" type="slidenum">
              <a:rPr lang="es-ES" altLang="en-US"/>
              <a:pPr>
                <a:defRPr/>
              </a:pPr>
              <a:t>‹#›</a:t>
            </a:fld>
            <a:endParaRPr lang="es-ES" altLang="en-US" dirty="0"/>
          </a:p>
        </p:txBody>
      </p:sp>
    </p:spTree>
    <p:extLst>
      <p:ext uri="{BB962C8B-B14F-4D97-AF65-F5344CB8AC3E}">
        <p14:creationId xmlns:p14="http://schemas.microsoft.com/office/powerpoint/2010/main" val="387219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504E5762-962B-464D-8E7A-B133DF8B99C7}" type="slidenum">
              <a:rPr lang="es-ES" altLang="en-US"/>
              <a:pPr>
                <a:defRPr/>
              </a:pPr>
              <a:t>‹#›</a:t>
            </a:fld>
            <a:endParaRPr lang="es-ES" altLang="en-US" dirty="0"/>
          </a:p>
        </p:txBody>
      </p:sp>
    </p:spTree>
    <p:extLst>
      <p:ext uri="{BB962C8B-B14F-4D97-AF65-F5344CB8AC3E}">
        <p14:creationId xmlns:p14="http://schemas.microsoft.com/office/powerpoint/2010/main" val="82179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F8815DC-DDE0-4685-AAA1-F85125C98B2B}" type="slidenum">
              <a:rPr lang="es-ES" altLang="en-US"/>
              <a:pPr>
                <a:defRPr/>
              </a:pPr>
              <a:t>‹#›</a:t>
            </a:fld>
            <a:endParaRPr lang="es-ES" altLang="en-US" dirty="0"/>
          </a:p>
        </p:txBody>
      </p:sp>
    </p:spTree>
    <p:extLst>
      <p:ext uri="{BB962C8B-B14F-4D97-AF65-F5344CB8AC3E}">
        <p14:creationId xmlns:p14="http://schemas.microsoft.com/office/powerpoint/2010/main" val="236377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4A0561E3-6CDD-45DD-B5A9-B50734875FF5}" type="slidenum">
              <a:rPr lang="es-ES" altLang="en-US"/>
              <a:pPr>
                <a:defRPr/>
              </a:pPr>
              <a:t>‹#›</a:t>
            </a:fld>
            <a:endParaRPr lang="es-ES" altLang="en-US" dirty="0"/>
          </a:p>
        </p:txBody>
      </p:sp>
    </p:spTree>
    <p:extLst>
      <p:ext uri="{BB962C8B-B14F-4D97-AF65-F5344CB8AC3E}">
        <p14:creationId xmlns:p14="http://schemas.microsoft.com/office/powerpoint/2010/main" val="66020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F13A94DC-1E22-405A-A23B-834AC3142E09}" type="slidenum">
              <a:rPr lang="es-ES" altLang="en-US"/>
              <a:pPr>
                <a:defRPr/>
              </a:pPr>
              <a:t>‹#›</a:t>
            </a:fld>
            <a:endParaRPr lang="es-ES" altLang="en-US" dirty="0"/>
          </a:p>
        </p:txBody>
      </p:sp>
    </p:spTree>
    <p:extLst>
      <p:ext uri="{BB962C8B-B14F-4D97-AF65-F5344CB8AC3E}">
        <p14:creationId xmlns:p14="http://schemas.microsoft.com/office/powerpoint/2010/main" val="1330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878AF3A6-F33E-4C2D-9B4E-C88CF9C13A58}" type="slidenum">
              <a:rPr lang="es-ES" altLang="en-US"/>
              <a:pPr>
                <a:defRPr/>
              </a:pPr>
              <a:t>‹#›</a:t>
            </a:fld>
            <a:endParaRPr lang="es-ES" altLang="en-US" dirty="0"/>
          </a:p>
        </p:txBody>
      </p:sp>
    </p:spTree>
    <p:extLst>
      <p:ext uri="{BB962C8B-B14F-4D97-AF65-F5344CB8AC3E}">
        <p14:creationId xmlns:p14="http://schemas.microsoft.com/office/powerpoint/2010/main" val="131052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327A372A-672D-4F82-88FD-B3F8DA5877C8}" type="slidenum">
              <a:rPr lang="es-ES" altLang="en-US"/>
              <a:pPr>
                <a:defRPr/>
              </a:pPr>
              <a:t>‹#›</a:t>
            </a:fld>
            <a:endParaRPr lang="es-ES" altLang="en-US" dirty="0"/>
          </a:p>
        </p:txBody>
      </p:sp>
    </p:spTree>
    <p:extLst>
      <p:ext uri="{BB962C8B-B14F-4D97-AF65-F5344CB8AC3E}">
        <p14:creationId xmlns:p14="http://schemas.microsoft.com/office/powerpoint/2010/main" val="288902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7D28C621-F0F1-4DDB-A84C-938DF69D3360}" type="slidenum">
              <a:rPr lang="es-ES" altLang="en-US"/>
              <a:pPr>
                <a:defRPr/>
              </a:pPr>
              <a:t>‹#›</a:t>
            </a:fld>
            <a:endParaRPr lang="es-ES" altLang="en-US" dirty="0"/>
          </a:p>
        </p:txBody>
      </p:sp>
    </p:spTree>
    <p:extLst>
      <p:ext uri="{BB962C8B-B14F-4D97-AF65-F5344CB8AC3E}">
        <p14:creationId xmlns:p14="http://schemas.microsoft.com/office/powerpoint/2010/main" val="52530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F0845E85-7CFA-41DD-BF51-38EA09196117}" type="slidenum">
              <a:rPr lang="es-ES" altLang="en-US"/>
              <a:pPr>
                <a:defRPr/>
              </a:pPr>
              <a:t>‹#›</a:t>
            </a:fld>
            <a:endParaRPr lang="es-ES" altLang="en-US" dirty="0"/>
          </a:p>
        </p:txBody>
      </p:sp>
    </p:spTree>
    <p:extLst>
      <p:ext uri="{BB962C8B-B14F-4D97-AF65-F5344CB8AC3E}">
        <p14:creationId xmlns:p14="http://schemas.microsoft.com/office/powerpoint/2010/main" val="291329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7045136C-16BD-495D-A6C4-45A5DF12A451}" type="slidenum">
              <a:rPr lang="es-ES" altLang="en-US"/>
              <a:pPr>
                <a:defRPr/>
              </a:pPr>
              <a:t>‹#›</a:t>
            </a:fld>
            <a:endParaRPr lang="es-ES" altLang="en-US" dirty="0"/>
          </a:p>
        </p:txBody>
      </p:sp>
    </p:spTree>
    <p:extLst>
      <p:ext uri="{BB962C8B-B14F-4D97-AF65-F5344CB8AC3E}">
        <p14:creationId xmlns:p14="http://schemas.microsoft.com/office/powerpoint/2010/main" val="69679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a:extLst>
              <a:ext uri="{FF2B5EF4-FFF2-40B4-BE49-F238E27FC236}"/>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3A546FD-E672-4067-8249-D50DDAE81A6F}" type="slidenum">
              <a:rPr lang="es-ES" altLang="en-US"/>
              <a:pPr>
                <a:defRPr/>
              </a:pPr>
              <a:t>‹#›</a:t>
            </a:fld>
            <a:endParaRPr lang="es-E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4">
            <a:extLst>
              <a:ext uri="{FF2B5EF4-FFF2-40B4-BE49-F238E27FC236}"/>
            </a:extLst>
          </p:cNvPr>
          <p:cNvSpPr>
            <a:spLocks noGrp="1" noChangeArrowheads="1"/>
          </p:cNvSpPr>
          <p:nvPr>
            <p:ph type="ctrTitle"/>
          </p:nvPr>
        </p:nvSpPr>
        <p:spPr>
          <a:xfrm>
            <a:off x="1143000" y="1052513"/>
            <a:ext cx="6858000" cy="3168650"/>
          </a:xfrm>
          <a:solidFill>
            <a:schemeClr val="accent1">
              <a:lumMod val="75000"/>
            </a:schemeClr>
          </a:solidFill>
          <a:ln w="38100">
            <a:solidFill>
              <a:schemeClr val="tx1"/>
            </a:solidFill>
          </a:ln>
        </p:spPr>
        <p:txBody>
          <a:bodyPr anchor="ctr"/>
          <a:lstStyle/>
          <a:p>
            <a:pPr eaLnBrk="1" hangingPunct="1">
              <a:defRPr/>
            </a:pPr>
            <a:r>
              <a:rPr lang="en-US" altLang="en-US" sz="4400" b="1" dirty="0"/>
              <a:t>I Can Feel Good About Myself!</a:t>
            </a:r>
            <a:br>
              <a:rPr lang="en-US" altLang="en-US" sz="4400" b="1" dirty="0"/>
            </a:br>
            <a:r>
              <a:rPr lang="en-US" altLang="en-US" sz="4400" b="1" dirty="0"/>
              <a:t/>
            </a:r>
            <a:br>
              <a:rPr lang="en-US" altLang="en-US" sz="4400" b="1" dirty="0"/>
            </a:br>
            <a:r>
              <a:rPr lang="en-US" altLang="en-US" sz="3600" dirty="0"/>
              <a:t>Developing Healthy Self-Esteem</a:t>
            </a:r>
          </a:p>
        </p:txBody>
      </p:sp>
      <p:pic>
        <p:nvPicPr>
          <p:cNvPr id="307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4941888"/>
            <a:ext cx="139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solidFill>
            <a:schemeClr val="accent1">
              <a:lumMod val="75000"/>
            </a:schemeClr>
          </a:solidFill>
        </p:spPr>
        <p:txBody>
          <a:bodyPr/>
          <a:lstStyle/>
          <a:p>
            <a:pPr>
              <a:defRPr/>
            </a:pPr>
            <a:r>
              <a:rPr lang="en-US" dirty="0"/>
              <a:t>Low Self-Esteem can…</a:t>
            </a:r>
          </a:p>
        </p:txBody>
      </p:sp>
      <p:sp>
        <p:nvSpPr>
          <p:cNvPr id="21507" name="Content Placeholder 2"/>
          <p:cNvSpPr>
            <a:spLocks noGrp="1" noChangeArrowheads="1"/>
          </p:cNvSpPr>
          <p:nvPr>
            <p:ph idx="1"/>
          </p:nvPr>
        </p:nvSpPr>
        <p:spPr>
          <a:xfrm>
            <a:off x="457200" y="1628775"/>
            <a:ext cx="8229600" cy="4525963"/>
          </a:xfrm>
        </p:spPr>
        <p:txBody>
          <a:bodyPr/>
          <a:lstStyle/>
          <a:p>
            <a:r>
              <a:rPr lang="en-US" altLang="en-US" smtClean="0"/>
              <a:t>make you feel bad about yourself</a:t>
            </a:r>
          </a:p>
          <a:p>
            <a:r>
              <a:rPr lang="en-US" altLang="en-US" smtClean="0"/>
              <a:t>make you sad</a:t>
            </a:r>
          </a:p>
          <a:p>
            <a:r>
              <a:rPr lang="en-US" altLang="en-US" smtClean="0"/>
              <a:t>keep you from trying new things</a:t>
            </a:r>
          </a:p>
          <a:p>
            <a:r>
              <a:rPr lang="en-US" altLang="en-US" smtClean="0"/>
              <a:t>make it hard for you to make friends</a:t>
            </a:r>
          </a:p>
          <a:p>
            <a:r>
              <a:rPr lang="en-US" altLang="en-US" smtClean="0"/>
              <a:t>keep you from trying hard at school</a:t>
            </a:r>
          </a:p>
          <a:p>
            <a:endParaRPr lang="en-US" altLang="en-US" smtClean="0"/>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6102350"/>
            <a:ext cx="26765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extLst>
          </p:cNvPr>
          <p:cNvPicPr>
            <a:picLocks noChangeAspect="1"/>
          </p:cNvPicPr>
          <p:nvPr/>
        </p:nvPicPr>
        <p:blipFill>
          <a:blip r:embed="rId4"/>
          <a:stretch>
            <a:fillRect/>
          </a:stretch>
        </p:blipFill>
        <p:spPr>
          <a:xfrm>
            <a:off x="6716088" y="4581128"/>
            <a:ext cx="1970712" cy="2088232"/>
          </a:xfrm>
          <a:prstGeom prst="rect">
            <a:avLst/>
          </a:prstGeom>
          <a:effectLst>
            <a:softEdge rad="63500"/>
          </a:effectLst>
        </p:spPr>
      </p:pic>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solidFill>
            <a:schemeClr val="accent1">
              <a:lumMod val="75000"/>
            </a:schemeClr>
          </a:solidFill>
          <a:ln w="19050">
            <a:solidFill>
              <a:schemeClr val="tx1"/>
            </a:solidFill>
          </a:ln>
        </p:spPr>
        <p:txBody>
          <a:bodyPr/>
          <a:lstStyle/>
          <a:p>
            <a:pPr>
              <a:defRPr/>
            </a:pPr>
            <a:r>
              <a:rPr lang="en-US" dirty="0"/>
              <a:t>How to boost your Self-Esteem:</a:t>
            </a:r>
          </a:p>
        </p:txBody>
      </p:sp>
      <p:sp>
        <p:nvSpPr>
          <p:cNvPr id="23555" name="Content Placeholder 2"/>
          <p:cNvSpPr>
            <a:spLocks noGrp="1" noChangeArrowheads="1"/>
          </p:cNvSpPr>
          <p:nvPr>
            <p:ph idx="1"/>
          </p:nvPr>
        </p:nvSpPr>
        <p:spPr/>
        <p:txBody>
          <a:bodyPr/>
          <a:lstStyle/>
          <a:p>
            <a:r>
              <a:rPr lang="en-US" altLang="en-US" smtClean="0"/>
              <a:t>make a list of what you’re good at</a:t>
            </a:r>
          </a:p>
          <a:p>
            <a:r>
              <a:rPr lang="en-US" altLang="en-US" smtClean="0"/>
              <a:t>give yourself compliments</a:t>
            </a:r>
          </a:p>
          <a:p>
            <a:r>
              <a:rPr lang="en-US" altLang="en-US" smtClean="0"/>
              <a:t>your body is yours – be proud of the things it can do</a:t>
            </a:r>
          </a:p>
          <a:p>
            <a:r>
              <a:rPr lang="en-US" altLang="en-US" smtClean="0"/>
              <a:t>some things you can change; some things you can’t</a:t>
            </a:r>
          </a:p>
          <a:p>
            <a:r>
              <a:rPr lang="en-US" altLang="en-US" smtClean="0"/>
              <a:t>turn negative thoughts into positives</a:t>
            </a:r>
          </a:p>
        </p:txBody>
      </p:sp>
      <p:pic>
        <p:nvPicPr>
          <p:cNvPr id="235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6102350"/>
            <a:ext cx="26765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04FA"/>
        </a:solidFill>
        <a:effectLst/>
      </p:bgPr>
    </p:bg>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49263" y="77788"/>
            <a:ext cx="8229600" cy="1143000"/>
          </a:xfrm>
          <a:solidFill>
            <a:schemeClr val="accent1">
              <a:lumMod val="75000"/>
            </a:schemeClr>
          </a:solidFill>
          <a:ln w="28575">
            <a:solidFill>
              <a:schemeClr val="tx1"/>
            </a:solidFill>
          </a:ln>
        </p:spPr>
        <p:txBody>
          <a:bodyPr/>
          <a:lstStyle/>
          <a:p>
            <a:pPr>
              <a:defRPr/>
            </a:pPr>
            <a:r>
              <a:rPr lang="en-US" dirty="0"/>
              <a:t>I Can Feel Good About Myself!</a:t>
            </a:r>
          </a:p>
        </p:txBody>
      </p:sp>
      <p:sp>
        <p:nvSpPr>
          <p:cNvPr id="3" name="Content Placeholder 2">
            <a:extLst>
              <a:ext uri="{FF2B5EF4-FFF2-40B4-BE49-F238E27FC236}"/>
            </a:extLst>
          </p:cNvPr>
          <p:cNvSpPr>
            <a:spLocks noGrp="1"/>
          </p:cNvSpPr>
          <p:nvPr>
            <p:ph idx="1"/>
          </p:nvPr>
        </p:nvSpPr>
        <p:spPr>
          <a:xfrm>
            <a:off x="207963" y="1338263"/>
            <a:ext cx="8712200" cy="5473700"/>
          </a:xfrm>
          <a:solidFill>
            <a:schemeClr val="accent5">
              <a:lumMod val="75000"/>
            </a:schemeClr>
          </a:solidFill>
          <a:ln>
            <a:solidFill>
              <a:schemeClr val="tx1"/>
            </a:solidFill>
          </a:ln>
        </p:spPr>
        <p:txBody>
          <a:bodyPr/>
          <a:lstStyle/>
          <a:p>
            <a:pPr marL="0" indent="0">
              <a:buFontTx/>
              <a:buNone/>
              <a:defRPr/>
            </a:pPr>
            <a:r>
              <a:rPr lang="en-US" sz="2800" dirty="0"/>
              <a:t>     List my strengths</a:t>
            </a:r>
          </a:p>
          <a:p>
            <a:pPr marL="0" indent="0">
              <a:buFontTx/>
              <a:buNone/>
              <a:defRPr/>
            </a:pPr>
            <a:endParaRPr lang="en-US" sz="2800" dirty="0"/>
          </a:p>
          <a:p>
            <a:pPr marL="0" indent="0">
              <a:buFontTx/>
              <a:buNone/>
              <a:defRPr/>
            </a:pPr>
            <a:r>
              <a:rPr lang="en-US" sz="2800" dirty="0"/>
              <a:t>				          Self-compliments</a:t>
            </a:r>
          </a:p>
          <a:p>
            <a:pPr marL="0" indent="0">
              <a:buFontTx/>
              <a:buNone/>
              <a:defRPr/>
            </a:pPr>
            <a:endParaRPr lang="en-US" sz="2800" dirty="0"/>
          </a:p>
          <a:p>
            <a:pPr marL="0" indent="0">
              <a:buFontTx/>
              <a:buNone/>
              <a:defRPr/>
            </a:pPr>
            <a:r>
              <a:rPr lang="en-US" sz="2800" dirty="0"/>
              <a:t>    Have Pride </a:t>
            </a:r>
          </a:p>
          <a:p>
            <a:pPr marL="0" indent="0">
              <a:buFontTx/>
              <a:buNone/>
              <a:defRPr/>
            </a:pPr>
            <a:endParaRPr lang="en-US" sz="2800" dirty="0"/>
          </a:p>
          <a:p>
            <a:pPr marL="0" indent="0">
              <a:buFontTx/>
              <a:buNone/>
              <a:defRPr/>
            </a:pPr>
            <a:r>
              <a:rPr lang="en-US" sz="2800" dirty="0"/>
              <a:t>					</a:t>
            </a:r>
          </a:p>
          <a:p>
            <a:pPr marL="0" indent="0">
              <a:buFontTx/>
              <a:buNone/>
              <a:defRPr/>
            </a:pPr>
            <a:endParaRPr lang="en-US" sz="2800" dirty="0"/>
          </a:p>
          <a:p>
            <a:pPr marL="0" indent="0">
              <a:buFontTx/>
              <a:buNone/>
              <a:defRPr/>
            </a:pPr>
            <a:r>
              <a:rPr lang="en-US" sz="2800" dirty="0"/>
              <a:t>   Think Positive!</a:t>
            </a:r>
          </a:p>
        </p:txBody>
      </p:sp>
      <p:pic>
        <p:nvPicPr>
          <p:cNvPr id="4" name="Picture 3">
            <a:extLst>
              <a:ext uri="{FF2B5EF4-FFF2-40B4-BE49-F238E27FC236}"/>
            </a:extLst>
          </p:cNvPr>
          <p:cNvPicPr>
            <a:picLocks noChangeAspect="1"/>
          </p:cNvPicPr>
          <p:nvPr/>
        </p:nvPicPr>
        <p:blipFill rotWithShape="1">
          <a:blip r:embed="rId3"/>
          <a:srcRect t="7703"/>
          <a:stretch/>
        </p:blipFill>
        <p:spPr>
          <a:xfrm>
            <a:off x="1654175" y="1868488"/>
            <a:ext cx="722313" cy="862012"/>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
        <p:nvSpPr>
          <p:cNvPr id="5" name="Cloud Callout 4">
            <a:extLst>
              <a:ext uri="{FF2B5EF4-FFF2-40B4-BE49-F238E27FC236}"/>
            </a:extLst>
          </p:cNvPr>
          <p:cNvSpPr/>
          <p:nvPr/>
        </p:nvSpPr>
        <p:spPr>
          <a:xfrm>
            <a:off x="4991100" y="1519238"/>
            <a:ext cx="2847975" cy="881062"/>
          </a:xfrm>
          <a:prstGeom prst="cloudCallout">
            <a:avLst>
              <a:gd name="adj1" fmla="val -28053"/>
              <a:gd name="adj2" fmla="val 60901"/>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omic Sans MS" panose="030F0702030302020204" pitchFamily="66" charset="0"/>
              </a:rPr>
              <a:t>I helped my friend when he was upset today!</a:t>
            </a:r>
          </a:p>
        </p:txBody>
      </p:sp>
      <p:pic>
        <p:nvPicPr>
          <p:cNvPr id="2560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3362325"/>
            <a:ext cx="1144588"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15088" y="3763963"/>
            <a:ext cx="1611312" cy="1071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Donut 7">
            <a:extLst>
              <a:ext uri="{FF2B5EF4-FFF2-40B4-BE49-F238E27FC236}"/>
            </a:extLst>
          </p:cNvPr>
          <p:cNvSpPr/>
          <p:nvPr/>
        </p:nvSpPr>
        <p:spPr>
          <a:xfrm>
            <a:off x="7143750" y="3792538"/>
            <a:ext cx="992188" cy="914400"/>
          </a:xfrm>
          <a:prstGeom prst="donut">
            <a:avLst>
              <a:gd name="adj" fmla="val 784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560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94038" y="5367338"/>
            <a:ext cx="2281237" cy="1277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Frame 11">
            <a:extLst>
              <a:ext uri="{FF2B5EF4-FFF2-40B4-BE49-F238E27FC236}"/>
            </a:extLst>
          </p:cNvPr>
          <p:cNvSpPr/>
          <p:nvPr/>
        </p:nvSpPr>
        <p:spPr>
          <a:xfrm>
            <a:off x="500063" y="1398588"/>
            <a:ext cx="3240087" cy="1511300"/>
          </a:xfrm>
          <a:prstGeom prst="frame">
            <a:avLst>
              <a:gd name="adj1" fmla="val 501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Frame 12">
            <a:extLst>
              <a:ext uri="{FF2B5EF4-FFF2-40B4-BE49-F238E27FC236}"/>
            </a:extLst>
          </p:cNvPr>
          <p:cNvSpPr/>
          <p:nvPr/>
        </p:nvSpPr>
        <p:spPr>
          <a:xfrm>
            <a:off x="4427538" y="1382713"/>
            <a:ext cx="3489325" cy="1844675"/>
          </a:xfrm>
          <a:prstGeom prst="frame">
            <a:avLst>
              <a:gd name="adj1" fmla="val 589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4" name="Frame 13">
            <a:extLst>
              <a:ext uri="{FF2B5EF4-FFF2-40B4-BE49-F238E27FC236}"/>
            </a:extLst>
          </p:cNvPr>
          <p:cNvSpPr/>
          <p:nvPr/>
        </p:nvSpPr>
        <p:spPr>
          <a:xfrm>
            <a:off x="449263" y="3170238"/>
            <a:ext cx="3600450" cy="1527175"/>
          </a:xfrm>
          <a:prstGeom prst="frame">
            <a:avLst>
              <a:gd name="adj1" fmla="val 622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5" name="Frame 14">
            <a:extLst>
              <a:ext uri="{FF2B5EF4-FFF2-40B4-BE49-F238E27FC236}"/>
            </a:extLst>
          </p:cNvPr>
          <p:cNvSpPr/>
          <p:nvPr/>
        </p:nvSpPr>
        <p:spPr>
          <a:xfrm>
            <a:off x="4760913" y="3495675"/>
            <a:ext cx="3486150" cy="1609725"/>
          </a:xfrm>
          <a:prstGeom prst="frame">
            <a:avLst>
              <a:gd name="adj1" fmla="val 455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5614" name="TextBox 15"/>
          <p:cNvSpPr txBox="1">
            <a:spLocks noChangeArrowheads="1"/>
          </p:cNvSpPr>
          <p:nvPr/>
        </p:nvSpPr>
        <p:spPr bwMode="auto">
          <a:xfrm>
            <a:off x="4619625" y="3649663"/>
            <a:ext cx="215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t>Change what’s changeable</a:t>
            </a:r>
          </a:p>
        </p:txBody>
      </p:sp>
      <p:sp>
        <p:nvSpPr>
          <p:cNvPr id="17" name="Frame 16">
            <a:extLst>
              <a:ext uri="{FF2B5EF4-FFF2-40B4-BE49-F238E27FC236}"/>
            </a:extLst>
          </p:cNvPr>
          <p:cNvSpPr/>
          <p:nvPr/>
        </p:nvSpPr>
        <p:spPr>
          <a:xfrm>
            <a:off x="449263" y="5216525"/>
            <a:ext cx="5491162" cy="1597025"/>
          </a:xfrm>
          <a:prstGeom prst="frame">
            <a:avLst>
              <a:gd name="adj1" fmla="val 65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extLst>
          </p:cNvPr>
          <p:cNvSpPr>
            <a:spLocks noGrp="1"/>
          </p:cNvSpPr>
          <p:nvPr>
            <p:ph type="title"/>
          </p:nvPr>
        </p:nvSpPr>
        <p:spPr>
          <a:solidFill>
            <a:schemeClr val="accent1">
              <a:lumMod val="75000"/>
            </a:schemeClr>
          </a:solidFill>
          <a:ln w="19050"/>
        </p:spPr>
        <p:txBody>
          <a:bodyPr/>
          <a:lstStyle/>
          <a:p>
            <a:pPr>
              <a:defRPr/>
            </a:pPr>
            <a:r>
              <a:rPr lang="en-US" dirty="0"/>
              <a:t>So…what do YOU think?</a:t>
            </a:r>
          </a:p>
        </p:txBody>
      </p:sp>
      <p:sp>
        <p:nvSpPr>
          <p:cNvPr id="12" name="Content Placeholder 11">
            <a:extLst>
              <a:ext uri="{FF2B5EF4-FFF2-40B4-BE49-F238E27FC236}"/>
            </a:extLst>
          </p:cNvPr>
          <p:cNvSpPr>
            <a:spLocks noGrp="1"/>
          </p:cNvSpPr>
          <p:nvPr>
            <p:ph idx="1"/>
          </p:nvPr>
        </p:nvSpPr>
        <p:spPr>
          <a:xfrm>
            <a:off x="457200" y="1600200"/>
            <a:ext cx="8229600" cy="4637088"/>
          </a:xfrm>
          <a:solidFill>
            <a:schemeClr val="accent1">
              <a:lumMod val="75000"/>
            </a:schemeClr>
          </a:solidFill>
        </p:spPr>
        <p:txBody>
          <a:bodyPr/>
          <a:lstStyle/>
          <a:p>
            <a:pPr marL="0" indent="0" algn="ctr">
              <a:buFontTx/>
              <a:buNone/>
              <a:defRPr/>
            </a:pPr>
            <a:r>
              <a:rPr lang="en-US" dirty="0"/>
              <a:t>Your friend has been really down on himself lately.  He’s always talking about how he got a bad grade on a test, or how he messed up in gym class, or how he wanted to make the baseball team but he didn’t.  </a:t>
            </a:r>
          </a:p>
          <a:p>
            <a:pPr marL="0" indent="0" algn="ctr">
              <a:buFontTx/>
              <a:buNone/>
              <a:defRPr/>
            </a:pPr>
            <a:r>
              <a:rPr lang="en-US" dirty="0"/>
              <a:t>What can you do?</a:t>
            </a:r>
          </a:p>
        </p:txBody>
      </p:sp>
      <p:pic>
        <p:nvPicPr>
          <p:cNvPr id="13" name="Picture 12">
            <a:extLst>
              <a:ext uri="{FF2B5EF4-FFF2-40B4-BE49-F238E27FC236}"/>
            </a:extLst>
          </p:cNvPr>
          <p:cNvPicPr>
            <a:picLocks noChangeAspect="1"/>
          </p:cNvPicPr>
          <p:nvPr/>
        </p:nvPicPr>
        <p:blipFill>
          <a:blip r:embed="rId3"/>
          <a:stretch>
            <a:fillRect/>
          </a:stretch>
        </p:blipFill>
        <p:spPr>
          <a:xfrm>
            <a:off x="6516688" y="4437063"/>
            <a:ext cx="2085975" cy="2190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noChangeArrowheads="1"/>
          </p:cNvSpPr>
          <p:nvPr>
            <p:ph type="title"/>
          </p:nvPr>
        </p:nvSpPr>
        <p:spPr>
          <a:solidFill>
            <a:schemeClr val="accent1">
              <a:lumMod val="75000"/>
            </a:schemeClr>
          </a:solidFill>
          <a:ln w="28575">
            <a:solidFill>
              <a:schemeClr val="tx1"/>
            </a:solidFill>
          </a:ln>
        </p:spPr>
        <p:txBody>
          <a:bodyPr/>
          <a:lstStyle/>
          <a:p>
            <a:pPr eaLnBrk="1" hangingPunct="1">
              <a:defRPr/>
            </a:pPr>
            <a:r>
              <a:rPr lang="en-US" altLang="en-US" dirty="0">
                <a:solidFill>
                  <a:schemeClr val="tx1"/>
                </a:solidFill>
              </a:rPr>
              <a:t>What is </a:t>
            </a:r>
            <a:r>
              <a:rPr lang="en-US" altLang="en-US" b="1" dirty="0">
                <a:solidFill>
                  <a:schemeClr val="tx1"/>
                </a:solidFill>
              </a:rPr>
              <a:t>Self-Esteem</a:t>
            </a:r>
            <a:r>
              <a:rPr lang="en-US" altLang="en-US" dirty="0">
                <a:solidFill>
                  <a:schemeClr val="tx1"/>
                </a:solidFill>
              </a:rPr>
              <a:t>?</a:t>
            </a:r>
          </a:p>
        </p:txBody>
      </p:sp>
      <p:sp>
        <p:nvSpPr>
          <p:cNvPr id="3075" name="Rectangle 3">
            <a:extLst>
              <a:ext uri="{FF2B5EF4-FFF2-40B4-BE49-F238E27FC236}"/>
            </a:extLst>
          </p:cNvPr>
          <p:cNvSpPr>
            <a:spLocks noGrp="1" noChangeArrowheads="1"/>
          </p:cNvSpPr>
          <p:nvPr>
            <p:ph type="body" idx="1"/>
          </p:nvPr>
        </p:nvSpPr>
        <p:spPr>
          <a:xfrm>
            <a:off x="539750" y="1603375"/>
            <a:ext cx="8229600" cy="2187575"/>
          </a:xfrm>
        </p:spPr>
        <p:txBody>
          <a:bodyPr/>
          <a:lstStyle/>
          <a:p>
            <a:pPr eaLnBrk="1" hangingPunct="1">
              <a:defRPr/>
            </a:pPr>
            <a:r>
              <a:rPr lang="en-US" altLang="en-US" sz="3000" dirty="0"/>
              <a:t>how you think about yourself </a:t>
            </a:r>
          </a:p>
          <a:p>
            <a:pPr marL="0" indent="0" eaLnBrk="1" hangingPunct="1">
              <a:buFontTx/>
              <a:buNone/>
              <a:defRPr/>
            </a:pPr>
            <a:endParaRPr lang="en-US" altLang="en-US" sz="3000" dirty="0"/>
          </a:p>
          <a:p>
            <a:pPr eaLnBrk="1" hangingPunct="1">
              <a:defRPr/>
            </a:pPr>
            <a:r>
              <a:rPr lang="en-US" altLang="en-US" sz="3000" dirty="0"/>
              <a:t>how you feel about the things you can do</a:t>
            </a:r>
          </a:p>
          <a:p>
            <a:pPr eaLnBrk="1" hangingPunct="1">
              <a:defRPr/>
            </a:pPr>
            <a:endParaRPr lang="en-US" altLang="en-US" sz="3000" dirty="0"/>
          </a:p>
          <a:p>
            <a:pPr eaLnBrk="1" hangingPunct="1">
              <a:defRPr/>
            </a:pPr>
            <a:r>
              <a:rPr lang="en-US" altLang="en-US" sz="3000" dirty="0"/>
              <a:t>how much you value yourself</a:t>
            </a:r>
          </a:p>
          <a:p>
            <a:pPr marL="0" indent="0" eaLnBrk="1" hangingPunct="1">
              <a:buFontTx/>
              <a:buNone/>
              <a:defRPr/>
            </a:pPr>
            <a:endParaRPr lang="en-US" altLang="en-US" sz="3000" dirty="0"/>
          </a:p>
          <a:p>
            <a:pPr eaLnBrk="1" hangingPunct="1">
              <a:defRPr/>
            </a:pPr>
            <a:r>
              <a:rPr lang="en-US" altLang="en-US" sz="3000" dirty="0"/>
              <a:t>how important you think you are</a:t>
            </a:r>
          </a:p>
          <a:p>
            <a:pPr eaLnBrk="1" hangingPunct="1">
              <a:defRPr/>
            </a:pPr>
            <a:endParaRPr lang="en-US" altLang="en-US" sz="3000" dirty="0"/>
          </a:p>
        </p:txBody>
      </p:sp>
      <p:sp>
        <p:nvSpPr>
          <p:cNvPr id="5124" name="TextBox 1"/>
          <p:cNvSpPr txBox="1">
            <a:spLocks noChangeArrowheads="1"/>
          </p:cNvSpPr>
          <p:nvPr/>
        </p:nvSpPr>
        <p:spPr bwMode="auto">
          <a:xfrm>
            <a:off x="5364163" y="6165850"/>
            <a:ext cx="266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adapted from www.kidshealth.org</a:t>
            </a: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solidFill>
            <a:schemeClr val="accent1">
              <a:lumMod val="75000"/>
            </a:schemeClr>
          </a:solidFill>
          <a:ln w="38100">
            <a:solidFill>
              <a:schemeClr val="tx1"/>
            </a:solidFill>
          </a:ln>
        </p:spPr>
        <p:txBody>
          <a:bodyPr/>
          <a:lstStyle/>
          <a:p>
            <a:pPr>
              <a:defRPr/>
            </a:pPr>
            <a:r>
              <a:rPr lang="en-US" dirty="0"/>
              <a:t>What Self-Esteem is </a:t>
            </a:r>
            <a:r>
              <a:rPr lang="en-US" b="1" u="sng" dirty="0"/>
              <a:t>NOT</a:t>
            </a:r>
          </a:p>
        </p:txBody>
      </p:sp>
      <p:sp>
        <p:nvSpPr>
          <p:cNvPr id="3" name="Content Placeholder 2">
            <a:extLst>
              <a:ext uri="{FF2B5EF4-FFF2-40B4-BE49-F238E27FC236}"/>
            </a:extLst>
          </p:cNvPr>
          <p:cNvSpPr>
            <a:spLocks noGrp="1"/>
          </p:cNvSpPr>
          <p:nvPr>
            <p:ph idx="1"/>
          </p:nvPr>
        </p:nvSpPr>
        <p:spPr/>
        <p:txBody>
          <a:bodyPr/>
          <a:lstStyle/>
          <a:p>
            <a:pPr>
              <a:defRPr/>
            </a:pPr>
            <a:r>
              <a:rPr lang="en-US" dirty="0"/>
              <a:t>not about bragging</a:t>
            </a:r>
          </a:p>
          <a:p>
            <a:pPr>
              <a:defRPr/>
            </a:pPr>
            <a:endParaRPr lang="en-US" dirty="0"/>
          </a:p>
          <a:p>
            <a:pPr>
              <a:defRPr/>
            </a:pPr>
            <a:r>
              <a:rPr lang="en-US" dirty="0"/>
              <a:t>not about thinking you are perfect</a:t>
            </a:r>
          </a:p>
          <a:p>
            <a:pPr>
              <a:defRPr/>
            </a:pPr>
            <a:endParaRPr lang="en-US" dirty="0"/>
          </a:p>
          <a:p>
            <a:pPr>
              <a:defRPr/>
            </a:pPr>
            <a:r>
              <a:rPr lang="en-US" dirty="0"/>
              <a:t>not about thinking you are better than everyone else</a:t>
            </a:r>
          </a:p>
          <a:p>
            <a:pPr marL="0" indent="0">
              <a:buFontTx/>
              <a:buNone/>
              <a:defRPr/>
            </a:pPr>
            <a:endParaRPr lang="en-US" dirty="0"/>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6165850"/>
            <a:ext cx="26638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solidFill>
            <a:schemeClr val="accent1">
              <a:lumMod val="75000"/>
            </a:schemeClr>
          </a:solidFill>
          <a:ln w="28575">
            <a:solidFill>
              <a:schemeClr val="tx1"/>
            </a:solidFill>
          </a:ln>
        </p:spPr>
        <p:txBody>
          <a:bodyPr/>
          <a:lstStyle/>
          <a:p>
            <a:pPr>
              <a:defRPr/>
            </a:pPr>
            <a:r>
              <a:rPr lang="en-US" dirty="0"/>
              <a:t>So, Self-Esteem means…</a:t>
            </a:r>
          </a:p>
        </p:txBody>
      </p:sp>
      <p:sp>
        <p:nvSpPr>
          <p:cNvPr id="3" name="Content Placeholder 2">
            <a:extLst>
              <a:ext uri="{FF2B5EF4-FFF2-40B4-BE49-F238E27FC236}"/>
            </a:extLst>
          </p:cNvPr>
          <p:cNvSpPr>
            <a:spLocks noGrp="1"/>
          </p:cNvSpPr>
          <p:nvPr>
            <p:ph idx="1"/>
          </p:nvPr>
        </p:nvSpPr>
        <p:spPr>
          <a:xfrm>
            <a:off x="250825" y="1628775"/>
            <a:ext cx="8229600" cy="4525963"/>
          </a:xfrm>
        </p:spPr>
        <p:txBody>
          <a:bodyPr/>
          <a:lstStyle/>
          <a:p>
            <a:pPr>
              <a:defRPr/>
            </a:pPr>
            <a:endParaRPr lang="en-US" dirty="0"/>
          </a:p>
          <a:p>
            <a:pPr>
              <a:defRPr/>
            </a:pPr>
            <a:r>
              <a:rPr lang="en-US" dirty="0"/>
              <a:t>seeing yourself in a healthy, </a:t>
            </a:r>
            <a:r>
              <a:rPr lang="en-US" b="1" dirty="0"/>
              <a:t>positive</a:t>
            </a:r>
            <a:r>
              <a:rPr lang="en-US" dirty="0"/>
              <a:t> way</a:t>
            </a:r>
          </a:p>
          <a:p>
            <a:pPr marL="0" indent="0">
              <a:buFontTx/>
              <a:buNone/>
              <a:defRPr/>
            </a:pPr>
            <a:endParaRPr lang="en-US" dirty="0"/>
          </a:p>
          <a:p>
            <a:pPr marL="0" indent="0">
              <a:buFontTx/>
              <a:buNone/>
              <a:defRPr/>
            </a:pPr>
            <a:endParaRPr lang="en-US" dirty="0"/>
          </a:p>
          <a:p>
            <a:pPr>
              <a:defRPr/>
            </a:pPr>
            <a:r>
              <a:rPr lang="en-US" dirty="0"/>
              <a:t>being </a:t>
            </a:r>
            <a:r>
              <a:rPr lang="en-US" b="1" dirty="0"/>
              <a:t>honest</a:t>
            </a:r>
            <a:r>
              <a:rPr lang="en-US" dirty="0"/>
              <a:t> about the things you’re good at AND the things you’re not so good at</a:t>
            </a:r>
          </a:p>
        </p:txBody>
      </p:sp>
      <p:sp>
        <p:nvSpPr>
          <p:cNvPr id="9220" name="TextBox 3"/>
          <p:cNvSpPr txBox="1">
            <a:spLocks noChangeArrowheads="1"/>
          </p:cNvSpPr>
          <p:nvPr/>
        </p:nvSpPr>
        <p:spPr bwMode="auto">
          <a:xfrm>
            <a:off x="3132138" y="3068638"/>
            <a:ext cx="17383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t>WHILE</a:t>
            </a:r>
          </a:p>
        </p:txBody>
      </p:sp>
      <p:pic>
        <p:nvPicPr>
          <p:cNvPr id="92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083300"/>
            <a:ext cx="26638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solidFill>
            <a:schemeClr val="accent1">
              <a:lumMod val="75000"/>
            </a:schemeClr>
          </a:solidFill>
          <a:ln w="28575">
            <a:solidFill>
              <a:schemeClr val="tx1"/>
            </a:solidFill>
          </a:ln>
        </p:spPr>
        <p:txBody>
          <a:bodyPr/>
          <a:lstStyle/>
          <a:p>
            <a:pPr>
              <a:defRPr/>
            </a:pPr>
            <a:r>
              <a:rPr lang="en-US" dirty="0"/>
              <a:t>Bragging or Self-Esteem?</a:t>
            </a:r>
          </a:p>
        </p:txBody>
      </p:sp>
      <p:pic>
        <p:nvPicPr>
          <p:cNvPr id="5" name="Picture 4">
            <a:extLst>
              <a:ext uri="{FF2B5EF4-FFF2-40B4-BE49-F238E27FC236}"/>
            </a:extLst>
          </p:cNvPr>
          <p:cNvPicPr>
            <a:picLocks noChangeAspect="1"/>
          </p:cNvPicPr>
          <p:nvPr/>
        </p:nvPicPr>
        <p:blipFill>
          <a:blip r:embed="rId3"/>
          <a:stretch>
            <a:fillRect/>
          </a:stretch>
        </p:blipFill>
        <p:spPr>
          <a:xfrm>
            <a:off x="250825" y="2060575"/>
            <a:ext cx="2935288" cy="2935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ular Callout 5">
            <a:extLst>
              <a:ext uri="{FF2B5EF4-FFF2-40B4-BE49-F238E27FC236}"/>
            </a:extLst>
          </p:cNvPr>
          <p:cNvSpPr/>
          <p:nvPr/>
        </p:nvSpPr>
        <p:spPr>
          <a:xfrm>
            <a:off x="2700338" y="1471613"/>
            <a:ext cx="2663825" cy="1260475"/>
          </a:xfrm>
          <a:prstGeom prst="wedgeRoundRectCallout">
            <a:avLst>
              <a:gd name="adj1" fmla="val -54461"/>
              <a:gd name="adj2" fmla="val 8944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I’m the BEST basketball player on the team.  No one can shoot hoops like me!</a:t>
            </a:r>
          </a:p>
        </p:txBody>
      </p:sp>
      <p:pic>
        <p:nvPicPr>
          <p:cNvPr id="1126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2752725"/>
            <a:ext cx="3536950" cy="2357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ounded Rectangular Callout 7">
            <a:extLst>
              <a:ext uri="{FF2B5EF4-FFF2-40B4-BE49-F238E27FC236}"/>
            </a:extLst>
          </p:cNvPr>
          <p:cNvSpPr/>
          <p:nvPr/>
        </p:nvSpPr>
        <p:spPr>
          <a:xfrm>
            <a:off x="3186113" y="3186113"/>
            <a:ext cx="2447925" cy="1209675"/>
          </a:xfrm>
          <a:prstGeom prst="wedgeRoundRectCallout">
            <a:avLst>
              <a:gd name="adj1" fmla="val 63824"/>
              <a:gd name="adj2" fmla="val 4949"/>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chemeClr val="tx1"/>
                </a:solidFill>
              </a:rPr>
              <a:t>I worked hard for this trophy – I’m proud of myself and my team.</a:t>
            </a: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solidFill>
            <a:schemeClr val="accent1">
              <a:lumMod val="75000"/>
            </a:schemeClr>
          </a:solidFill>
          <a:ln w="28575">
            <a:solidFill>
              <a:schemeClr val="tx1"/>
            </a:solidFill>
          </a:ln>
        </p:spPr>
        <p:txBody>
          <a:bodyPr/>
          <a:lstStyle/>
          <a:p>
            <a:pPr>
              <a:defRPr/>
            </a:pPr>
            <a:r>
              <a:rPr lang="en-US" dirty="0"/>
              <a:t>Bragging or Self-Esteem?</a:t>
            </a:r>
          </a:p>
        </p:txBody>
      </p:sp>
      <p:pic>
        <p:nvPicPr>
          <p:cNvPr id="3" name="Picture 2">
            <a:extLst>
              <a:ext uri="{FF2B5EF4-FFF2-40B4-BE49-F238E27FC236}"/>
            </a:extLst>
          </p:cNvPr>
          <p:cNvPicPr>
            <a:picLocks noChangeAspect="1"/>
          </p:cNvPicPr>
          <p:nvPr/>
        </p:nvPicPr>
        <p:blipFill rotWithShape="1">
          <a:blip r:embed="rId3"/>
          <a:srcRect r="11730"/>
          <a:stretch/>
        </p:blipFill>
        <p:spPr>
          <a:xfrm>
            <a:off x="3924300" y="4149725"/>
            <a:ext cx="3328988" cy="2509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extLst>
          </p:cNvPr>
          <p:cNvPicPr>
            <a:picLocks noChangeAspect="1"/>
          </p:cNvPicPr>
          <p:nvPr/>
        </p:nvPicPr>
        <p:blipFill>
          <a:blip r:embed="rId4"/>
          <a:stretch>
            <a:fillRect/>
          </a:stretch>
        </p:blipFill>
        <p:spPr>
          <a:xfrm>
            <a:off x="684213" y="1916113"/>
            <a:ext cx="2513012" cy="311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ular Callout 4">
            <a:extLst>
              <a:ext uri="{FF2B5EF4-FFF2-40B4-BE49-F238E27FC236}"/>
            </a:extLst>
          </p:cNvPr>
          <p:cNvSpPr/>
          <p:nvPr/>
        </p:nvSpPr>
        <p:spPr>
          <a:xfrm>
            <a:off x="2916238" y="2133600"/>
            <a:ext cx="2441575" cy="1439863"/>
          </a:xfrm>
          <a:prstGeom prst="wedgeRoundRectCallout">
            <a:avLst>
              <a:gd name="adj1" fmla="val -70235"/>
              <a:gd name="adj2" fmla="val 4159"/>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chemeClr val="tx1"/>
                </a:solidFill>
              </a:rPr>
              <a:t>I thought I might get an A+ because I really studied for this test and Spelling is my best subject.</a:t>
            </a:r>
          </a:p>
        </p:txBody>
      </p:sp>
      <p:sp>
        <p:nvSpPr>
          <p:cNvPr id="6" name="Rounded Rectangular Callout 5">
            <a:extLst>
              <a:ext uri="{FF2B5EF4-FFF2-40B4-BE49-F238E27FC236}"/>
            </a:extLst>
          </p:cNvPr>
          <p:cNvSpPr/>
          <p:nvPr/>
        </p:nvSpPr>
        <p:spPr>
          <a:xfrm>
            <a:off x="6948488" y="3716338"/>
            <a:ext cx="2016125" cy="1441450"/>
          </a:xfrm>
          <a:prstGeom prst="wedgeRoundRectCallout">
            <a:avLst>
              <a:gd name="adj1" fmla="val -81302"/>
              <a:gd name="adj2" fmla="val 66128"/>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chemeClr val="tx1"/>
                </a:solidFill>
              </a:rPr>
              <a:t>Who’s the smartest kid in class?  ME!!</a:t>
            </a: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solidFill>
            <a:schemeClr val="accent1">
              <a:lumMod val="75000"/>
            </a:schemeClr>
          </a:solidFill>
          <a:ln w="19050">
            <a:solidFill>
              <a:schemeClr val="tx1"/>
            </a:solidFill>
          </a:ln>
        </p:spPr>
        <p:txBody>
          <a:bodyPr/>
          <a:lstStyle/>
          <a:p>
            <a:pPr>
              <a:defRPr/>
            </a:pPr>
            <a:r>
              <a:rPr lang="en-US" dirty="0"/>
              <a:t>Bragging or Self-Esteem? </a:t>
            </a:r>
          </a:p>
        </p:txBody>
      </p:sp>
      <p:pic>
        <p:nvPicPr>
          <p:cNvPr id="3" name="Picture 2">
            <a:extLst>
              <a:ext uri="{FF2B5EF4-FFF2-40B4-BE49-F238E27FC236}"/>
            </a:extLst>
          </p:cNvPr>
          <p:cNvPicPr>
            <a:picLocks noChangeAspect="1"/>
          </p:cNvPicPr>
          <p:nvPr/>
        </p:nvPicPr>
        <p:blipFill>
          <a:blip r:embed="rId3"/>
          <a:stretch>
            <a:fillRect/>
          </a:stretch>
        </p:blipFill>
        <p:spPr>
          <a:xfrm>
            <a:off x="447675" y="1989138"/>
            <a:ext cx="3508375" cy="1868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extLst>
          </p:cNvPr>
          <p:cNvPicPr>
            <a:picLocks noChangeAspect="1"/>
          </p:cNvPicPr>
          <p:nvPr/>
        </p:nvPicPr>
        <p:blipFill>
          <a:blip r:embed="rId4"/>
          <a:stretch>
            <a:fillRect/>
          </a:stretch>
        </p:blipFill>
        <p:spPr>
          <a:xfrm>
            <a:off x="3965575" y="4005263"/>
            <a:ext cx="3408363" cy="270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ular Callout 4">
            <a:extLst>
              <a:ext uri="{FF2B5EF4-FFF2-40B4-BE49-F238E27FC236}"/>
            </a:extLst>
          </p:cNvPr>
          <p:cNvSpPr/>
          <p:nvPr/>
        </p:nvSpPr>
        <p:spPr>
          <a:xfrm>
            <a:off x="4284663" y="1628775"/>
            <a:ext cx="2519362" cy="1044575"/>
          </a:xfrm>
          <a:prstGeom prst="wedgeRoundRectCallout">
            <a:avLst>
              <a:gd name="adj1" fmla="val -71868"/>
              <a:gd name="adj2" fmla="val 69791"/>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chemeClr val="tx1"/>
                </a:solidFill>
              </a:rPr>
              <a:t>I think I have a lot of friends because I try to be nice to everybody</a:t>
            </a:r>
          </a:p>
        </p:txBody>
      </p:sp>
      <p:sp>
        <p:nvSpPr>
          <p:cNvPr id="6" name="Rounded Rectangular Callout 5">
            <a:extLst>
              <a:ext uri="{FF2B5EF4-FFF2-40B4-BE49-F238E27FC236}"/>
            </a:extLst>
          </p:cNvPr>
          <p:cNvSpPr/>
          <p:nvPr/>
        </p:nvSpPr>
        <p:spPr>
          <a:xfrm>
            <a:off x="6804025" y="2673350"/>
            <a:ext cx="2066925" cy="1655763"/>
          </a:xfrm>
          <a:prstGeom prst="wedgeRoundRectCallout">
            <a:avLst>
              <a:gd name="adj1" fmla="val -39773"/>
              <a:gd name="adj2" fmla="val 85429"/>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chemeClr val="tx1"/>
                </a:solidFill>
              </a:rPr>
              <a:t>I’m the most popular girl in school – that’s why everyone wants to hang out with me!</a:t>
            </a: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extLst>
          </p:cNvPr>
          <p:cNvSpPr>
            <a:spLocks noGrp="1"/>
          </p:cNvSpPr>
          <p:nvPr>
            <p:ph type="title"/>
          </p:nvPr>
        </p:nvSpPr>
        <p:spPr>
          <a:xfrm>
            <a:off x="457200" y="274638"/>
            <a:ext cx="8229600" cy="1209675"/>
          </a:xfrm>
          <a:solidFill>
            <a:schemeClr val="accent1">
              <a:lumMod val="75000"/>
            </a:schemeClr>
          </a:solidFill>
          <a:ln w="19050">
            <a:solidFill>
              <a:schemeClr val="tx1"/>
            </a:solidFill>
          </a:ln>
        </p:spPr>
        <p:txBody>
          <a:bodyPr/>
          <a:lstStyle/>
          <a:p>
            <a:pPr>
              <a:defRPr/>
            </a:pPr>
            <a:r>
              <a:rPr lang="en-US" dirty="0"/>
              <a:t>Why is having healthy </a:t>
            </a:r>
            <a:br>
              <a:rPr lang="en-US" dirty="0"/>
            </a:br>
            <a:r>
              <a:rPr lang="en-US" dirty="0"/>
              <a:t>Self-Esteem so important?</a:t>
            </a:r>
          </a:p>
        </p:txBody>
      </p:sp>
      <p:sp>
        <p:nvSpPr>
          <p:cNvPr id="17411" name="Content Placeholder 3"/>
          <p:cNvSpPr>
            <a:spLocks noGrp="1" noChangeArrowheads="1"/>
          </p:cNvSpPr>
          <p:nvPr>
            <p:ph idx="1"/>
          </p:nvPr>
        </p:nvSpPr>
        <p:spPr/>
        <p:txBody>
          <a:bodyPr/>
          <a:lstStyle/>
          <a:p>
            <a:r>
              <a:rPr lang="en-US" altLang="en-US" sz="3000" smtClean="0"/>
              <a:t>helps us feel good about the things we </a:t>
            </a:r>
            <a:r>
              <a:rPr lang="en-US" altLang="en-US" sz="3000" b="1" smtClean="0"/>
              <a:t>can</a:t>
            </a:r>
            <a:r>
              <a:rPr lang="en-US" altLang="en-US" sz="3000" smtClean="0"/>
              <a:t> do, even when other things aren’t going so well</a:t>
            </a:r>
          </a:p>
          <a:p>
            <a:r>
              <a:rPr lang="en-US" altLang="en-US" sz="3000" smtClean="0"/>
              <a:t>gives us courage to try new things</a:t>
            </a:r>
          </a:p>
          <a:p>
            <a:r>
              <a:rPr lang="en-US" altLang="en-US" sz="3000" smtClean="0"/>
              <a:t>lets us get over making mistakes</a:t>
            </a:r>
          </a:p>
          <a:p>
            <a:r>
              <a:rPr lang="en-US" altLang="en-US" sz="3000" smtClean="0"/>
              <a:t>helps us to believe in ourselves</a:t>
            </a:r>
          </a:p>
          <a:p>
            <a:r>
              <a:rPr lang="en-US" altLang="en-US" sz="3000" smtClean="0"/>
              <a:t>helps us be proud of ourselves </a:t>
            </a:r>
          </a:p>
          <a:p>
            <a:endParaRPr lang="en-US" altLang="en-US" smtClean="0"/>
          </a:p>
          <a:p>
            <a:endParaRPr lang="en-US" altLang="en-US" smtClean="0"/>
          </a:p>
        </p:txBody>
      </p:sp>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083300"/>
            <a:ext cx="26701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extLst>
          </p:cNvPr>
          <p:cNvPicPr>
            <a:picLocks noChangeAspect="1"/>
          </p:cNvPicPr>
          <p:nvPr/>
        </p:nvPicPr>
        <p:blipFill>
          <a:blip r:embed="rId4"/>
          <a:stretch>
            <a:fillRect/>
          </a:stretch>
        </p:blipFill>
        <p:spPr>
          <a:xfrm>
            <a:off x="6300192" y="4187150"/>
            <a:ext cx="2571750" cy="1781175"/>
          </a:xfrm>
          <a:prstGeom prst="rect">
            <a:avLst/>
          </a:prstGeom>
          <a:effectLst>
            <a:softEdge rad="63500"/>
          </a:effec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solidFill>
            <a:schemeClr val="accent1">
              <a:lumMod val="75000"/>
            </a:schemeClr>
          </a:solidFill>
          <a:ln w="28575"/>
        </p:spPr>
        <p:txBody>
          <a:bodyPr/>
          <a:lstStyle/>
          <a:p>
            <a:pPr>
              <a:defRPr/>
            </a:pPr>
            <a:r>
              <a:rPr lang="en-US" dirty="0"/>
              <a:t>Things that can mess with our healthy Self-Esteem…</a:t>
            </a:r>
          </a:p>
        </p:txBody>
      </p:sp>
      <p:sp>
        <p:nvSpPr>
          <p:cNvPr id="19459" name="Content Placeholder 2"/>
          <p:cNvSpPr>
            <a:spLocks noGrp="1" noChangeArrowheads="1"/>
          </p:cNvSpPr>
          <p:nvPr>
            <p:ph idx="1"/>
          </p:nvPr>
        </p:nvSpPr>
        <p:spPr>
          <a:xfrm>
            <a:off x="457200" y="1628775"/>
            <a:ext cx="8229600" cy="3024188"/>
          </a:xfrm>
        </p:spPr>
        <p:txBody>
          <a:bodyPr/>
          <a:lstStyle/>
          <a:p>
            <a:r>
              <a:rPr lang="en-US" altLang="en-US" smtClean="0"/>
              <a:t>people that put us down or are mean to us</a:t>
            </a:r>
          </a:p>
          <a:p>
            <a:r>
              <a:rPr lang="en-US" altLang="en-US" smtClean="0"/>
              <a:t>feeling or looking different </a:t>
            </a:r>
          </a:p>
          <a:p>
            <a:r>
              <a:rPr lang="en-US" altLang="en-US" smtClean="0"/>
              <a:t>having differences in the way we learn</a:t>
            </a:r>
          </a:p>
          <a:p>
            <a:r>
              <a:rPr lang="en-US" altLang="en-US" smtClean="0"/>
              <a:t>having trouble making friends</a:t>
            </a:r>
          </a:p>
          <a:p>
            <a:r>
              <a:rPr lang="en-US" altLang="en-US" smtClean="0"/>
              <a:t>dealing with body changes in puberty</a:t>
            </a:r>
          </a:p>
          <a:p>
            <a:endParaRPr lang="en-US" altLang="en-US" smtClean="0"/>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083300"/>
            <a:ext cx="26701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extLst>
          </p:cNvPr>
          <p:cNvSpPr txBox="1"/>
          <p:nvPr/>
        </p:nvSpPr>
        <p:spPr>
          <a:xfrm>
            <a:off x="457200" y="4652963"/>
            <a:ext cx="7848600" cy="584200"/>
          </a:xfrm>
          <a:prstGeom prst="rect">
            <a:avLst/>
          </a:prstGeom>
          <a:solidFill>
            <a:schemeClr val="accent1">
              <a:lumMod val="75000"/>
            </a:schemeClr>
          </a:solidFill>
          <a:ln>
            <a:solidFill>
              <a:schemeClr val="tx1"/>
            </a:solidFill>
          </a:ln>
        </p:spPr>
        <p:txBody>
          <a:bodyPr>
            <a:spAutoFit/>
          </a:bodyPr>
          <a:lstStyle/>
          <a:p>
            <a:pPr algn="ctr">
              <a:defRPr/>
            </a:pPr>
            <a:r>
              <a:rPr lang="en-US" sz="3200" dirty="0"/>
              <a:t>These things can give us </a:t>
            </a:r>
            <a:r>
              <a:rPr lang="en-US" sz="3200" b="1" dirty="0"/>
              <a:t>low</a:t>
            </a:r>
            <a:r>
              <a:rPr lang="en-US" sz="3200" dirty="0"/>
              <a:t> self-esteem</a:t>
            </a: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1453</Words>
  <Application>Microsoft Office PowerPoint</Application>
  <PresentationFormat>On-screen Show (4:3)</PresentationFormat>
  <Paragraphs>109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Comic Sans MS</vt:lpstr>
      <vt:lpstr>Diseño predeterminado</vt:lpstr>
      <vt:lpstr>I Can Feel Good About Myself!  Developing Healthy Self-Esteem</vt:lpstr>
      <vt:lpstr>What is Self-Esteem?</vt:lpstr>
      <vt:lpstr>What Self-Esteem is NOT</vt:lpstr>
      <vt:lpstr>So, Self-Esteem means…</vt:lpstr>
      <vt:lpstr>Bragging or Self-Esteem?</vt:lpstr>
      <vt:lpstr>Bragging or Self-Esteem?</vt:lpstr>
      <vt:lpstr>Bragging or Self-Esteem? </vt:lpstr>
      <vt:lpstr>Why is having healthy  Self-Esteem so important?</vt:lpstr>
      <vt:lpstr>Things that can mess with our healthy Self-Esteem…</vt:lpstr>
      <vt:lpstr>Low Self-Esteem can…</vt:lpstr>
      <vt:lpstr>How to boost your Self-Esteem:</vt:lpstr>
      <vt:lpstr>I Can Feel Good About Myself!</vt:lpstr>
      <vt:lpstr>So…what do YOU think?</vt:lpstr>
    </vt:vector>
  </TitlesOfParts>
  <Company>Siracusa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Texto</dc:title>
  <dc:creator>Mariajose</dc:creator>
  <cp:lastModifiedBy>Lisa Falk</cp:lastModifiedBy>
  <cp:revision>48</cp:revision>
  <cp:lastPrinted>2015-07-10T13:05:40Z</cp:lastPrinted>
  <dcterms:created xsi:type="dcterms:W3CDTF">2008-10-16T00:44:23Z</dcterms:created>
  <dcterms:modified xsi:type="dcterms:W3CDTF">2019-08-27T17:34:54Z</dcterms:modified>
</cp:coreProperties>
</file>