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7" r:id="rId4"/>
    <p:sldId id="260" r:id="rId5"/>
    <p:sldId id="259" r:id="rId6"/>
    <p:sldId id="266" r:id="rId7"/>
    <p:sldId id="258" r:id="rId8"/>
    <p:sldId id="261" r:id="rId9"/>
    <p:sldId id="262" r:id="rId10"/>
    <p:sldId id="263" r:id="rId11"/>
    <p:sldId id="264" r:id="rId12"/>
    <p:sldId id="265" r:id="rId13"/>
    <p:sldId id="268" r:id="rId14"/>
    <p:sldId id="269" r:id="rId15"/>
    <p:sldId id="270" r:id="rId16"/>
    <p:sldId id="271" r:id="rId17"/>
    <p:sldId id="27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AB4DC"/>
    <a:srgbClr val="65E972"/>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72" d="100"/>
          <a:sy n="72" d="100"/>
        </p:scale>
        <p:origin x="1308" y="78"/>
      </p:cViewPr>
      <p:guideLst/>
    </p:cSldViewPr>
  </p:slideViewPr>
  <p:notesTextViewPr>
    <p:cViewPr>
      <p:scale>
        <a:sx n="1" d="1"/>
        <a:sy n="1" d="1"/>
      </p:scale>
      <p:origin x="0" y="0"/>
    </p:cViewPr>
  </p:notesTextViewPr>
  <p:sorterViewPr>
    <p:cViewPr>
      <p:scale>
        <a:sx n="100" d="100"/>
        <a:sy n="100" d="100"/>
      </p:scale>
      <p:origin x="0" y="-3822"/>
    </p:cViewPr>
  </p:sorterViewPr>
  <p:notesViewPr>
    <p:cSldViewPr>
      <p:cViewPr>
        <p:scale>
          <a:sx n="100" d="100"/>
          <a:sy n="100" d="100"/>
        </p:scale>
        <p:origin x="1890"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5979C7AF-3DB8-440F-9901-BD9AA10D11D9}" type="datetimeFigureOut">
              <a:rPr lang="en-US"/>
              <a:pPr>
                <a:defRPr/>
              </a:pPr>
              <a:t>9/5/2019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7873B12-119A-41D8-88FE-C7663BB13A0A}" type="slidenum">
              <a:rPr lang="en-US" altLang="en-US"/>
              <a:pPr>
                <a:defRPr/>
              </a:pPr>
              <a:t>‹#›</a:t>
            </a:fld>
            <a:endParaRPr lang="en-US" altLang="en-US" dirty="0"/>
          </a:p>
        </p:txBody>
      </p:sp>
    </p:spTree>
    <p:extLst>
      <p:ext uri="{BB962C8B-B14F-4D97-AF65-F5344CB8AC3E}">
        <p14:creationId xmlns:p14="http://schemas.microsoft.com/office/powerpoint/2010/main" val="179372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dirty="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606CA033-AF68-4A61-9806-008B616A2084}" type="datetimeFigureOut">
              <a:rPr lang="en-US"/>
              <a:pPr>
                <a:defRPr/>
              </a:pPr>
              <a:t>9/5/2019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dirty="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FBF8DF57-FB69-4D93-A865-81CB47159761}" type="slidenum">
              <a:rPr lang="en-US"/>
              <a:pPr>
                <a:defRPr/>
              </a:pPr>
              <a:t>‹#›</a:t>
            </a:fld>
            <a:endParaRPr lang="en-US" dirty="0"/>
          </a:p>
        </p:txBody>
      </p:sp>
    </p:spTree>
    <p:extLst>
      <p:ext uri="{BB962C8B-B14F-4D97-AF65-F5344CB8AC3E}">
        <p14:creationId xmlns:p14="http://schemas.microsoft.com/office/powerpoint/2010/main" val="5588039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Introduce the topic of good manners and ask students what they think good manners are. Explain that </a:t>
            </a:r>
            <a:r>
              <a:rPr lang="en-US" altLang="en-US" b="1"/>
              <a:t>being polite and using good manners keeps us from being rude</a:t>
            </a:r>
            <a:r>
              <a:rPr lang="en-US" altLang="en-US"/>
              <a:t>.</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BA63B-79C1-441B-9014-D0A2B4D7E2B4}" type="slidenum">
              <a:rPr lang="en-US" altLang="en-US"/>
              <a:pPr/>
              <a:t>1</a:t>
            </a:fld>
            <a:endParaRPr lang="en-US" altLang="en-US"/>
          </a:p>
        </p:txBody>
      </p:sp>
    </p:spTree>
    <p:extLst>
      <p:ext uri="{BB962C8B-B14F-4D97-AF65-F5344CB8AC3E}">
        <p14:creationId xmlns:p14="http://schemas.microsoft.com/office/powerpoint/2010/main" val="371112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what they see in the picture.  </a:t>
            </a:r>
            <a:r>
              <a:rPr lang="en-US" altLang="en-US" b="1"/>
              <a:t>Explain that holding the door for others – especially older people – is showing good manners/respect.  Ask student what they should say if someone holds the door for them?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1A0BC9-6BA3-43BE-84DE-200BDC36680A}" type="slidenum">
              <a:rPr lang="en-US" altLang="en-US"/>
              <a:pPr/>
              <a:t>10</a:t>
            </a:fld>
            <a:endParaRPr lang="en-US" altLang="en-US"/>
          </a:p>
        </p:txBody>
      </p:sp>
    </p:spTree>
    <p:extLst>
      <p:ext uri="{BB962C8B-B14F-4D97-AF65-F5344CB8AC3E}">
        <p14:creationId xmlns:p14="http://schemas.microsoft.com/office/powerpoint/2010/main" val="1972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Click to bring up picture.  Talk about why </a:t>
            </a:r>
            <a:r>
              <a:rPr lang="en-US" altLang="en-US" b="1"/>
              <a:t>it’s good manners to speak quietly rather than shout (i.e. so you can hear someone else speaking/answering you; so that people don’t think you’re mad [loud voices = anger sometimes]; so that you don’t disturb others; etc.)</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535DDE-F136-4E8A-BE0E-F7DC72C2DE04}" type="slidenum">
              <a:rPr lang="en-US" altLang="en-US"/>
              <a:pPr/>
              <a:t>11</a:t>
            </a:fld>
            <a:endParaRPr lang="en-US" altLang="en-US"/>
          </a:p>
        </p:txBody>
      </p:sp>
    </p:spTree>
    <p:extLst>
      <p:ext uri="{BB962C8B-B14F-4D97-AF65-F5344CB8AC3E}">
        <p14:creationId xmlns:p14="http://schemas.microsoft.com/office/powerpoint/2010/main" val="263722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Ask they what they see in the picture.  </a:t>
            </a:r>
            <a:r>
              <a:rPr lang="en-US" altLang="en-US" b="1"/>
              <a:t>Talk about how sharing certain things is good manners – like how it would be </a:t>
            </a:r>
            <a:r>
              <a:rPr lang="en-US" altLang="en-US" b="1" u="sng"/>
              <a:t>rude</a:t>
            </a:r>
            <a:r>
              <a:rPr lang="en-US" altLang="en-US" b="1"/>
              <a:t> to watch and listen to the movie by yourself while your friend is sitting there with nothing to do.</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6A45D2-1B6F-48EC-87D0-A2BBBD0B5F6B}" type="slidenum">
              <a:rPr lang="en-US" altLang="en-US"/>
              <a:pPr/>
              <a:t>12</a:t>
            </a:fld>
            <a:endParaRPr lang="en-US" altLang="en-US"/>
          </a:p>
        </p:txBody>
      </p:sp>
    </p:spTree>
    <p:extLst>
      <p:ext uri="{BB962C8B-B14F-4D97-AF65-F5344CB8AC3E}">
        <p14:creationId xmlns:p14="http://schemas.microsoft.com/office/powerpoint/2010/main" val="272508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what “good table manners” means.  If you’ve already done the module on </a:t>
            </a:r>
            <a:r>
              <a:rPr lang="en-US" altLang="en-US" b="1" i="1"/>
              <a:t>Mealtime Manners</a:t>
            </a:r>
            <a:r>
              <a:rPr lang="en-US" altLang="en-US"/>
              <a:t> with the students, see if they can remember points from that lesson.  (i.e. chew with mouth closed; don’t stuff; use napkin; eat your own food; clean up after yourself; etc.)</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D48941-E5F0-4081-9F6D-333C4E468068}" type="slidenum">
              <a:rPr lang="en-US" altLang="en-US"/>
              <a:pPr/>
              <a:t>13</a:t>
            </a:fld>
            <a:endParaRPr lang="en-US" altLang="en-US"/>
          </a:p>
        </p:txBody>
      </p:sp>
    </p:spTree>
    <p:extLst>
      <p:ext uri="{BB962C8B-B14F-4D97-AF65-F5344CB8AC3E}">
        <p14:creationId xmlns:p14="http://schemas.microsoft.com/office/powerpoint/2010/main" val="32224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how </a:t>
            </a:r>
            <a:r>
              <a:rPr lang="en-US" altLang="en-US" b="1"/>
              <a:t>it’s good manners to apologize/say “I’m sorry” when you’ve hurt someone.  Whether it’s someone’s feelings that have been hurt, or if you accidentally hurt them physically, it’s important to say “I’m sorry.”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E3E2B9-85F1-496F-B6C8-9A608D83AB9F}" type="slidenum">
              <a:rPr lang="en-US" altLang="en-US"/>
              <a:pPr/>
              <a:t>14</a:t>
            </a:fld>
            <a:endParaRPr lang="en-US" altLang="en-US"/>
          </a:p>
        </p:txBody>
      </p:sp>
    </p:spTree>
    <p:extLst>
      <p:ext uri="{BB962C8B-B14F-4D97-AF65-F5344CB8AC3E}">
        <p14:creationId xmlns:p14="http://schemas.microsoft.com/office/powerpoint/2010/main" val="173019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Before advancing to next slide, see if they can list the manners they just learned about.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14F5F7-C205-4D1B-9EB5-86CAB7A61229}" type="slidenum">
              <a:rPr lang="en-US" altLang="en-US"/>
              <a:pPr/>
              <a:t>15</a:t>
            </a:fld>
            <a:endParaRPr lang="en-US" altLang="en-US"/>
          </a:p>
        </p:txBody>
      </p:sp>
    </p:spTree>
    <p:extLst>
      <p:ext uri="{BB962C8B-B14F-4D97-AF65-F5344CB8AC3E}">
        <p14:creationId xmlns:p14="http://schemas.microsoft.com/office/powerpoint/2010/main" val="20359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top 10 manners with the students.  Role play to practice each one.</a:t>
            </a:r>
          </a:p>
        </p:txBody>
      </p:sp>
      <p:sp>
        <p:nvSpPr>
          <p:cNvPr id="4" name="Slide Number Placeholder 3"/>
          <p:cNvSpPr>
            <a:spLocks noGrp="1"/>
          </p:cNvSpPr>
          <p:nvPr>
            <p:ph type="sldNum" sz="quarter" idx="10"/>
          </p:nvPr>
        </p:nvSpPr>
        <p:spPr/>
        <p:txBody>
          <a:bodyPr/>
          <a:lstStyle/>
          <a:p>
            <a:pPr>
              <a:defRPr/>
            </a:pPr>
            <a:fld id="{FBF8DF57-FB69-4D93-A865-81CB47159761}" type="slidenum">
              <a:rPr lang="en-US" smtClean="0"/>
              <a:pPr>
                <a:defRPr/>
              </a:pPr>
              <a:t>16</a:t>
            </a:fld>
            <a:endParaRPr lang="en-US" dirty="0"/>
          </a:p>
        </p:txBody>
      </p:sp>
    </p:spTree>
    <p:extLst>
      <p:ext uri="{BB962C8B-B14F-4D97-AF65-F5344CB8AC3E}">
        <p14:creationId xmlns:p14="http://schemas.microsoft.com/office/powerpoint/2010/main" val="465463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See if they can apply some of what they’ve learned in the lesson to this different situation.  Help them arrive at the answer that they should let others exit the classroom before trying to enter.</a:t>
            </a:r>
          </a:p>
        </p:txBody>
      </p:sp>
      <p:sp>
        <p:nvSpPr>
          <p:cNvPr id="4" name="Slide Number Placeholder 3"/>
          <p:cNvSpPr>
            <a:spLocks noGrp="1"/>
          </p:cNvSpPr>
          <p:nvPr>
            <p:ph type="sldNum" sz="quarter" idx="10"/>
          </p:nvPr>
        </p:nvSpPr>
        <p:spPr/>
        <p:txBody>
          <a:bodyPr/>
          <a:lstStyle/>
          <a:p>
            <a:pPr>
              <a:defRPr/>
            </a:pPr>
            <a:fld id="{FBF8DF57-FB69-4D93-A865-81CB47159761}" type="slidenum">
              <a:rPr lang="en-US" smtClean="0"/>
              <a:pPr>
                <a:defRPr/>
              </a:pPr>
              <a:t>17</a:t>
            </a:fld>
            <a:endParaRPr lang="en-US" dirty="0"/>
          </a:p>
        </p:txBody>
      </p:sp>
    </p:spTree>
    <p:extLst>
      <p:ext uri="{BB962C8B-B14F-4D97-AF65-F5344CB8AC3E}">
        <p14:creationId xmlns:p14="http://schemas.microsoft.com/office/powerpoint/2010/main" val="13655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what they see in the picture:  What is the boy doing that shows politeness/respect to the other boy?  Talk about how offering to help others when they need it is showing </a:t>
            </a:r>
            <a:r>
              <a:rPr lang="en-US" altLang="en-US" b="1"/>
              <a:t>good manners.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03120A-DD3E-4357-8A79-EB0DE0880793}" type="slidenum">
              <a:rPr lang="en-US" altLang="en-US"/>
              <a:pPr/>
              <a:t>2</a:t>
            </a:fld>
            <a:endParaRPr lang="en-US" altLang="en-US"/>
          </a:p>
        </p:txBody>
      </p:sp>
    </p:spTree>
    <p:extLst>
      <p:ext uri="{BB962C8B-B14F-4D97-AF65-F5344CB8AC3E}">
        <p14:creationId xmlns:p14="http://schemas.microsoft.com/office/powerpoint/2010/main" val="29160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Ask for their definitions of “rude”.  Click to bring up words.  Talk about what the students see in the picture.  Help them understand how </a:t>
            </a:r>
            <a:r>
              <a:rPr lang="en-US" altLang="en-US" b="1"/>
              <a:t>talking a lot without letting someone else say anything is not using good manners, which is rude.</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06CA78-4C75-406D-A5EF-6ADBE3D45FEF}" type="slidenum">
              <a:rPr lang="en-US" altLang="en-US"/>
              <a:pPr/>
              <a:t>3</a:t>
            </a:fld>
            <a:endParaRPr lang="en-US" altLang="en-US"/>
          </a:p>
        </p:txBody>
      </p:sp>
    </p:spTree>
    <p:extLst>
      <p:ext uri="{BB962C8B-B14F-4D97-AF65-F5344CB8AC3E}">
        <p14:creationId xmlns:p14="http://schemas.microsoft.com/office/powerpoint/2010/main" val="264578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Ask students to name some good manners they use.  List on board.  </a:t>
            </a:r>
            <a:r>
              <a:rPr lang="en-US" altLang="en-US" b="1"/>
              <a:t>Explain that today they’ll learn 10 good manners they can use to show politeness/respect.</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15439B-56A4-4447-8DA5-AB376134CE56}" type="slidenum">
              <a:rPr lang="en-US" altLang="en-US"/>
              <a:pPr/>
              <a:t>4</a:t>
            </a:fld>
            <a:endParaRPr lang="en-US" altLang="en-US"/>
          </a:p>
        </p:txBody>
      </p:sp>
    </p:spTree>
    <p:extLst>
      <p:ext uri="{BB962C8B-B14F-4D97-AF65-F5344CB8AC3E}">
        <p14:creationId xmlns:p14="http://schemas.microsoft.com/office/powerpoint/2010/main" val="387762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Click to bring up the picture and ask students what they see.  Explain that </a:t>
            </a:r>
            <a:r>
              <a:rPr lang="en-US" altLang="en-US" b="1"/>
              <a:t>we should always say ‘please’ when we are asking for something.  That shows respect.  Also, we should always say ‘thank you’ when we get what we asked for.  That shows appreciation.</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6DC2EC-DBED-466D-AAD6-C952225BEF74}" type="slidenum">
              <a:rPr lang="en-US" altLang="en-US"/>
              <a:pPr/>
              <a:t>5</a:t>
            </a:fld>
            <a:endParaRPr lang="en-US" altLang="en-US"/>
          </a:p>
        </p:txBody>
      </p:sp>
    </p:spTree>
    <p:extLst>
      <p:ext uri="{BB962C8B-B14F-4D97-AF65-F5344CB8AC3E}">
        <p14:creationId xmlns:p14="http://schemas.microsoft.com/office/powerpoint/2010/main" val="21556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Talk about how </a:t>
            </a:r>
            <a:r>
              <a:rPr lang="en-US" altLang="en-US" b="1"/>
              <a:t>it’s good manners to say “you’re welcome” after someone says “thank you”.  That means that you’ve heard them and it’s a polite way to acknowledge </a:t>
            </a:r>
            <a:r>
              <a:rPr lang="en-US" altLang="en-US" b="1" u="sng"/>
              <a:t>their</a:t>
            </a:r>
            <a:r>
              <a:rPr lang="en-US" altLang="en-US" b="1"/>
              <a:t> politeness.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6B1E70-00FF-4464-9D4B-7891A9FBB614}" type="slidenum">
              <a:rPr lang="en-US" altLang="en-US"/>
              <a:pPr/>
              <a:t>6</a:t>
            </a:fld>
            <a:endParaRPr lang="en-US" altLang="en-US"/>
          </a:p>
        </p:txBody>
      </p:sp>
    </p:spTree>
    <p:extLst>
      <p:ext uri="{BB962C8B-B14F-4D97-AF65-F5344CB8AC3E}">
        <p14:creationId xmlns:p14="http://schemas.microsoft.com/office/powerpoint/2010/main" val="188481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Click to bring up picture and talk about what the students see.  What are the kids doing?  (waiting their turn in lunch line)  Talk about how </a:t>
            </a:r>
            <a:r>
              <a:rPr lang="en-US" altLang="en-US" b="1"/>
              <a:t>it’s good manners for everyone to wait their turn.  It shows respect for your classmates!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462425-8CF8-4858-B13A-1BE361D9DF01}" type="slidenum">
              <a:rPr lang="en-US" altLang="en-US"/>
              <a:pPr/>
              <a:t>7</a:t>
            </a:fld>
            <a:endParaRPr lang="en-US" altLang="en-US"/>
          </a:p>
        </p:txBody>
      </p:sp>
    </p:spTree>
    <p:extLst>
      <p:ext uri="{BB962C8B-B14F-4D97-AF65-F5344CB8AC3E}">
        <p14:creationId xmlns:p14="http://schemas.microsoft.com/office/powerpoint/2010/main" val="400374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Click to bring up picture.  Ask students what they think is happening in the picture.  </a:t>
            </a:r>
            <a:r>
              <a:rPr lang="en-US" altLang="en-US" b="1"/>
              <a:t>Talk about how it shows good manners to say “excuse me” when two people seem like they are done talking.  This could also lead into a discussion about waiting to make sure people are done talking so that you don’t interrupt.  See if the students can come up with other situations when saying “excuse me” is important:  For example:  when bumping into someone; burping; trying to get by someone in the hall; etc.)</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6AF003-EF9C-455E-88CC-90D71886F97F}" type="slidenum">
              <a:rPr lang="en-US" altLang="en-US"/>
              <a:pPr/>
              <a:t>8</a:t>
            </a:fld>
            <a:endParaRPr lang="en-US" altLang="en-US"/>
          </a:p>
        </p:txBody>
      </p:sp>
    </p:spTree>
    <p:extLst>
      <p:ext uri="{BB962C8B-B14F-4D97-AF65-F5344CB8AC3E}">
        <p14:creationId xmlns:p14="http://schemas.microsoft.com/office/powerpoint/2010/main" val="255883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Click to bring up picture.  Talk about what the students see the people doing – they’re waving and saying “hi” to each other.  Talk about how </a:t>
            </a:r>
            <a:r>
              <a:rPr lang="en-US" altLang="en-US" b="1"/>
              <a:t>it’s good manners to say “hi” back when someone says “hi” to you.  It’s also good manners to say “bye” when you’re leaving.</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D56F29-984B-448D-9DBC-4ECAC1F023F1}" type="slidenum">
              <a:rPr lang="en-US" altLang="en-US"/>
              <a:pPr/>
              <a:t>9</a:t>
            </a:fld>
            <a:endParaRPr lang="en-US" altLang="en-US"/>
          </a:p>
        </p:txBody>
      </p:sp>
    </p:spTree>
    <p:extLst>
      <p:ext uri="{BB962C8B-B14F-4D97-AF65-F5344CB8AC3E}">
        <p14:creationId xmlns:p14="http://schemas.microsoft.com/office/powerpoint/2010/main" val="340539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1524000"/>
            <a:ext cx="6477000" cy="1470025"/>
          </a:xfrm>
        </p:spPr>
        <p:txBody>
          <a:bodyPr/>
          <a:lstStyle>
            <a:lvl1pPr>
              <a:defRPr>
                <a:solidFill>
                  <a:srgbClr val="C00000"/>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2286000" y="3352800"/>
            <a:ext cx="4572000" cy="1752600"/>
          </a:xfrm>
        </p:spPr>
        <p:txBody>
          <a:bodyPr/>
          <a:lstStyle>
            <a:lvl1pPr marL="0" indent="0" algn="ctr">
              <a:buFontTx/>
              <a:buNone/>
              <a:defRPr>
                <a:solidFill>
                  <a:srgbClr val="C00000"/>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E0D75-4DFF-475D-A4D5-8B2ECF52C361}" type="slidenum">
              <a:rPr lang="en-US" altLang="en-US"/>
              <a:pPr>
                <a:defRPr/>
              </a:pPr>
              <a:t>‹#›</a:t>
            </a:fld>
            <a:endParaRPr lang="en-US" altLang="en-US" dirty="0"/>
          </a:p>
        </p:txBody>
      </p:sp>
    </p:spTree>
    <p:extLst>
      <p:ext uri="{BB962C8B-B14F-4D97-AF65-F5344CB8AC3E}">
        <p14:creationId xmlns:p14="http://schemas.microsoft.com/office/powerpoint/2010/main" val="22278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FDEB7-E8C9-43AD-A4DF-C2D8CCA2D68D}" type="slidenum">
              <a:rPr lang="en-US" altLang="en-US"/>
              <a:pPr>
                <a:defRPr/>
              </a:pPr>
              <a:t>‹#›</a:t>
            </a:fld>
            <a:endParaRPr lang="en-US" altLang="en-US" dirty="0"/>
          </a:p>
        </p:txBody>
      </p:sp>
    </p:spTree>
    <p:extLst>
      <p:ext uri="{BB962C8B-B14F-4D97-AF65-F5344CB8AC3E}">
        <p14:creationId xmlns:p14="http://schemas.microsoft.com/office/powerpoint/2010/main" val="266855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27CE1-F9C2-4BBE-B03F-6100C36C6DEC}" type="slidenum">
              <a:rPr lang="en-US" altLang="en-US"/>
              <a:pPr>
                <a:defRPr/>
              </a:pPr>
              <a:t>‹#›</a:t>
            </a:fld>
            <a:endParaRPr lang="en-US" altLang="en-US" dirty="0"/>
          </a:p>
        </p:txBody>
      </p:sp>
    </p:spTree>
    <p:extLst>
      <p:ext uri="{BB962C8B-B14F-4D97-AF65-F5344CB8AC3E}">
        <p14:creationId xmlns:p14="http://schemas.microsoft.com/office/powerpoint/2010/main" val="205562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67600" cy="731838"/>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76858-A2BE-4BF1-81A4-DE7D93ED1518}" type="slidenum">
              <a:rPr lang="en-US" altLang="en-US"/>
              <a:pPr>
                <a:defRPr/>
              </a:pPr>
              <a:t>‹#›</a:t>
            </a:fld>
            <a:endParaRPr lang="en-US" altLang="en-US" dirty="0"/>
          </a:p>
        </p:txBody>
      </p:sp>
    </p:spTree>
    <p:extLst>
      <p:ext uri="{BB962C8B-B14F-4D97-AF65-F5344CB8AC3E}">
        <p14:creationId xmlns:p14="http://schemas.microsoft.com/office/powerpoint/2010/main" val="404082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86BEC-811E-4750-AB4E-D27D44D73A1A}" type="slidenum">
              <a:rPr lang="en-US" altLang="en-US"/>
              <a:pPr>
                <a:defRPr/>
              </a:pPr>
              <a:t>‹#›</a:t>
            </a:fld>
            <a:endParaRPr lang="en-US" altLang="en-US" dirty="0"/>
          </a:p>
        </p:txBody>
      </p:sp>
    </p:spTree>
    <p:extLst>
      <p:ext uri="{BB962C8B-B14F-4D97-AF65-F5344CB8AC3E}">
        <p14:creationId xmlns:p14="http://schemas.microsoft.com/office/powerpoint/2010/main" val="8432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1F45C-3C4C-4AD0-A7B7-2E0974805C69}" type="slidenum">
              <a:rPr lang="en-US" altLang="en-US"/>
              <a:pPr>
                <a:defRPr/>
              </a:pPr>
              <a:t>‹#›</a:t>
            </a:fld>
            <a:endParaRPr lang="en-US" altLang="en-US" dirty="0"/>
          </a:p>
        </p:txBody>
      </p:sp>
    </p:spTree>
    <p:extLst>
      <p:ext uri="{BB962C8B-B14F-4D97-AF65-F5344CB8AC3E}">
        <p14:creationId xmlns:p14="http://schemas.microsoft.com/office/powerpoint/2010/main" val="138283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710B05-FCAF-4530-91EA-7C54B0EBD922}" type="slidenum">
              <a:rPr lang="en-US" altLang="en-US"/>
              <a:pPr>
                <a:defRPr/>
              </a:pPr>
              <a:t>‹#›</a:t>
            </a:fld>
            <a:endParaRPr lang="en-US" altLang="en-US" dirty="0"/>
          </a:p>
        </p:txBody>
      </p:sp>
    </p:spTree>
    <p:extLst>
      <p:ext uri="{BB962C8B-B14F-4D97-AF65-F5344CB8AC3E}">
        <p14:creationId xmlns:p14="http://schemas.microsoft.com/office/powerpoint/2010/main" val="6610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14F6A9-CFA7-40F7-8BAE-C1D1B3B2C19F}" type="slidenum">
              <a:rPr lang="en-US" altLang="en-US"/>
              <a:pPr>
                <a:defRPr/>
              </a:pPr>
              <a:t>‹#›</a:t>
            </a:fld>
            <a:endParaRPr lang="en-US" altLang="en-US" dirty="0"/>
          </a:p>
        </p:txBody>
      </p:sp>
    </p:spTree>
    <p:extLst>
      <p:ext uri="{BB962C8B-B14F-4D97-AF65-F5344CB8AC3E}">
        <p14:creationId xmlns:p14="http://schemas.microsoft.com/office/powerpoint/2010/main" val="132169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EA1A81-8300-4E99-A41B-CC5DD61507A8}" type="slidenum">
              <a:rPr lang="en-US" altLang="en-US"/>
              <a:pPr>
                <a:defRPr/>
              </a:pPr>
              <a:t>‹#›</a:t>
            </a:fld>
            <a:endParaRPr lang="en-US" altLang="en-US" dirty="0"/>
          </a:p>
        </p:txBody>
      </p:sp>
    </p:spTree>
    <p:extLst>
      <p:ext uri="{BB962C8B-B14F-4D97-AF65-F5344CB8AC3E}">
        <p14:creationId xmlns:p14="http://schemas.microsoft.com/office/powerpoint/2010/main" val="366106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F6FCD-6C5A-4BE5-8439-73F825A5BCA2}" type="slidenum">
              <a:rPr lang="en-US" altLang="en-US"/>
              <a:pPr>
                <a:defRPr/>
              </a:pPr>
              <a:t>‹#›</a:t>
            </a:fld>
            <a:endParaRPr lang="en-US" altLang="en-US" dirty="0"/>
          </a:p>
        </p:txBody>
      </p:sp>
    </p:spTree>
    <p:extLst>
      <p:ext uri="{BB962C8B-B14F-4D97-AF65-F5344CB8AC3E}">
        <p14:creationId xmlns:p14="http://schemas.microsoft.com/office/powerpoint/2010/main" val="269366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77C8F-F594-45CE-AB83-24E160AE4AD0}" type="slidenum">
              <a:rPr lang="en-US" altLang="en-US"/>
              <a:pPr>
                <a:defRPr/>
              </a:pPr>
              <a:t>‹#›</a:t>
            </a:fld>
            <a:endParaRPr lang="en-US" altLang="en-US" dirty="0"/>
          </a:p>
        </p:txBody>
      </p:sp>
    </p:spTree>
    <p:extLst>
      <p:ext uri="{BB962C8B-B14F-4D97-AF65-F5344CB8AC3E}">
        <p14:creationId xmlns:p14="http://schemas.microsoft.com/office/powerpoint/2010/main" val="21961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57200"/>
            <a:ext cx="8610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2954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11B8F0C-F337-4A4B-BD27-90252E60C8C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rgbClr val="C00000"/>
          </a:solidFill>
          <a:latin typeface="+mj-lt"/>
          <a:ea typeface="+mj-ea"/>
          <a:cs typeface="+mj-cs"/>
        </a:defRPr>
      </a:lvl1pPr>
      <a:lvl2pPr algn="ctr" rtl="0" eaLnBrk="1" fontAlgn="base" hangingPunct="1">
        <a:spcBef>
          <a:spcPct val="0"/>
        </a:spcBef>
        <a:spcAft>
          <a:spcPct val="0"/>
        </a:spcAft>
        <a:defRPr sz="4400">
          <a:solidFill>
            <a:srgbClr val="C00000"/>
          </a:solidFill>
          <a:latin typeface="Arial" charset="0"/>
        </a:defRPr>
      </a:lvl2pPr>
      <a:lvl3pPr algn="ctr" rtl="0" eaLnBrk="1" fontAlgn="base" hangingPunct="1">
        <a:spcBef>
          <a:spcPct val="0"/>
        </a:spcBef>
        <a:spcAft>
          <a:spcPct val="0"/>
        </a:spcAft>
        <a:defRPr sz="4400">
          <a:solidFill>
            <a:srgbClr val="C00000"/>
          </a:solidFill>
          <a:latin typeface="Arial" charset="0"/>
        </a:defRPr>
      </a:lvl3pPr>
      <a:lvl4pPr algn="ctr" rtl="0" eaLnBrk="1" fontAlgn="base" hangingPunct="1">
        <a:spcBef>
          <a:spcPct val="0"/>
        </a:spcBef>
        <a:spcAft>
          <a:spcPct val="0"/>
        </a:spcAft>
        <a:defRPr sz="4400">
          <a:solidFill>
            <a:srgbClr val="C00000"/>
          </a:solidFill>
          <a:latin typeface="Arial" charset="0"/>
        </a:defRPr>
      </a:lvl4pPr>
      <a:lvl5pPr algn="ctr" rtl="0" eaLnBrk="1" fontAlgn="base" hangingPunct="1">
        <a:spcBef>
          <a:spcPct val="0"/>
        </a:spcBef>
        <a:spcAft>
          <a:spcPct val="0"/>
        </a:spcAft>
        <a:defRPr sz="4400">
          <a:solidFill>
            <a:srgbClr val="C00000"/>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rgbClr val="C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C00000"/>
          </a:solidFill>
          <a:latin typeface="+mn-lt"/>
        </a:defRPr>
      </a:lvl2pPr>
      <a:lvl3pPr marL="1143000" indent="-228600" algn="l" rtl="0" eaLnBrk="1" fontAlgn="base" hangingPunct="1">
        <a:spcBef>
          <a:spcPct val="20000"/>
        </a:spcBef>
        <a:spcAft>
          <a:spcPct val="0"/>
        </a:spcAft>
        <a:buChar char="•"/>
        <a:defRPr sz="2400">
          <a:solidFill>
            <a:srgbClr val="C00000"/>
          </a:solidFill>
          <a:latin typeface="+mn-lt"/>
        </a:defRPr>
      </a:lvl3pPr>
      <a:lvl4pPr marL="1600200" indent="-228600" algn="l" rtl="0" eaLnBrk="1" fontAlgn="base" hangingPunct="1">
        <a:spcBef>
          <a:spcPct val="20000"/>
        </a:spcBef>
        <a:spcAft>
          <a:spcPct val="0"/>
        </a:spcAft>
        <a:buChar char="–"/>
        <a:defRPr sz="2000">
          <a:solidFill>
            <a:srgbClr val="C00000"/>
          </a:solidFill>
          <a:latin typeface="+mn-lt"/>
        </a:defRPr>
      </a:lvl4pPr>
      <a:lvl5pPr marL="2057400" indent="-228600" algn="l" rtl="0" eaLnBrk="1" fontAlgn="base" hangingPunct="1">
        <a:spcBef>
          <a:spcPct val="20000"/>
        </a:spcBef>
        <a:spcAft>
          <a:spcPct val="0"/>
        </a:spcAft>
        <a:buChar char="»"/>
        <a:defRPr sz="2000">
          <a:solidFill>
            <a:srgbClr val="C000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19200" y="1676400"/>
            <a:ext cx="6629400" cy="2286000"/>
          </a:xfrm>
          <a:ln w="38100">
            <a:solidFill>
              <a:schemeClr val="tx1"/>
            </a:solidFill>
            <a:miter lim="800000"/>
            <a:headEnd/>
            <a:tailEnd/>
          </a:ln>
        </p:spPr>
        <p:txBody>
          <a:bodyPr/>
          <a:lstStyle/>
          <a:p>
            <a:pPr eaLnBrk="1" hangingPunct="1"/>
            <a:r>
              <a:rPr lang="en-US" altLang="en-US" sz="4000" b="1">
                <a:solidFill>
                  <a:schemeClr val="tx1"/>
                </a:solidFill>
              </a:rPr>
              <a:t>Don’t Be a Rude Dude</a:t>
            </a:r>
            <a:br>
              <a:rPr lang="en-US" altLang="en-US" sz="4000" b="1">
                <a:solidFill>
                  <a:schemeClr val="tx1"/>
                </a:solidFill>
              </a:rPr>
            </a:br>
            <a:r>
              <a:rPr lang="en-US" altLang="en-US" sz="4000" b="1">
                <a:solidFill>
                  <a:schemeClr val="tx1"/>
                </a:solidFill>
              </a:rPr>
              <a:t>(or Dudette)!</a:t>
            </a:r>
            <a:br>
              <a:rPr lang="en-US" altLang="en-US" sz="4000" b="1">
                <a:solidFill>
                  <a:schemeClr val="tx1"/>
                </a:solidFill>
              </a:rPr>
            </a:br>
            <a:r>
              <a:rPr lang="en-US" altLang="en-US" sz="3600">
                <a:solidFill>
                  <a:schemeClr val="tx1"/>
                </a:solidFill>
              </a:rPr>
              <a:t>Good Manners and Being Polite</a:t>
            </a:r>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48200"/>
            <a:ext cx="146843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533400"/>
            <a:ext cx="7924800" cy="731838"/>
          </a:xfrm>
          <a:ln>
            <a:solidFill>
              <a:schemeClr val="tx1"/>
            </a:solidFill>
            <a:miter lim="800000"/>
            <a:headEnd/>
            <a:tailEnd/>
          </a:ln>
        </p:spPr>
        <p:txBody>
          <a:bodyPr/>
          <a:lstStyle/>
          <a:p>
            <a:pPr eaLnBrk="1" hangingPunct="1"/>
            <a:r>
              <a:rPr lang="en-US" altLang="en-US">
                <a:solidFill>
                  <a:schemeClr val="tx1"/>
                </a:solidFill>
              </a:rPr>
              <a:t>6. Hold the door   </a:t>
            </a:r>
          </a:p>
        </p:txBody>
      </p:sp>
      <p:pic>
        <p:nvPicPr>
          <p:cNvPr id="3" name="Picture 2"/>
          <p:cNvPicPr>
            <a:picLocks noChangeAspect="1"/>
          </p:cNvPicPr>
          <p:nvPr/>
        </p:nvPicPr>
        <p:blipFill>
          <a:blip r:embed="rId3"/>
          <a:stretch>
            <a:fillRect/>
          </a:stretch>
        </p:blipFill>
        <p:spPr>
          <a:xfrm>
            <a:off x="2501045" y="2438400"/>
            <a:ext cx="3989510" cy="3429000"/>
          </a:xfrm>
          <a:prstGeom prst="rect">
            <a:avLst/>
          </a:prstGeom>
          <a:ln w="88900" cap="sq" cmpd="thickThin">
            <a:solidFill>
              <a:srgbClr val="000000"/>
            </a:solidFill>
            <a:prstDash val="solid"/>
            <a:miter lim="800000"/>
          </a:ln>
          <a:effectLst>
            <a:innerShdw blurRad="76200">
              <a:srgbClr val="000000"/>
            </a:innerShdw>
          </a:effectLst>
        </p:spPr>
      </p:pic>
      <p:sp>
        <p:nvSpPr>
          <p:cNvPr id="4" name="Freeform 3"/>
          <p:cNvSpPr/>
          <p:nvPr/>
        </p:nvSpPr>
        <p:spPr>
          <a:xfrm>
            <a:off x="4049713" y="4325938"/>
            <a:ext cx="155575" cy="52387"/>
          </a:xfrm>
          <a:custGeom>
            <a:avLst/>
            <a:gdLst>
              <a:gd name="connsiteX0" fmla="*/ 0 w 155121"/>
              <a:gd name="connsiteY0" fmla="*/ 42151 h 53071"/>
              <a:gd name="connsiteX1" fmla="*/ 130628 w 155121"/>
              <a:gd name="connsiteY1" fmla="*/ 25822 h 53071"/>
              <a:gd name="connsiteX2" fmla="*/ 155121 w 155121"/>
              <a:gd name="connsiteY2" fmla="*/ 50315 h 53071"/>
              <a:gd name="connsiteX3" fmla="*/ 130628 w 155121"/>
              <a:gd name="connsiteY3" fmla="*/ 42151 h 53071"/>
              <a:gd name="connsiteX4" fmla="*/ 89807 w 155121"/>
              <a:gd name="connsiteY4" fmla="*/ 1329 h 53071"/>
              <a:gd name="connsiteX5" fmla="*/ 57150 w 155121"/>
              <a:gd name="connsiteY5" fmla="*/ 1329 h 5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121" h="53071">
                <a:moveTo>
                  <a:pt x="0" y="42151"/>
                </a:moveTo>
                <a:cubicBezTo>
                  <a:pt x="54334" y="9550"/>
                  <a:pt x="48246" y="2284"/>
                  <a:pt x="130628" y="25822"/>
                </a:cubicBezTo>
                <a:cubicBezTo>
                  <a:pt x="141730" y="28994"/>
                  <a:pt x="155121" y="38769"/>
                  <a:pt x="155121" y="50315"/>
                </a:cubicBezTo>
                <a:cubicBezTo>
                  <a:pt x="155121" y="58921"/>
                  <a:pt x="138792" y="44872"/>
                  <a:pt x="130628" y="42151"/>
                </a:cubicBezTo>
                <a:cubicBezTo>
                  <a:pt x="119102" y="24862"/>
                  <a:pt x="112219" y="7733"/>
                  <a:pt x="89807" y="1329"/>
                </a:cubicBezTo>
                <a:cubicBezTo>
                  <a:pt x="79340" y="-1662"/>
                  <a:pt x="68036" y="1329"/>
                  <a:pt x="57150" y="1329"/>
                </a:cubicBezTo>
              </a:path>
            </a:pathLst>
          </a:cu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a:p>
        </p:txBody>
      </p:sp>
      <p:sp>
        <p:nvSpPr>
          <p:cNvPr id="6" name="Arc 5"/>
          <p:cNvSpPr/>
          <p:nvPr/>
        </p:nvSpPr>
        <p:spPr>
          <a:xfrm>
            <a:off x="4049713" y="4191000"/>
            <a:ext cx="155575" cy="134938"/>
          </a:xfrm>
          <a:prstGeom prst="arc">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a:p>
        </p:txBody>
      </p:sp>
      <p:sp>
        <p:nvSpPr>
          <p:cNvPr id="9" name="Oval Callout 8"/>
          <p:cNvSpPr/>
          <p:nvPr/>
        </p:nvSpPr>
        <p:spPr>
          <a:xfrm>
            <a:off x="3733800" y="3205163"/>
            <a:ext cx="1281113" cy="612775"/>
          </a:xfrm>
          <a:prstGeom prst="wedgeEllipseCallout">
            <a:avLst>
              <a:gd name="adj1" fmla="val -5546"/>
              <a:gd name="adj2" fmla="val 97148"/>
            </a:avLst>
          </a:prstGeom>
          <a:solidFill>
            <a:srgbClr val="65E97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Thank you!</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533400"/>
            <a:ext cx="7696200" cy="731838"/>
          </a:xfrm>
          <a:ln>
            <a:solidFill>
              <a:schemeClr val="tx1"/>
            </a:solidFill>
            <a:miter lim="800000"/>
            <a:headEnd/>
            <a:tailEnd/>
          </a:ln>
        </p:spPr>
        <p:txBody>
          <a:bodyPr/>
          <a:lstStyle/>
          <a:p>
            <a:pPr eaLnBrk="1" hangingPunct="1"/>
            <a:r>
              <a:rPr lang="en-US" altLang="en-US">
                <a:solidFill>
                  <a:schemeClr val="tx1"/>
                </a:solidFill>
              </a:rPr>
              <a:t>7.  Use a quiet voice</a:t>
            </a:r>
          </a:p>
        </p:txBody>
      </p:sp>
      <p:pic>
        <p:nvPicPr>
          <p:cNvPr id="3" name="Picture 2"/>
          <p:cNvPicPr>
            <a:picLocks noChangeAspect="1"/>
          </p:cNvPicPr>
          <p:nvPr/>
        </p:nvPicPr>
        <p:blipFill>
          <a:blip r:embed="rId3"/>
          <a:stretch>
            <a:fillRect/>
          </a:stretch>
        </p:blipFill>
        <p:spPr>
          <a:xfrm>
            <a:off x="2971800" y="2362200"/>
            <a:ext cx="3340337" cy="30289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762000"/>
            <a:ext cx="8001000" cy="731838"/>
          </a:xfrm>
          <a:ln>
            <a:solidFill>
              <a:schemeClr val="tx1"/>
            </a:solidFill>
            <a:miter lim="800000"/>
            <a:headEnd/>
            <a:tailEnd/>
          </a:ln>
        </p:spPr>
        <p:txBody>
          <a:bodyPr/>
          <a:lstStyle/>
          <a:p>
            <a:pPr eaLnBrk="1" hangingPunct="1"/>
            <a:r>
              <a:rPr lang="en-US" altLang="en-US">
                <a:solidFill>
                  <a:schemeClr val="tx1"/>
                </a:solidFill>
              </a:rPr>
              <a:t>8.  Share</a:t>
            </a:r>
          </a:p>
        </p:txBody>
      </p:sp>
      <p:pic>
        <p:nvPicPr>
          <p:cNvPr id="6" name="Picture 5"/>
          <p:cNvPicPr>
            <a:picLocks noChangeAspect="1"/>
          </p:cNvPicPr>
          <p:nvPr/>
        </p:nvPicPr>
        <p:blipFill>
          <a:blip r:embed="rId3"/>
          <a:stretch>
            <a:fillRect/>
          </a:stretch>
        </p:blipFill>
        <p:spPr>
          <a:xfrm>
            <a:off x="2160015" y="2590800"/>
            <a:ext cx="4900169" cy="28765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457200"/>
            <a:ext cx="8001000" cy="731838"/>
          </a:xfrm>
          <a:ln>
            <a:solidFill>
              <a:schemeClr val="tx1"/>
            </a:solidFill>
            <a:miter lim="800000"/>
            <a:headEnd/>
            <a:tailEnd/>
          </a:ln>
        </p:spPr>
        <p:txBody>
          <a:bodyPr/>
          <a:lstStyle/>
          <a:p>
            <a:pPr eaLnBrk="1" hangingPunct="1"/>
            <a:r>
              <a:rPr lang="en-US" altLang="en-US">
                <a:solidFill>
                  <a:schemeClr val="tx1"/>
                </a:solidFill>
              </a:rPr>
              <a:t>9.  Use good table manners</a:t>
            </a:r>
          </a:p>
        </p:txBody>
      </p:sp>
      <p:pic>
        <p:nvPicPr>
          <p:cNvPr id="3" name="Picture 2"/>
          <p:cNvPicPr>
            <a:picLocks noChangeAspect="1"/>
          </p:cNvPicPr>
          <p:nvPr/>
        </p:nvPicPr>
        <p:blipFill>
          <a:blip r:embed="rId3"/>
          <a:stretch>
            <a:fillRect/>
          </a:stretch>
        </p:blipFill>
        <p:spPr>
          <a:xfrm>
            <a:off x="2526506" y="2438400"/>
            <a:ext cx="4167187" cy="33370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457200"/>
            <a:ext cx="8001000" cy="731838"/>
          </a:xfrm>
          <a:ln>
            <a:solidFill>
              <a:schemeClr val="tx1"/>
            </a:solidFill>
            <a:miter lim="800000"/>
            <a:headEnd/>
            <a:tailEnd/>
          </a:ln>
        </p:spPr>
        <p:txBody>
          <a:bodyPr/>
          <a:lstStyle/>
          <a:p>
            <a:pPr eaLnBrk="1" hangingPunct="1"/>
            <a:r>
              <a:rPr lang="en-US" altLang="en-US">
                <a:solidFill>
                  <a:schemeClr val="tx1"/>
                </a:solidFill>
              </a:rPr>
              <a:t>10. Say “I’m sorry”   </a:t>
            </a:r>
          </a:p>
        </p:txBody>
      </p:sp>
      <p:pic>
        <p:nvPicPr>
          <p:cNvPr id="4" name="Picture 3"/>
          <p:cNvPicPr>
            <a:picLocks noChangeAspect="1"/>
          </p:cNvPicPr>
          <p:nvPr/>
        </p:nvPicPr>
        <p:blipFill>
          <a:blip r:embed="rId3"/>
          <a:stretch>
            <a:fillRect/>
          </a:stretch>
        </p:blipFill>
        <p:spPr>
          <a:xfrm>
            <a:off x="3040239" y="2209800"/>
            <a:ext cx="3139722" cy="3390900"/>
          </a:xfrm>
          <a:prstGeom prst="rect">
            <a:avLst/>
          </a:prstGeom>
          <a:ln w="88900" cap="sq" cmpd="thickThin">
            <a:solidFill>
              <a:srgbClr val="000000"/>
            </a:solidFill>
            <a:prstDash val="solid"/>
            <a:miter lim="800000"/>
          </a:ln>
          <a:effectLst>
            <a:innerShdw blurRad="76200">
              <a:srgbClr val="000000"/>
            </a:innerShdw>
          </a:effectLst>
        </p:spPr>
      </p:pic>
      <p:sp>
        <p:nvSpPr>
          <p:cNvPr id="5" name="Oval 4"/>
          <p:cNvSpPr/>
          <p:nvPr/>
        </p:nvSpPr>
        <p:spPr>
          <a:xfrm>
            <a:off x="4800600" y="3048000"/>
            <a:ext cx="152400" cy="152400"/>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6" name="Oval Callout 5"/>
          <p:cNvSpPr/>
          <p:nvPr/>
        </p:nvSpPr>
        <p:spPr>
          <a:xfrm>
            <a:off x="1066800" y="1676400"/>
            <a:ext cx="1524000" cy="1219200"/>
          </a:xfrm>
          <a:prstGeom prst="wedgeEllipseCallout">
            <a:avLst>
              <a:gd name="adj1" fmla="val 69464"/>
              <a:gd name="adj2" fmla="val 61072"/>
            </a:avLst>
          </a:prstGeom>
          <a:solidFill>
            <a:srgbClr val="EAB4D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I’m sorry</a:t>
            </a:r>
          </a:p>
        </p:txBody>
      </p:sp>
      <p:sp>
        <p:nvSpPr>
          <p:cNvPr id="7" name="Oval Callout 6"/>
          <p:cNvSpPr/>
          <p:nvPr/>
        </p:nvSpPr>
        <p:spPr>
          <a:xfrm>
            <a:off x="5988050" y="2133600"/>
            <a:ext cx="1600200" cy="1298575"/>
          </a:xfrm>
          <a:prstGeom prst="wedgeEllipseCallout">
            <a:avLst>
              <a:gd name="adj1" fmla="val -78869"/>
              <a:gd name="adj2" fmla="val 25562"/>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That’s okay</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457200"/>
            <a:ext cx="7924800" cy="2133600"/>
          </a:xfrm>
          <a:ln>
            <a:solidFill>
              <a:schemeClr val="tx1"/>
            </a:solidFill>
            <a:miter lim="800000"/>
            <a:headEnd/>
            <a:tailEnd/>
          </a:ln>
        </p:spPr>
        <p:txBody>
          <a:bodyPr/>
          <a:lstStyle/>
          <a:p>
            <a:pPr eaLnBrk="1" hangingPunct="1"/>
            <a:r>
              <a:rPr lang="en-US" altLang="en-US">
                <a:solidFill>
                  <a:schemeClr val="tx1"/>
                </a:solidFill>
              </a:rPr>
              <a:t>Using good manners shows other people that we respect them and their feelings!</a:t>
            </a:r>
          </a:p>
        </p:txBody>
      </p:sp>
      <p:pic>
        <p:nvPicPr>
          <p:cNvPr id="4" name="Picture 3"/>
          <p:cNvPicPr>
            <a:picLocks noChangeAspect="1"/>
          </p:cNvPicPr>
          <p:nvPr/>
        </p:nvPicPr>
        <p:blipFill>
          <a:blip r:embed="rId3"/>
          <a:stretch>
            <a:fillRect/>
          </a:stretch>
        </p:blipFill>
        <p:spPr>
          <a:xfrm>
            <a:off x="2819400" y="2971800"/>
            <a:ext cx="3733800" cy="323802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124200" y="4343400"/>
            <a:ext cx="27432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2400" dirty="0">
                <a:solidFill>
                  <a:schemeClr val="tx1"/>
                </a:solidFill>
                <a:latin typeface="Comic Sans MS" panose="030F0702030302020204" pitchFamily="66" charset="0"/>
              </a:rPr>
              <a:t>We can use good manners!</a:t>
            </a:r>
            <a:endParaRPr lang="en-US" sz="2400" dirty="0">
              <a:latin typeface="Comic Sans MS" panose="030F0702030302020204" pitchFamily="66" charset="0"/>
            </a:endParaRP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ln>
            <a:solidFill>
              <a:schemeClr val="tx1"/>
            </a:solidFill>
            <a:miter lim="800000"/>
            <a:headEnd/>
            <a:tailEnd/>
          </a:ln>
        </p:spPr>
        <p:txBody>
          <a:bodyPr/>
          <a:lstStyle/>
          <a:p>
            <a:pPr eaLnBrk="1" hangingPunct="1"/>
            <a:r>
              <a:rPr lang="en-US" altLang="en-US">
                <a:solidFill>
                  <a:schemeClr val="tx1"/>
                </a:solidFill>
              </a:rPr>
              <a:t>Top 10 Good Manners</a:t>
            </a:r>
          </a:p>
        </p:txBody>
      </p:sp>
      <p:sp>
        <p:nvSpPr>
          <p:cNvPr id="34819" name="Content Placeholder 2"/>
          <p:cNvSpPr>
            <a:spLocks noGrp="1"/>
          </p:cNvSpPr>
          <p:nvPr>
            <p:ph sz="half" idx="1"/>
          </p:nvPr>
        </p:nvSpPr>
        <p:spPr>
          <a:ln>
            <a:solidFill>
              <a:schemeClr val="tx1"/>
            </a:solidFill>
            <a:miter lim="800000"/>
            <a:headEnd/>
            <a:tailEnd/>
          </a:ln>
        </p:spPr>
        <p:txBody>
          <a:bodyPr/>
          <a:lstStyle/>
          <a:p>
            <a:pPr marL="514350" indent="-514350" eaLnBrk="1" hangingPunct="1">
              <a:buFontTx/>
              <a:buAutoNum type="arabicPeriod"/>
            </a:pPr>
            <a:r>
              <a:rPr lang="en-US" altLang="en-US">
                <a:solidFill>
                  <a:schemeClr val="tx1"/>
                </a:solidFill>
              </a:rPr>
              <a:t>Say “please” and “thank you”</a:t>
            </a:r>
          </a:p>
          <a:p>
            <a:pPr marL="514350" indent="-514350" eaLnBrk="1" hangingPunct="1">
              <a:buFontTx/>
              <a:buAutoNum type="arabicPeriod"/>
            </a:pPr>
            <a:r>
              <a:rPr lang="en-US" altLang="en-US">
                <a:solidFill>
                  <a:schemeClr val="tx1"/>
                </a:solidFill>
              </a:rPr>
              <a:t>Say “you’re welcome”</a:t>
            </a:r>
          </a:p>
          <a:p>
            <a:pPr marL="514350" indent="-514350" eaLnBrk="1" hangingPunct="1">
              <a:buFontTx/>
              <a:buAutoNum type="arabicPeriod"/>
            </a:pPr>
            <a:r>
              <a:rPr lang="en-US" altLang="en-US">
                <a:solidFill>
                  <a:schemeClr val="tx1"/>
                </a:solidFill>
              </a:rPr>
              <a:t>Wait your turn</a:t>
            </a:r>
          </a:p>
          <a:p>
            <a:pPr marL="514350" indent="-514350" eaLnBrk="1" hangingPunct="1">
              <a:buFontTx/>
              <a:buAutoNum type="arabicPeriod"/>
            </a:pPr>
            <a:r>
              <a:rPr lang="en-US" altLang="en-US">
                <a:solidFill>
                  <a:schemeClr val="tx1"/>
                </a:solidFill>
              </a:rPr>
              <a:t>Say “excuse me”</a:t>
            </a:r>
          </a:p>
          <a:p>
            <a:pPr marL="514350" indent="-514350" eaLnBrk="1" hangingPunct="1">
              <a:buFontTx/>
              <a:buAutoNum type="arabicPeriod"/>
            </a:pPr>
            <a:r>
              <a:rPr lang="en-US" altLang="en-US">
                <a:solidFill>
                  <a:schemeClr val="tx1"/>
                </a:solidFill>
              </a:rPr>
              <a:t>Say “hi” and “bye”</a:t>
            </a:r>
          </a:p>
          <a:p>
            <a:pPr marL="514350" indent="-514350" eaLnBrk="1" hangingPunct="1">
              <a:buFontTx/>
              <a:buAutoNum type="arabicPeriod"/>
            </a:pPr>
            <a:endParaRPr lang="en-US" altLang="en-US">
              <a:solidFill>
                <a:schemeClr val="tx1"/>
              </a:solidFill>
            </a:endParaRPr>
          </a:p>
          <a:p>
            <a:pPr marL="514350" indent="-514350" eaLnBrk="1" hangingPunct="1">
              <a:buFontTx/>
              <a:buAutoNum type="arabicPeriod"/>
            </a:pPr>
            <a:endParaRPr lang="en-US" altLang="en-US" sz="2600">
              <a:solidFill>
                <a:schemeClr val="tx1"/>
              </a:solidFill>
            </a:endParaRPr>
          </a:p>
          <a:p>
            <a:pPr marL="514350" indent="-514350" eaLnBrk="1" hangingPunct="1">
              <a:buFontTx/>
              <a:buAutoNum type="arabicPeriod"/>
            </a:pPr>
            <a:endParaRPr lang="en-US" altLang="en-US" sz="2600">
              <a:solidFill>
                <a:schemeClr val="tx1"/>
              </a:solidFill>
            </a:endParaRPr>
          </a:p>
          <a:p>
            <a:pPr marL="514350" indent="-514350" eaLnBrk="1" hangingPunct="1">
              <a:buFontTx/>
              <a:buAutoNum type="arabicPeriod"/>
            </a:pPr>
            <a:endParaRPr lang="en-US" altLang="en-US">
              <a:solidFill>
                <a:schemeClr val="tx1"/>
              </a:solidFill>
            </a:endParaRPr>
          </a:p>
          <a:p>
            <a:pPr marL="514350" indent="-514350" eaLnBrk="1" hangingPunct="1">
              <a:buFontTx/>
              <a:buAutoNum type="arabicPeriod"/>
            </a:pPr>
            <a:endParaRPr lang="en-US" altLang="en-US"/>
          </a:p>
        </p:txBody>
      </p:sp>
      <p:sp>
        <p:nvSpPr>
          <p:cNvPr id="34820" name="Content Placeholder 3"/>
          <p:cNvSpPr>
            <a:spLocks noGrp="1"/>
          </p:cNvSpPr>
          <p:nvPr>
            <p:ph sz="half" idx="2"/>
          </p:nvPr>
        </p:nvSpPr>
        <p:spPr>
          <a:xfrm>
            <a:off x="4648200" y="1600200"/>
            <a:ext cx="3962400" cy="4525963"/>
          </a:xfrm>
          <a:ln>
            <a:solidFill>
              <a:schemeClr val="tx1"/>
            </a:solidFill>
            <a:miter lim="800000"/>
            <a:headEnd/>
            <a:tailEnd/>
          </a:ln>
        </p:spPr>
        <p:txBody>
          <a:bodyPr/>
          <a:lstStyle/>
          <a:p>
            <a:pPr marL="514350" indent="-514350" eaLnBrk="1" hangingPunct="1">
              <a:buFontTx/>
              <a:buAutoNum type="arabicPeriod" startAt="6"/>
            </a:pPr>
            <a:r>
              <a:rPr lang="en-US" altLang="en-US">
                <a:solidFill>
                  <a:schemeClr val="tx1"/>
                </a:solidFill>
              </a:rPr>
              <a:t>Hold the door</a:t>
            </a:r>
          </a:p>
          <a:p>
            <a:pPr marL="514350" indent="-514350" eaLnBrk="1" hangingPunct="1">
              <a:buFontTx/>
              <a:buAutoNum type="arabicPeriod" startAt="6"/>
            </a:pPr>
            <a:r>
              <a:rPr lang="en-US" altLang="en-US">
                <a:solidFill>
                  <a:schemeClr val="tx1"/>
                </a:solidFill>
              </a:rPr>
              <a:t>Use a quiet voice</a:t>
            </a:r>
          </a:p>
          <a:p>
            <a:pPr marL="514350" indent="-514350" eaLnBrk="1" hangingPunct="1">
              <a:buFontTx/>
              <a:buAutoNum type="arabicPeriod" startAt="6"/>
            </a:pPr>
            <a:r>
              <a:rPr lang="en-US" altLang="en-US">
                <a:solidFill>
                  <a:schemeClr val="tx1"/>
                </a:solidFill>
              </a:rPr>
              <a:t>Share</a:t>
            </a:r>
          </a:p>
          <a:p>
            <a:pPr marL="514350" indent="-514350" eaLnBrk="1" hangingPunct="1">
              <a:buFontTx/>
              <a:buAutoNum type="arabicPeriod" startAt="6"/>
            </a:pPr>
            <a:r>
              <a:rPr lang="en-US" altLang="en-US">
                <a:solidFill>
                  <a:schemeClr val="tx1"/>
                </a:solidFill>
              </a:rPr>
              <a:t>Use good table manners</a:t>
            </a:r>
          </a:p>
          <a:p>
            <a:pPr marL="514350" indent="-514350" eaLnBrk="1" hangingPunct="1">
              <a:buFontTx/>
              <a:buAutoNum type="arabicPeriod" startAt="6"/>
            </a:pPr>
            <a:r>
              <a:rPr lang="en-US" altLang="en-US">
                <a:solidFill>
                  <a:schemeClr val="tx1"/>
                </a:solidFill>
              </a:rPr>
              <a:t>Say “I’m sorry”</a:t>
            </a:r>
          </a:p>
        </p:txBody>
      </p:sp>
      <p:pic>
        <p:nvPicPr>
          <p:cNvPr id="348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4716463"/>
            <a:ext cx="1838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762000" y="457200"/>
            <a:ext cx="7467600" cy="731838"/>
          </a:xfrm>
          <a:ln>
            <a:solidFill>
              <a:schemeClr val="tx1"/>
            </a:solidFill>
            <a:miter lim="800000"/>
            <a:headEnd/>
            <a:tailEnd/>
          </a:ln>
        </p:spPr>
        <p:txBody>
          <a:bodyPr/>
          <a:lstStyle/>
          <a:p>
            <a:pPr eaLnBrk="1" hangingPunct="1"/>
            <a:r>
              <a:rPr lang="en-US" altLang="en-US"/>
              <a:t>So…what do YOU think?</a:t>
            </a:r>
          </a:p>
        </p:txBody>
      </p:sp>
      <p:sp>
        <p:nvSpPr>
          <p:cNvPr id="35843" name="Content Placeholder 5"/>
          <p:cNvSpPr>
            <a:spLocks noGrp="1"/>
          </p:cNvSpPr>
          <p:nvPr>
            <p:ph idx="1"/>
          </p:nvPr>
        </p:nvSpPr>
        <p:spPr>
          <a:xfrm>
            <a:off x="533400" y="1752600"/>
            <a:ext cx="7924800" cy="1752600"/>
          </a:xfrm>
        </p:spPr>
        <p:txBody>
          <a:bodyPr/>
          <a:lstStyle/>
          <a:p>
            <a:pPr marL="0" indent="0" algn="ctr" eaLnBrk="1" hangingPunct="1">
              <a:buFontTx/>
              <a:buNone/>
            </a:pPr>
            <a:r>
              <a:rPr lang="en-US" altLang="en-US"/>
              <a:t>You get to the classroom door just as  other kids are coming out.  What should you do?</a:t>
            </a:r>
          </a:p>
        </p:txBody>
      </p:sp>
      <p:pic>
        <p:nvPicPr>
          <p:cNvPr id="7" name="Picture 6"/>
          <p:cNvPicPr>
            <a:picLocks noChangeAspect="1"/>
          </p:cNvPicPr>
          <p:nvPr/>
        </p:nvPicPr>
        <p:blipFill>
          <a:blip r:embed="rId3"/>
          <a:stretch>
            <a:fillRect/>
          </a:stretch>
        </p:blipFill>
        <p:spPr>
          <a:xfrm>
            <a:off x="2514600" y="3352800"/>
            <a:ext cx="3810000" cy="2984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a:solidFill>
              <a:schemeClr val="tx1"/>
            </a:solidFill>
            <a:miter lim="800000"/>
            <a:headEnd/>
            <a:tailEnd/>
          </a:ln>
        </p:spPr>
        <p:txBody>
          <a:bodyPr/>
          <a:lstStyle/>
          <a:p>
            <a:pPr eaLnBrk="1" hangingPunct="1"/>
            <a:r>
              <a:rPr lang="en-US" altLang="en-US"/>
              <a:t>What are Good Manners?</a:t>
            </a:r>
          </a:p>
        </p:txBody>
      </p:sp>
      <p:sp>
        <p:nvSpPr>
          <p:cNvPr id="3" name="Content Placeholder 2"/>
          <p:cNvSpPr>
            <a:spLocks noGrp="1"/>
          </p:cNvSpPr>
          <p:nvPr>
            <p:ph idx="1"/>
          </p:nvPr>
        </p:nvSpPr>
        <p:spPr>
          <a:xfrm>
            <a:off x="609600" y="1216025"/>
            <a:ext cx="7848600" cy="4876800"/>
          </a:xfrm>
        </p:spPr>
        <p:txBody>
          <a:bodyPr/>
          <a:lstStyle/>
          <a:p>
            <a:pPr eaLnBrk="1" hangingPunct="1">
              <a:defRPr/>
            </a:pPr>
            <a:r>
              <a:rPr lang="en-US" dirty="0"/>
              <a:t>A way of behaving that shows </a:t>
            </a:r>
            <a:r>
              <a:rPr lang="en-US" b="1" dirty="0"/>
              <a:t>politeness</a:t>
            </a:r>
            <a:r>
              <a:rPr lang="en-US" dirty="0"/>
              <a:t> towards others.</a:t>
            </a:r>
          </a:p>
          <a:p>
            <a:pPr marL="0" indent="0" algn="ctr" eaLnBrk="1" hangingPunct="1">
              <a:buFontTx/>
              <a:buNone/>
              <a:defRPr/>
            </a:pPr>
            <a:endParaRPr lang="en-US" dirty="0"/>
          </a:p>
          <a:p>
            <a:pPr eaLnBrk="1" hangingPunct="1">
              <a:defRPr/>
            </a:pPr>
            <a:r>
              <a:rPr lang="en-US" dirty="0"/>
              <a:t>Things we say and do that show </a:t>
            </a:r>
            <a:r>
              <a:rPr lang="en-US" b="1" dirty="0"/>
              <a:t>respect</a:t>
            </a:r>
            <a:r>
              <a:rPr lang="en-US" dirty="0"/>
              <a:t> for others.</a:t>
            </a:r>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t="12834" r="52592"/>
          <a:stretch>
            <a:fillRect/>
          </a:stretch>
        </p:blipFill>
        <p:spPr bwMode="auto">
          <a:xfrm>
            <a:off x="5715000" y="3505200"/>
            <a:ext cx="2514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ln>
            <a:solidFill>
              <a:schemeClr val="tx1"/>
            </a:solidFill>
            <a:miter lim="800000"/>
            <a:headEnd/>
            <a:tailEnd/>
          </a:ln>
        </p:spPr>
        <p:txBody>
          <a:bodyPr/>
          <a:lstStyle/>
          <a:p>
            <a:pPr eaLnBrk="1" hangingPunct="1"/>
            <a:r>
              <a:rPr lang="en-US" altLang="en-US"/>
              <a:t>What does “rude” mean? </a:t>
            </a:r>
          </a:p>
        </p:txBody>
      </p:sp>
      <p:sp>
        <p:nvSpPr>
          <p:cNvPr id="3" name="Content Placeholder 2"/>
          <p:cNvSpPr>
            <a:spLocks noGrp="1"/>
          </p:cNvSpPr>
          <p:nvPr>
            <p:ph idx="1"/>
          </p:nvPr>
        </p:nvSpPr>
        <p:spPr>
          <a:xfrm>
            <a:off x="757238" y="1447800"/>
            <a:ext cx="7543800" cy="4267200"/>
          </a:xfrm>
        </p:spPr>
        <p:txBody>
          <a:bodyPr/>
          <a:lstStyle/>
          <a:p>
            <a:pPr eaLnBrk="1" hangingPunct="1">
              <a:defRPr/>
            </a:pPr>
            <a:r>
              <a:rPr lang="en-US" dirty="0"/>
              <a:t>Not being polite</a:t>
            </a:r>
          </a:p>
          <a:p>
            <a:pPr marL="0" indent="0" eaLnBrk="1" hangingPunct="1">
              <a:buFontTx/>
              <a:buNone/>
              <a:defRPr/>
            </a:pPr>
            <a:endParaRPr lang="en-US" dirty="0"/>
          </a:p>
          <a:p>
            <a:pPr eaLnBrk="1" hangingPunct="1">
              <a:defRPr/>
            </a:pPr>
            <a:r>
              <a:rPr lang="en-US" dirty="0"/>
              <a:t>Not using good manners</a:t>
            </a:r>
          </a:p>
        </p:txBody>
      </p:sp>
      <p:pic>
        <p:nvPicPr>
          <p:cNvPr id="4" name="Picture 3"/>
          <p:cNvPicPr>
            <a:picLocks noChangeAspect="1"/>
          </p:cNvPicPr>
          <p:nvPr/>
        </p:nvPicPr>
        <p:blipFill rotWithShape="1">
          <a:blip r:embed="rId3"/>
          <a:srcRect t="14919" b="34145"/>
          <a:stretch/>
        </p:blipFill>
        <p:spPr>
          <a:xfrm flipH="1">
            <a:off x="5244857" y="4145757"/>
            <a:ext cx="3112889" cy="2239962"/>
          </a:xfrm>
          <a:prstGeom prst="rect">
            <a:avLst/>
          </a:prstGeom>
          <a:scene3d>
            <a:camera prst="orthographicFront">
              <a:rot lat="0" lon="0" rev="0"/>
            </a:camera>
            <a:lightRig rig="threePt" dir="t"/>
          </a:scene3d>
        </p:spPr>
      </p:pic>
      <p:sp>
        <p:nvSpPr>
          <p:cNvPr id="5" name="Oval Callout 4"/>
          <p:cNvSpPr/>
          <p:nvPr/>
        </p:nvSpPr>
        <p:spPr>
          <a:xfrm>
            <a:off x="3276600" y="3352800"/>
            <a:ext cx="1981200" cy="1222375"/>
          </a:xfrm>
          <a:prstGeom prst="wedgeEllipseCallout">
            <a:avLst>
              <a:gd name="adj1" fmla="val 68109"/>
              <a:gd name="adj2" fmla="val 52514"/>
            </a:avLst>
          </a:prstGeom>
          <a:solidFill>
            <a:srgbClr val="FFCC6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dirty="0">
                <a:solidFill>
                  <a:schemeClr val="tx1"/>
                </a:solidFill>
              </a:rPr>
              <a:t>BLAH</a:t>
            </a:r>
          </a:p>
          <a:p>
            <a:pPr algn="ctr" eaLnBrk="1" hangingPunct="1">
              <a:defRPr/>
            </a:pPr>
            <a:r>
              <a:rPr lang="en-US" dirty="0">
                <a:solidFill>
                  <a:schemeClr val="tx1"/>
                </a:solidFill>
              </a:rPr>
              <a:t>BLAH</a:t>
            </a:r>
          </a:p>
          <a:p>
            <a:pPr algn="ctr" eaLnBrk="1" hangingPunct="1">
              <a:defRPr/>
            </a:pPr>
            <a:r>
              <a:rPr lang="en-US" dirty="0">
                <a:solidFill>
                  <a:schemeClr val="tx1"/>
                </a:solidFill>
              </a:rPr>
              <a:t>BLAH</a:t>
            </a:r>
          </a:p>
          <a:p>
            <a:pPr algn="ctr" eaLnBrk="1" hangingPunct="1">
              <a:defRPr/>
            </a:pPr>
            <a:r>
              <a:rPr lang="en-US" dirty="0">
                <a:solidFill>
                  <a:schemeClr val="tx1"/>
                </a:solidFill>
              </a:rPr>
              <a:t>BLAH</a:t>
            </a:r>
          </a:p>
        </p:txBody>
      </p:sp>
      <p:sp>
        <p:nvSpPr>
          <p:cNvPr id="6" name="Cloud Callout 5"/>
          <p:cNvSpPr/>
          <p:nvPr/>
        </p:nvSpPr>
        <p:spPr>
          <a:xfrm>
            <a:off x="6629400" y="2681288"/>
            <a:ext cx="2133600" cy="1014412"/>
          </a:xfrm>
          <a:prstGeom prst="cloudCallout">
            <a:avLst>
              <a:gd name="adj1" fmla="val -3997"/>
              <a:gd name="adj2" fmla="val 87513"/>
            </a:avLst>
          </a:prstGeom>
          <a:solidFill>
            <a:srgbClr val="EAB4D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How rude…</a:t>
            </a:r>
          </a:p>
        </p:txBody>
      </p:sp>
      <p:sp>
        <p:nvSpPr>
          <p:cNvPr id="7" name="Oval Callout 6"/>
          <p:cNvSpPr/>
          <p:nvPr/>
        </p:nvSpPr>
        <p:spPr>
          <a:xfrm>
            <a:off x="2438400" y="4575175"/>
            <a:ext cx="1981200" cy="1222375"/>
          </a:xfrm>
          <a:prstGeom prst="wedgeEllipseCallout">
            <a:avLst>
              <a:gd name="adj1" fmla="val 116323"/>
              <a:gd name="adj2" fmla="val -36995"/>
            </a:avLst>
          </a:prstGeom>
          <a:solidFill>
            <a:srgbClr val="FFCC6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dirty="0">
                <a:solidFill>
                  <a:schemeClr val="tx1"/>
                </a:solidFill>
              </a:rPr>
              <a:t>BLAH</a:t>
            </a:r>
          </a:p>
          <a:p>
            <a:pPr algn="ctr" eaLnBrk="1" hangingPunct="1">
              <a:defRPr/>
            </a:pPr>
            <a:r>
              <a:rPr lang="en-US" dirty="0">
                <a:solidFill>
                  <a:schemeClr val="tx1"/>
                </a:solidFill>
              </a:rPr>
              <a:t>BLAH</a:t>
            </a:r>
          </a:p>
          <a:p>
            <a:pPr algn="ctr" eaLnBrk="1" hangingPunct="1">
              <a:defRPr/>
            </a:pPr>
            <a:r>
              <a:rPr lang="en-US" dirty="0">
                <a:solidFill>
                  <a:schemeClr val="tx1"/>
                </a:solidFill>
              </a:rPr>
              <a:t>BLAH</a:t>
            </a:r>
          </a:p>
          <a:p>
            <a:pPr algn="ctr" eaLnBrk="1" hangingPunct="1">
              <a:defRPr/>
            </a:pPr>
            <a:r>
              <a:rPr lang="en-US" dirty="0">
                <a:solidFill>
                  <a:schemeClr val="tx1"/>
                </a:solidFill>
              </a:rPr>
              <a:t>BLAH</a:t>
            </a:r>
          </a:p>
        </p:txBody>
      </p:sp>
      <p:sp>
        <p:nvSpPr>
          <p:cNvPr id="11" name="Oval Callout 10"/>
          <p:cNvSpPr/>
          <p:nvPr/>
        </p:nvSpPr>
        <p:spPr>
          <a:xfrm>
            <a:off x="5372100" y="3352800"/>
            <a:ext cx="1600200" cy="742950"/>
          </a:xfrm>
          <a:prstGeom prst="wedgeEllipseCallout">
            <a:avLst>
              <a:gd name="adj1" fmla="val -10600"/>
              <a:gd name="adj2" fmla="val 81707"/>
            </a:avLst>
          </a:prstGeom>
          <a:solidFill>
            <a:srgbClr val="FFCC6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1100" dirty="0">
                <a:solidFill>
                  <a:schemeClr val="tx1"/>
                </a:solidFill>
              </a:rPr>
              <a:t>BLAH</a:t>
            </a:r>
          </a:p>
          <a:p>
            <a:pPr algn="ctr" eaLnBrk="1" hangingPunct="1">
              <a:defRPr/>
            </a:pPr>
            <a:r>
              <a:rPr lang="en-US" sz="1100" dirty="0">
                <a:solidFill>
                  <a:schemeClr val="tx1"/>
                </a:solidFill>
              </a:rPr>
              <a:t>BLAH</a:t>
            </a:r>
          </a:p>
          <a:p>
            <a:pPr algn="ctr" eaLnBrk="1" hangingPunct="1">
              <a:defRPr/>
            </a:pPr>
            <a:r>
              <a:rPr lang="en-US" sz="1100" dirty="0">
                <a:solidFill>
                  <a:schemeClr val="tx1"/>
                </a:solidFill>
              </a:rPr>
              <a:t>BLAH</a:t>
            </a:r>
          </a:p>
          <a:p>
            <a:pPr algn="ctr" eaLnBrk="1" hangingPunct="1">
              <a:defRPr/>
            </a:pPr>
            <a:r>
              <a:rPr lang="en-US" sz="1100" dirty="0">
                <a:solidFill>
                  <a:schemeClr val="tx1"/>
                </a:solidFill>
              </a:rPr>
              <a:t>BLAH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838200" y="990600"/>
            <a:ext cx="7391400" cy="1493838"/>
          </a:xfrm>
          <a:ln>
            <a:solidFill>
              <a:schemeClr val="tx1"/>
            </a:solidFill>
            <a:miter lim="800000"/>
            <a:headEnd/>
            <a:tailEnd/>
          </a:ln>
        </p:spPr>
        <p:txBody>
          <a:bodyPr/>
          <a:lstStyle/>
          <a:p>
            <a:pPr eaLnBrk="1" hangingPunct="1"/>
            <a:r>
              <a:rPr lang="en-US" altLang="en-US">
                <a:solidFill>
                  <a:schemeClr val="tx1"/>
                </a:solidFill>
              </a:rPr>
              <a:t> What good manners should we ALL use?</a:t>
            </a:r>
          </a:p>
        </p:txBody>
      </p:sp>
      <p:pic>
        <p:nvPicPr>
          <p:cNvPr id="5" name="Picture 4"/>
          <p:cNvPicPr>
            <a:picLocks noChangeAspect="1"/>
          </p:cNvPicPr>
          <p:nvPr/>
        </p:nvPicPr>
        <p:blipFill>
          <a:blip r:embed="rId3"/>
          <a:stretch>
            <a:fillRect/>
          </a:stretch>
        </p:blipFill>
        <p:spPr>
          <a:xfrm>
            <a:off x="2324100" y="2895600"/>
            <a:ext cx="4419599" cy="337058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609600" y="381000"/>
            <a:ext cx="7924800" cy="1143000"/>
          </a:xfrm>
          <a:ln>
            <a:solidFill>
              <a:schemeClr val="tx1"/>
            </a:solidFill>
            <a:miter lim="800000"/>
            <a:headEnd/>
            <a:tailEnd/>
          </a:ln>
        </p:spPr>
        <p:txBody>
          <a:bodyPr/>
          <a:lstStyle/>
          <a:p>
            <a:pPr eaLnBrk="1" hangingPunct="1"/>
            <a:r>
              <a:rPr lang="en-US" altLang="en-US" dirty="0">
                <a:solidFill>
                  <a:schemeClr val="tx1"/>
                </a:solidFill>
              </a:rPr>
              <a:t>1.  Say “please” and </a:t>
            </a:r>
            <a:br>
              <a:rPr lang="en-US" altLang="en-US" dirty="0">
                <a:solidFill>
                  <a:schemeClr val="tx1"/>
                </a:solidFill>
              </a:rPr>
            </a:br>
            <a:r>
              <a:rPr lang="en-US" altLang="en-US" dirty="0">
                <a:solidFill>
                  <a:schemeClr val="tx1"/>
                </a:solidFill>
              </a:rPr>
              <a:t>“thank you”</a:t>
            </a:r>
          </a:p>
        </p:txBody>
      </p:sp>
      <p:pic>
        <p:nvPicPr>
          <p:cNvPr id="2" name="Picture 1">
            <a:extLst>
              <a:ext uri="{FF2B5EF4-FFF2-40B4-BE49-F238E27FC236}">
                <a16:creationId xmlns:a16="http://schemas.microsoft.com/office/drawing/2014/main" id="{FEBFD096-5992-4E3E-8125-C08AD7A236DB}"/>
              </a:ext>
            </a:extLst>
          </p:cNvPr>
          <p:cNvPicPr>
            <a:picLocks noChangeAspect="1"/>
          </p:cNvPicPr>
          <p:nvPr/>
        </p:nvPicPr>
        <p:blipFill>
          <a:blip r:embed="rId3"/>
          <a:stretch>
            <a:fillRect/>
          </a:stretch>
        </p:blipFill>
        <p:spPr>
          <a:xfrm>
            <a:off x="3429000" y="2971800"/>
            <a:ext cx="2675317" cy="2938463"/>
          </a:xfrm>
          <a:prstGeom prst="rect">
            <a:avLst/>
          </a:prstGeom>
          <a:ln w="57150" cap="sq" cmpd="thickThin">
            <a:solidFill>
              <a:srgbClr val="000000"/>
            </a:solidFill>
            <a:prstDash val="solid"/>
            <a:miter lim="800000"/>
          </a:ln>
          <a:effectLst>
            <a:innerShdw blurRad="76200">
              <a:srgbClr val="000000"/>
            </a:innerShdw>
          </a:effectLst>
        </p:spPr>
      </p:pic>
      <p:sp>
        <p:nvSpPr>
          <p:cNvPr id="3" name="Speech Bubble: Oval 2">
            <a:extLst>
              <a:ext uri="{FF2B5EF4-FFF2-40B4-BE49-F238E27FC236}">
                <a16:creationId xmlns:a16="http://schemas.microsoft.com/office/drawing/2014/main" id="{AED2CB8B-DBE7-4A9F-B937-D05E5F4A25F4}"/>
              </a:ext>
            </a:extLst>
          </p:cNvPr>
          <p:cNvSpPr/>
          <p:nvPr/>
        </p:nvSpPr>
        <p:spPr>
          <a:xfrm>
            <a:off x="1219200" y="2057400"/>
            <a:ext cx="1600200" cy="1600200"/>
          </a:xfrm>
          <a:prstGeom prst="wedgeEllipseCallout">
            <a:avLst>
              <a:gd name="adj1" fmla="val 88950"/>
              <a:gd name="adj2" fmla="val 38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Please may I have some?</a:t>
            </a:r>
          </a:p>
        </p:txBody>
      </p:sp>
      <p:sp>
        <p:nvSpPr>
          <p:cNvPr id="7" name="Speech Bubble: Oval 6">
            <a:extLst>
              <a:ext uri="{FF2B5EF4-FFF2-40B4-BE49-F238E27FC236}">
                <a16:creationId xmlns:a16="http://schemas.microsoft.com/office/drawing/2014/main" id="{189D9425-17E8-496B-96E3-0C20053353A9}"/>
              </a:ext>
            </a:extLst>
          </p:cNvPr>
          <p:cNvSpPr/>
          <p:nvPr/>
        </p:nvSpPr>
        <p:spPr>
          <a:xfrm>
            <a:off x="1219200" y="3810000"/>
            <a:ext cx="1600200" cy="1600200"/>
          </a:xfrm>
          <a:prstGeom prst="wedgeEllipseCallout">
            <a:avLst>
              <a:gd name="adj1" fmla="val 95575"/>
              <a:gd name="adj2" fmla="val -33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Thank you!</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457200"/>
            <a:ext cx="7848600" cy="731838"/>
          </a:xfrm>
          <a:ln>
            <a:solidFill>
              <a:schemeClr val="tx1"/>
            </a:solidFill>
            <a:miter lim="800000"/>
            <a:headEnd/>
            <a:tailEnd/>
          </a:ln>
        </p:spPr>
        <p:txBody>
          <a:bodyPr/>
          <a:lstStyle/>
          <a:p>
            <a:pPr eaLnBrk="1" hangingPunct="1"/>
            <a:r>
              <a:rPr lang="en-US" altLang="en-US">
                <a:solidFill>
                  <a:schemeClr val="tx1"/>
                </a:solidFill>
              </a:rPr>
              <a:t>2.  Say “you’re welcome”</a:t>
            </a:r>
          </a:p>
        </p:txBody>
      </p:sp>
      <p:pic>
        <p:nvPicPr>
          <p:cNvPr id="2" name="Picture 1">
            <a:extLst>
              <a:ext uri="{FF2B5EF4-FFF2-40B4-BE49-F238E27FC236}">
                <a16:creationId xmlns:a16="http://schemas.microsoft.com/office/drawing/2014/main" id="{B4471523-8661-405B-B61B-9BED6EC52660}"/>
              </a:ext>
            </a:extLst>
          </p:cNvPr>
          <p:cNvPicPr>
            <a:picLocks noChangeAspect="1"/>
          </p:cNvPicPr>
          <p:nvPr/>
        </p:nvPicPr>
        <p:blipFill>
          <a:blip r:embed="rId3"/>
          <a:stretch>
            <a:fillRect/>
          </a:stretch>
        </p:blipFill>
        <p:spPr>
          <a:xfrm>
            <a:off x="2514600" y="2971800"/>
            <a:ext cx="3171825" cy="2933700"/>
          </a:xfrm>
          <a:prstGeom prst="rect">
            <a:avLst/>
          </a:prstGeom>
          <a:ln w="76200" cap="sq" cmpd="thickThin">
            <a:solidFill>
              <a:srgbClr val="000000"/>
            </a:solidFill>
            <a:prstDash val="solid"/>
            <a:miter lim="800000"/>
          </a:ln>
          <a:effectLst>
            <a:innerShdw blurRad="76200">
              <a:srgbClr val="000000"/>
            </a:innerShdw>
          </a:effectLst>
        </p:spPr>
      </p:pic>
      <p:sp>
        <p:nvSpPr>
          <p:cNvPr id="4" name="Speech Bubble: Oval 3">
            <a:extLst>
              <a:ext uri="{FF2B5EF4-FFF2-40B4-BE49-F238E27FC236}">
                <a16:creationId xmlns:a16="http://schemas.microsoft.com/office/drawing/2014/main" id="{B520A57C-11E3-43C2-B3ED-E0942CABDDB7}"/>
              </a:ext>
            </a:extLst>
          </p:cNvPr>
          <p:cNvSpPr/>
          <p:nvPr/>
        </p:nvSpPr>
        <p:spPr>
          <a:xfrm>
            <a:off x="6096000" y="2057400"/>
            <a:ext cx="1905000" cy="1295400"/>
          </a:xfrm>
          <a:prstGeom prst="wedgeEllipseCallout">
            <a:avLst>
              <a:gd name="adj1" fmla="val -99605"/>
              <a:gd name="adj2" fmla="val 55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You’re welcome!</a:t>
            </a:r>
          </a:p>
        </p:txBody>
      </p:sp>
      <p:sp>
        <p:nvSpPr>
          <p:cNvPr id="8" name="Speech Bubble: Oval 7">
            <a:extLst>
              <a:ext uri="{FF2B5EF4-FFF2-40B4-BE49-F238E27FC236}">
                <a16:creationId xmlns:a16="http://schemas.microsoft.com/office/drawing/2014/main" id="{E28B4B90-51CC-49EA-9DD9-942328791D33}"/>
              </a:ext>
            </a:extLst>
          </p:cNvPr>
          <p:cNvSpPr/>
          <p:nvPr/>
        </p:nvSpPr>
        <p:spPr>
          <a:xfrm>
            <a:off x="990600" y="1828800"/>
            <a:ext cx="1524000" cy="1295400"/>
          </a:xfrm>
          <a:prstGeom prst="wedgeEllipseCallout">
            <a:avLst>
              <a:gd name="adj1" fmla="val 77377"/>
              <a:gd name="adj2" fmla="val 91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Thank you!</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914400"/>
            <a:ext cx="7543800" cy="731838"/>
          </a:xfrm>
          <a:ln>
            <a:solidFill>
              <a:schemeClr val="tx1"/>
            </a:solidFill>
            <a:miter lim="800000"/>
            <a:headEnd/>
            <a:tailEnd/>
          </a:ln>
        </p:spPr>
        <p:txBody>
          <a:bodyPr/>
          <a:lstStyle/>
          <a:p>
            <a:pPr eaLnBrk="1" hangingPunct="1"/>
            <a:r>
              <a:rPr lang="en-US" altLang="en-US">
                <a:solidFill>
                  <a:schemeClr val="tx1"/>
                </a:solidFill>
              </a:rPr>
              <a:t>3.  Wait your turn</a:t>
            </a:r>
          </a:p>
        </p:txBody>
      </p:sp>
      <p:pic>
        <p:nvPicPr>
          <p:cNvPr id="2" name="Picture 1">
            <a:extLst>
              <a:ext uri="{FF2B5EF4-FFF2-40B4-BE49-F238E27FC236}">
                <a16:creationId xmlns:a16="http://schemas.microsoft.com/office/drawing/2014/main" id="{C5634F13-97E3-47C9-9EED-FF3C6334F285}"/>
              </a:ext>
            </a:extLst>
          </p:cNvPr>
          <p:cNvPicPr>
            <a:picLocks noChangeAspect="1"/>
          </p:cNvPicPr>
          <p:nvPr/>
        </p:nvPicPr>
        <p:blipFill>
          <a:blip r:embed="rId3"/>
          <a:stretch>
            <a:fillRect/>
          </a:stretch>
        </p:blipFill>
        <p:spPr>
          <a:xfrm>
            <a:off x="1026319" y="2286000"/>
            <a:ext cx="7091362" cy="33318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7772400" cy="1524000"/>
          </a:xfrm>
          <a:ln>
            <a:solidFill>
              <a:schemeClr val="tx1"/>
            </a:solidFill>
            <a:miter lim="800000"/>
            <a:headEnd/>
            <a:tailEnd/>
          </a:ln>
        </p:spPr>
        <p:txBody>
          <a:bodyPr/>
          <a:lstStyle/>
          <a:p>
            <a:pPr eaLnBrk="1" hangingPunct="1"/>
            <a:r>
              <a:rPr lang="en-US" altLang="en-US">
                <a:solidFill>
                  <a:schemeClr val="tx1"/>
                </a:solidFill>
              </a:rPr>
              <a:t>4.  Say “excuse me” but don’t interrupt</a:t>
            </a:r>
          </a:p>
        </p:txBody>
      </p:sp>
      <p:sp>
        <p:nvSpPr>
          <p:cNvPr id="4" name="Oval Callout 3"/>
          <p:cNvSpPr/>
          <p:nvPr/>
        </p:nvSpPr>
        <p:spPr>
          <a:xfrm>
            <a:off x="762000" y="2511425"/>
            <a:ext cx="1676400" cy="1298575"/>
          </a:xfrm>
          <a:prstGeom prst="wedgeEllipseCallout">
            <a:avLst>
              <a:gd name="adj1" fmla="val 69455"/>
              <a:gd name="adj2" fmla="val 518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Excuse me Mr. Smith…</a:t>
            </a:r>
          </a:p>
        </p:txBody>
      </p:sp>
      <p:pic>
        <p:nvPicPr>
          <p:cNvPr id="2" name="Picture 1">
            <a:extLst>
              <a:ext uri="{FF2B5EF4-FFF2-40B4-BE49-F238E27FC236}">
                <a16:creationId xmlns:a16="http://schemas.microsoft.com/office/drawing/2014/main" id="{2F38A714-F123-4822-85AC-04CCF3922ED9}"/>
              </a:ext>
            </a:extLst>
          </p:cNvPr>
          <p:cNvPicPr>
            <a:picLocks noChangeAspect="1"/>
          </p:cNvPicPr>
          <p:nvPr/>
        </p:nvPicPr>
        <p:blipFill>
          <a:blip r:embed="rId3"/>
          <a:stretch>
            <a:fillRect/>
          </a:stretch>
        </p:blipFill>
        <p:spPr>
          <a:xfrm>
            <a:off x="2857499" y="2123779"/>
            <a:ext cx="3429002" cy="3829641"/>
          </a:xfrm>
          <a:prstGeom prst="rect">
            <a:avLst/>
          </a:prstGeom>
          <a:ln w="381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457200"/>
            <a:ext cx="7848600" cy="731838"/>
          </a:xfrm>
          <a:ln>
            <a:solidFill>
              <a:schemeClr val="tx1"/>
            </a:solidFill>
            <a:miter lim="800000"/>
            <a:headEnd/>
            <a:tailEnd/>
          </a:ln>
        </p:spPr>
        <p:txBody>
          <a:bodyPr/>
          <a:lstStyle/>
          <a:p>
            <a:pPr eaLnBrk="1" hangingPunct="1"/>
            <a:r>
              <a:rPr lang="en-US" altLang="en-US">
                <a:solidFill>
                  <a:schemeClr val="tx1"/>
                </a:solidFill>
              </a:rPr>
              <a:t>5.  Say “hi” and “bye”</a:t>
            </a:r>
          </a:p>
        </p:txBody>
      </p:sp>
      <p:pic>
        <p:nvPicPr>
          <p:cNvPr id="3" name="Picture 2"/>
          <p:cNvPicPr>
            <a:picLocks noChangeAspect="1"/>
          </p:cNvPicPr>
          <p:nvPr/>
        </p:nvPicPr>
        <p:blipFill>
          <a:blip r:embed="rId3"/>
          <a:stretch>
            <a:fillRect/>
          </a:stretch>
        </p:blipFill>
        <p:spPr>
          <a:xfrm>
            <a:off x="2232238" y="2133600"/>
            <a:ext cx="4603324" cy="3448050"/>
          </a:xfrm>
          <a:prstGeom prst="rect">
            <a:avLst/>
          </a:prstGeom>
          <a:ln w="88900" cap="sq" cmpd="thickThin">
            <a:solidFill>
              <a:srgbClr val="000000"/>
            </a:solidFill>
            <a:prstDash val="solid"/>
            <a:miter lim="800000"/>
          </a:ln>
          <a:effectLst>
            <a:innerShdw blurRad="76200">
              <a:srgbClr val="000000"/>
            </a:innerShdw>
          </a:effectLst>
        </p:spPr>
      </p:pic>
      <p:sp>
        <p:nvSpPr>
          <p:cNvPr id="4" name="Oval Callout 3"/>
          <p:cNvSpPr/>
          <p:nvPr/>
        </p:nvSpPr>
        <p:spPr>
          <a:xfrm>
            <a:off x="3886200" y="2133600"/>
            <a:ext cx="990600" cy="841375"/>
          </a:xfrm>
          <a:prstGeom prst="wedgeEllipseCallout">
            <a:avLst>
              <a:gd name="adj1" fmla="val -43155"/>
              <a:gd name="adj2" fmla="val 468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Hi!</a:t>
            </a:r>
          </a:p>
        </p:txBody>
      </p:sp>
      <p:sp>
        <p:nvSpPr>
          <p:cNvPr id="5" name="Oval Callout 4"/>
          <p:cNvSpPr/>
          <p:nvPr/>
        </p:nvSpPr>
        <p:spPr>
          <a:xfrm>
            <a:off x="4076700" y="3048000"/>
            <a:ext cx="914400" cy="688975"/>
          </a:xfrm>
          <a:prstGeom prst="wedgeEllipseCallout">
            <a:avLst>
              <a:gd name="adj1" fmla="val 56846"/>
              <a:gd name="adj2" fmla="val 133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Hi!</a:t>
            </a:r>
          </a:p>
        </p:txBody>
      </p:sp>
    </p:spTree>
  </p:cSld>
  <p:clrMapOvr>
    <a:masterClrMapping/>
  </p:clrMapOvr>
  <p:transition spd="slow">
    <p:wipe dir="r"/>
  </p:transition>
</p:sld>
</file>

<file path=ppt/theme/theme1.xml><?xml version="1.0" encoding="utf-8"?>
<a:theme xmlns:a="http://schemas.openxmlformats.org/drawingml/2006/main" name="Frame26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 can use good manners [Compatibility Mode]" id="{C3E4B38F-C98A-41E4-98A5-02DC9AF464A6}" vid="{53B7D583-00A4-428E-8CF0-BFE0ED9AD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 can use good manners</Template>
  <TotalTime>53</TotalTime>
  <Words>1129</Words>
  <Application>Microsoft Office PowerPoint</Application>
  <PresentationFormat>On-screen Show (4:3)</PresentationFormat>
  <Paragraphs>95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Frame26_www.FreeDownloadPowerPoint.com</vt:lpstr>
      <vt:lpstr>Don’t Be a Rude Dude (or Dudette)! Good Manners and Being Polite</vt:lpstr>
      <vt:lpstr>What are Good Manners?</vt:lpstr>
      <vt:lpstr>What does “rude” mean? </vt:lpstr>
      <vt:lpstr> What good manners should we ALL use?</vt:lpstr>
      <vt:lpstr>1.  Say “please” and  “thank you”</vt:lpstr>
      <vt:lpstr>2.  Say “you’re welcome”</vt:lpstr>
      <vt:lpstr>3.  Wait your turn</vt:lpstr>
      <vt:lpstr>4.  Say “excuse me” but don’t interrupt</vt:lpstr>
      <vt:lpstr>5.  Say “hi” and “bye”</vt:lpstr>
      <vt:lpstr>6. Hold the door   </vt:lpstr>
      <vt:lpstr>7.  Use a quiet voice</vt:lpstr>
      <vt:lpstr>8.  Share</vt:lpstr>
      <vt:lpstr>9.  Use good table manners</vt:lpstr>
      <vt:lpstr>10. Say “I’m sorry”   </vt:lpstr>
      <vt:lpstr>Using good manners shows other people that we respect them and their feelings!</vt:lpstr>
      <vt:lpstr>Top 10 Good Manners</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 Rude Dude (or Dudette)! Good Manners and Being Polite</dc:title>
  <dc:creator>Andrea Morris</dc:creator>
  <cp:lastModifiedBy>Bonnie Jamieson</cp:lastModifiedBy>
  <cp:revision>10</cp:revision>
  <dcterms:created xsi:type="dcterms:W3CDTF">2015-03-02T19:34:21Z</dcterms:created>
  <dcterms:modified xsi:type="dcterms:W3CDTF">2019-09-05T21:10:13Z</dcterms:modified>
</cp:coreProperties>
</file>