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1" r:id="rId7"/>
    <p:sldId id="262" r:id="rId8"/>
    <p:sldId id="263" r:id="rId9"/>
    <p:sldId id="264" r:id="rId10"/>
    <p:sldId id="265" r:id="rId11"/>
    <p:sldId id="269" r:id="rId12"/>
    <p:sldId id="266"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smtClean="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cs typeface="+mn-cs"/>
              </a:defRPr>
            </a:lvl1pPr>
          </a:lstStyle>
          <a:p>
            <a:pPr>
              <a:defRPr/>
            </a:pPr>
            <a:fld id="{C21C9985-802D-461D-BE8E-D85175309A4E}" type="datetimeFigureOut">
              <a:rPr lang="en-US"/>
              <a:pPr>
                <a:defRPr/>
              </a:pPr>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smtClean="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cs typeface="+mn-cs"/>
              </a:defRPr>
            </a:lvl1pPr>
          </a:lstStyle>
          <a:p>
            <a:pPr>
              <a:defRPr/>
            </a:pPr>
            <a:fld id="{BC57D843-D446-4EE9-8BD5-A20561DE49AC}" type="slidenum">
              <a:rPr lang="en-US"/>
              <a:pPr>
                <a:defRPr/>
              </a:pPr>
              <a:t>‹#›</a:t>
            </a:fld>
            <a:endParaRPr lang="en-US"/>
          </a:p>
        </p:txBody>
      </p:sp>
    </p:spTree>
    <p:extLst>
      <p:ext uri="{BB962C8B-B14F-4D97-AF65-F5344CB8AC3E}">
        <p14:creationId xmlns:p14="http://schemas.microsoft.com/office/powerpoint/2010/main" val="3248628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to introduce today’s lesson.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96A852A-912F-4899-BCC8-25AE8D7302C8}"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“What should we wear?”  (clean clothes, clean underwear, clean socks, deoderant/antiperspirant, etc.)</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11E6534-4AA8-4528-95BD-A685D174693F}"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title of slide with students.</a:t>
            </a:r>
            <a:r>
              <a:rPr lang="en-US" baseline="0" smtClean="0"/>
              <a:t>  Talk about how washing our clothes keeps them clean and smelling fresh.  Also talk about how using deodorant/antiperspirant keeps our underarms from smelling when we sweat.  Explain that students might use a stick form of deodorant or a spray version – both work!!</a:t>
            </a:r>
            <a:endParaRPr lang="en-US"/>
          </a:p>
        </p:txBody>
      </p:sp>
      <p:sp>
        <p:nvSpPr>
          <p:cNvPr id="4" name="Slide Number Placeholder 3"/>
          <p:cNvSpPr>
            <a:spLocks noGrp="1"/>
          </p:cNvSpPr>
          <p:nvPr>
            <p:ph type="sldNum" sz="quarter" idx="10"/>
          </p:nvPr>
        </p:nvSpPr>
        <p:spPr/>
        <p:txBody>
          <a:bodyPr/>
          <a:lstStyle/>
          <a:p>
            <a:pPr>
              <a:defRPr/>
            </a:pPr>
            <a:fld id="{BC57D843-D446-4EE9-8BD5-A20561DE49AC}" type="slidenum">
              <a:rPr lang="en-US" smtClean="0"/>
              <a:pPr>
                <a:defRPr/>
              </a:pPr>
              <a:t>11</a:t>
            </a:fld>
            <a:endParaRPr lang="en-US"/>
          </a:p>
        </p:txBody>
      </p:sp>
    </p:spTree>
    <p:extLst>
      <p:ext uri="{BB962C8B-B14F-4D97-AF65-F5344CB8AC3E}">
        <p14:creationId xmlns:p14="http://schemas.microsoft.com/office/powerpoint/2010/main" val="41749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Check to see if students remember the 3 ways to stay clean and healthy.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49D7B8D-FEF6-4826-A61C-705AEE80630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Check to see if they can remember the things they need to wash, brush and wear, as well as the tools they need to do the job.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6789EA7-791C-45EE-99EA-15F1EB21D64A}"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Talk about how important it is to help a friend without hurting their feelings.  Discuss ways to help the friend clean up their act.  Refer back to the 3 ways to keep clean and healthy.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6CF50A-C2FB-428C-8FE6-821E6D1A48AD}" type="slidenum">
              <a:rPr lang="en-US" altLang="en-US"/>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for their ideas of how they take care of their bodies.  Click one at a time to bring up pictures; discuss each one.  (1.  Eat healthy foods  2. Exercise 3. Getting enough sleep  4. keeping clean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93D87A5-7303-4E90-9617-5DBE39BDE99D}"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Sum up previous slide with a statement:  “Those are all good ways to take care of our bodies.  Today we’re going to talk </a:t>
            </a:r>
            <a:r>
              <a:rPr lang="en-US" altLang="en-US" b="1" u="sng" smtClean="0"/>
              <a:t>more</a:t>
            </a:r>
            <a:r>
              <a:rPr lang="en-US" altLang="en-US" smtClean="0"/>
              <a:t> about </a:t>
            </a:r>
            <a:r>
              <a:rPr lang="en-US" altLang="en-US" b="1" smtClean="0"/>
              <a:t>keeping our bodies clean and healthy</a:t>
            </a:r>
            <a:r>
              <a:rPr lang="en-US" altLang="en-US" smtClean="0"/>
              <a:t>.”  Read slide with students.  Ask for their examples of how they keep clean and list on white board.</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2A6191D-2AE6-4E34-B4FA-5434D79B0E31}"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with students.  Ask them how keeping our bodies clean can help us to stay healthy.  (i.e. washing away dirt and germs)  Talk about how germs can make us sick.  Ask students to think about times when they were sick and how it felt.  Wouldn’t we all like to not get sick?  Keeping clean can help us stay healthy.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7DDB170-214B-46AD-A5AB-9710D32FADFC}"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Tell them that there are </a:t>
            </a:r>
            <a:r>
              <a:rPr lang="en-US" altLang="en-US" b="1" smtClean="0"/>
              <a:t>three things to remember </a:t>
            </a:r>
            <a:r>
              <a:rPr lang="en-US" altLang="en-US" smtClean="0"/>
              <a:t>that will help them keep clean and healthy.  Click to bring in each star and read with students.  Explain that you’ll be talking about what each star means next.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D6DDB47-928A-420E-95F3-313397A2735D}"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“What should we wash?”  Click each picture to emphasize different parts of body to make sure we wash.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118878F-A2AD-4A5C-8275-42891F05561B}"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them for ideas of things we need to wash with.  (i.e. soap, shampoo, wash rag/sponge/pouf, towel, warm water, etc.)  Click to bring up each picture.  Ask students if they can think of anything else to add.</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D6FC57E-2E93-4B1D-87B7-08A21AD0BFA7}"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“What things do we need to brush?”  (hair, teeth, under nails)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02E2254-A767-4CE3-B1CE-032DF5484E85}"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Ask them for ideas of things we need to brush with.  (i.e. brush or comb, toothbrush and toothpaste, nailbrush etc.)  Click to bring up each picture.  Ask students if they can think of anything else to add.</a:t>
            </a:r>
          </a:p>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9BF2C9D-D3F1-43EB-92A8-C0ADA76E037F}"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38"/>
          <p:cNvGrpSpPr>
            <a:grpSpLocks/>
          </p:cNvGrpSpPr>
          <p:nvPr/>
        </p:nvGrpSpPr>
        <p:grpSpPr bwMode="auto">
          <a:xfrm>
            <a:off x="6350" y="615950"/>
            <a:ext cx="9118600" cy="6223000"/>
            <a:chOff x="4" y="388"/>
            <a:chExt cx="5744" cy="3920"/>
          </a:xfrm>
        </p:grpSpPr>
        <p:grpSp>
          <p:nvGrpSpPr>
            <p:cNvPr id="5" name="Group 4"/>
            <p:cNvGrpSpPr>
              <a:grpSpLocks/>
            </p:cNvGrpSpPr>
            <p:nvPr/>
          </p:nvGrpSpPr>
          <p:grpSpPr bwMode="auto">
            <a:xfrm>
              <a:off x="4" y="3364"/>
              <a:ext cx="424" cy="424"/>
              <a:chOff x="4" y="3364"/>
              <a:chExt cx="424" cy="424"/>
            </a:xfrm>
          </p:grpSpPr>
          <p:sp>
            <p:nvSpPr>
              <p:cNvPr id="39" name="Oval 2"/>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40" name="Oval 3"/>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6" name="Group 7"/>
            <p:cNvGrpSpPr>
              <a:grpSpLocks/>
            </p:cNvGrpSpPr>
            <p:nvPr/>
          </p:nvGrpSpPr>
          <p:grpSpPr bwMode="auto">
            <a:xfrm>
              <a:off x="340" y="3700"/>
              <a:ext cx="184" cy="184"/>
              <a:chOff x="340" y="3700"/>
              <a:chExt cx="184" cy="184"/>
            </a:xfrm>
          </p:grpSpPr>
          <p:sp>
            <p:nvSpPr>
              <p:cNvPr id="37" name="Oval 5"/>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8" name="Oval 6"/>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7" name="Group 10"/>
            <p:cNvGrpSpPr>
              <a:grpSpLocks/>
            </p:cNvGrpSpPr>
            <p:nvPr/>
          </p:nvGrpSpPr>
          <p:grpSpPr bwMode="auto">
            <a:xfrm>
              <a:off x="3875" y="3612"/>
              <a:ext cx="280" cy="280"/>
              <a:chOff x="3875" y="3612"/>
              <a:chExt cx="280" cy="280"/>
            </a:xfrm>
          </p:grpSpPr>
          <p:sp>
            <p:nvSpPr>
              <p:cNvPr id="35" name="Oval 8"/>
              <p:cNvSpPr>
                <a:spLocks noChangeArrowheads="1"/>
              </p:cNvSpPr>
              <p:nvPr/>
            </p:nvSpPr>
            <p:spPr bwMode="grayWhite">
              <a:xfrm>
                <a:off x="3875" y="3612"/>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6" name="Oval 9"/>
              <p:cNvSpPr>
                <a:spLocks noChangeArrowheads="1"/>
              </p:cNvSpPr>
              <p:nvPr/>
            </p:nvSpPr>
            <p:spPr bwMode="grayWhite">
              <a:xfrm>
                <a:off x="3939" y="3676"/>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8" name="Group 13"/>
            <p:cNvGrpSpPr>
              <a:grpSpLocks/>
            </p:cNvGrpSpPr>
            <p:nvPr/>
          </p:nvGrpSpPr>
          <p:grpSpPr bwMode="auto">
            <a:xfrm>
              <a:off x="1560" y="4076"/>
              <a:ext cx="232" cy="232"/>
              <a:chOff x="1560" y="4076"/>
              <a:chExt cx="232" cy="232"/>
            </a:xfrm>
          </p:grpSpPr>
          <p:sp>
            <p:nvSpPr>
              <p:cNvPr id="33" name="Oval 11"/>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4" name="Oval 12"/>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9" name="Group 16"/>
            <p:cNvGrpSpPr>
              <a:grpSpLocks/>
            </p:cNvGrpSpPr>
            <p:nvPr/>
          </p:nvGrpSpPr>
          <p:grpSpPr bwMode="auto">
            <a:xfrm>
              <a:off x="4" y="2788"/>
              <a:ext cx="232" cy="232"/>
              <a:chOff x="4" y="2788"/>
              <a:chExt cx="232" cy="232"/>
            </a:xfrm>
          </p:grpSpPr>
          <p:sp>
            <p:nvSpPr>
              <p:cNvPr id="31" name="Oval 14"/>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2" name="Oval 15"/>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 name="Group 19"/>
            <p:cNvGrpSpPr>
              <a:grpSpLocks/>
            </p:cNvGrpSpPr>
            <p:nvPr/>
          </p:nvGrpSpPr>
          <p:grpSpPr bwMode="auto">
            <a:xfrm>
              <a:off x="3460" y="388"/>
              <a:ext cx="424" cy="424"/>
              <a:chOff x="3460" y="388"/>
              <a:chExt cx="424" cy="424"/>
            </a:xfrm>
          </p:grpSpPr>
          <p:sp>
            <p:nvSpPr>
              <p:cNvPr id="29" name="Oval 17"/>
              <p:cNvSpPr>
                <a:spLocks noChangeArrowheads="1"/>
              </p:cNvSpPr>
              <p:nvPr/>
            </p:nvSpPr>
            <p:spPr bwMode="grayWhite">
              <a:xfrm>
                <a:off x="3460" y="388"/>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0" name="Oval 18"/>
              <p:cNvSpPr>
                <a:spLocks noChangeArrowheads="1"/>
              </p:cNvSpPr>
              <p:nvPr/>
            </p:nvSpPr>
            <p:spPr bwMode="grayWhite">
              <a:xfrm>
                <a:off x="3556" y="484"/>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1" name="Group 22"/>
            <p:cNvGrpSpPr>
              <a:grpSpLocks/>
            </p:cNvGrpSpPr>
            <p:nvPr/>
          </p:nvGrpSpPr>
          <p:grpSpPr bwMode="auto">
            <a:xfrm>
              <a:off x="3220" y="580"/>
              <a:ext cx="232" cy="232"/>
              <a:chOff x="3220" y="580"/>
              <a:chExt cx="232" cy="232"/>
            </a:xfrm>
          </p:grpSpPr>
          <p:sp>
            <p:nvSpPr>
              <p:cNvPr id="27" name="Oval 20"/>
              <p:cNvSpPr>
                <a:spLocks noChangeArrowheads="1"/>
              </p:cNvSpPr>
              <p:nvPr/>
            </p:nvSpPr>
            <p:spPr bwMode="grayWhite">
              <a:xfrm>
                <a:off x="3220" y="58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8" name="Oval 21"/>
              <p:cNvSpPr>
                <a:spLocks noChangeArrowheads="1"/>
              </p:cNvSpPr>
              <p:nvPr/>
            </p:nvSpPr>
            <p:spPr bwMode="grayWhite">
              <a:xfrm>
                <a:off x="3273" y="63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2" name="Group 25"/>
            <p:cNvGrpSpPr>
              <a:grpSpLocks/>
            </p:cNvGrpSpPr>
            <p:nvPr/>
          </p:nvGrpSpPr>
          <p:grpSpPr bwMode="auto">
            <a:xfrm>
              <a:off x="3892" y="388"/>
              <a:ext cx="232" cy="232"/>
              <a:chOff x="3892" y="388"/>
              <a:chExt cx="232" cy="232"/>
            </a:xfrm>
          </p:grpSpPr>
          <p:sp>
            <p:nvSpPr>
              <p:cNvPr id="25" name="Oval 23"/>
              <p:cNvSpPr>
                <a:spLocks noChangeArrowheads="1"/>
              </p:cNvSpPr>
              <p:nvPr/>
            </p:nvSpPr>
            <p:spPr bwMode="grayWhite">
              <a:xfrm>
                <a:off x="3892" y="3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6" name="Oval 24"/>
              <p:cNvSpPr>
                <a:spLocks noChangeArrowheads="1"/>
              </p:cNvSpPr>
              <p:nvPr/>
            </p:nvSpPr>
            <p:spPr bwMode="grayWhite">
              <a:xfrm>
                <a:off x="3945" y="4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3" name="Group 28"/>
            <p:cNvGrpSpPr>
              <a:grpSpLocks/>
            </p:cNvGrpSpPr>
            <p:nvPr/>
          </p:nvGrpSpPr>
          <p:grpSpPr bwMode="auto">
            <a:xfrm>
              <a:off x="5420" y="1139"/>
              <a:ext cx="328" cy="328"/>
              <a:chOff x="5420" y="1139"/>
              <a:chExt cx="328" cy="328"/>
            </a:xfrm>
          </p:grpSpPr>
          <p:sp>
            <p:nvSpPr>
              <p:cNvPr id="23" name="Oval 26"/>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4" name="Oval 27"/>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4" name="Group 31"/>
            <p:cNvGrpSpPr>
              <a:grpSpLocks/>
            </p:cNvGrpSpPr>
            <p:nvPr/>
          </p:nvGrpSpPr>
          <p:grpSpPr bwMode="auto">
            <a:xfrm>
              <a:off x="5476" y="1588"/>
              <a:ext cx="136" cy="136"/>
              <a:chOff x="5476" y="1588"/>
              <a:chExt cx="136" cy="136"/>
            </a:xfrm>
          </p:grpSpPr>
          <p:sp>
            <p:nvSpPr>
              <p:cNvPr id="21" name="Oval 29"/>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2" name="Oval 30"/>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5" name="Group 34"/>
            <p:cNvGrpSpPr>
              <a:grpSpLocks/>
            </p:cNvGrpSpPr>
            <p:nvPr/>
          </p:nvGrpSpPr>
          <p:grpSpPr bwMode="auto">
            <a:xfrm>
              <a:off x="772" y="772"/>
              <a:ext cx="328" cy="328"/>
              <a:chOff x="772" y="772"/>
              <a:chExt cx="328" cy="328"/>
            </a:xfrm>
          </p:grpSpPr>
          <p:sp>
            <p:nvSpPr>
              <p:cNvPr id="19" name="Oval 32"/>
              <p:cNvSpPr>
                <a:spLocks noChangeArrowheads="1"/>
              </p:cNvSpPr>
              <p:nvPr/>
            </p:nvSpPr>
            <p:spPr bwMode="grayWhite">
              <a:xfrm>
                <a:off x="772" y="772"/>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0" name="Oval 33"/>
              <p:cNvSpPr>
                <a:spLocks noChangeArrowheads="1"/>
              </p:cNvSpPr>
              <p:nvPr/>
            </p:nvSpPr>
            <p:spPr bwMode="grayWhite">
              <a:xfrm>
                <a:off x="846" y="84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6" name="Group 37"/>
            <p:cNvGrpSpPr>
              <a:grpSpLocks/>
            </p:cNvGrpSpPr>
            <p:nvPr/>
          </p:nvGrpSpPr>
          <p:grpSpPr bwMode="auto">
            <a:xfrm>
              <a:off x="1108" y="868"/>
              <a:ext cx="232" cy="232"/>
              <a:chOff x="1108" y="868"/>
              <a:chExt cx="232" cy="232"/>
            </a:xfrm>
          </p:grpSpPr>
          <p:sp>
            <p:nvSpPr>
              <p:cNvPr id="17" name="Oval 35"/>
              <p:cNvSpPr>
                <a:spLocks noChangeArrowheads="1"/>
              </p:cNvSpPr>
              <p:nvPr/>
            </p:nvSpPr>
            <p:spPr bwMode="grayWhite">
              <a:xfrm>
                <a:off x="1108" y="86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8" name="Oval 36"/>
              <p:cNvSpPr>
                <a:spLocks noChangeArrowheads="1"/>
              </p:cNvSpPr>
              <p:nvPr/>
            </p:nvSpPr>
            <p:spPr bwMode="grayWhite">
              <a:xfrm>
                <a:off x="1161" y="92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sp>
        <p:nvSpPr>
          <p:cNvPr id="2087" name="Rectangle 39"/>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smtClean="0"/>
              <a:t>Click to edit Master title style</a:t>
            </a:r>
            <a:endParaRPr lang="en-US" altLang="en-US" noProof="0" smtClean="0"/>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US" altLang="en-US" noProof="0" smtClean="0"/>
          </a:p>
        </p:txBody>
      </p:sp>
      <p:sp>
        <p:nvSpPr>
          <p:cNvPr id="41" name="Rectangle 41"/>
          <p:cNvSpPr>
            <a:spLocks noGrp="1" noChangeArrowheads="1"/>
          </p:cNvSpPr>
          <p:nvPr>
            <p:ph type="dt" sz="quarter" idx="10"/>
          </p:nvPr>
        </p:nvSpPr>
        <p:spPr/>
        <p:txBody>
          <a:bodyPr/>
          <a:lstStyle>
            <a:lvl1pPr>
              <a:defRPr smtClean="0"/>
            </a:lvl1pPr>
          </a:lstStyle>
          <a:p>
            <a:pPr>
              <a:defRPr/>
            </a:pPr>
            <a:endParaRPr lang="en-US" alt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ltLang="en-US"/>
          </a:p>
        </p:txBody>
      </p:sp>
      <p:sp>
        <p:nvSpPr>
          <p:cNvPr id="43" name="Rectangle 43"/>
          <p:cNvSpPr>
            <a:spLocks noGrp="1" noChangeArrowheads="1"/>
          </p:cNvSpPr>
          <p:nvPr>
            <p:ph type="sldNum" sz="quarter" idx="12"/>
          </p:nvPr>
        </p:nvSpPr>
        <p:spPr/>
        <p:txBody>
          <a:bodyPr/>
          <a:lstStyle>
            <a:lvl1pPr>
              <a:defRPr smtClean="0"/>
            </a:lvl1pPr>
          </a:lstStyle>
          <a:p>
            <a:pPr>
              <a:defRPr/>
            </a:pPr>
            <a:fld id="{5EAA109A-B84F-435E-AC11-5EC1CBA4A234}" type="slidenum">
              <a:rPr lang="en-US" altLang="en-US"/>
              <a:pPr>
                <a:defRPr/>
              </a:pPr>
              <a:t>‹#›</a:t>
            </a:fld>
            <a:endParaRPr lang="en-US" altLang="en-US"/>
          </a:p>
        </p:txBody>
      </p:sp>
    </p:spTree>
    <p:extLst>
      <p:ext uri="{BB962C8B-B14F-4D97-AF65-F5344CB8AC3E}">
        <p14:creationId xmlns:p14="http://schemas.microsoft.com/office/powerpoint/2010/main" val="274907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91C285-8A93-4565-821D-92E6A4F4ABDC}" type="slidenum">
              <a:rPr lang="en-US" altLang="en-US"/>
              <a:pPr>
                <a:defRPr/>
              </a:pPr>
              <a:t>‹#›</a:t>
            </a:fld>
            <a:endParaRPr lang="en-US" altLang="en-US"/>
          </a:p>
        </p:txBody>
      </p:sp>
    </p:spTree>
    <p:extLst>
      <p:ext uri="{BB962C8B-B14F-4D97-AF65-F5344CB8AC3E}">
        <p14:creationId xmlns:p14="http://schemas.microsoft.com/office/powerpoint/2010/main" val="124445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442B99-E88A-4DC0-9EBA-43C3C41E67D3}" type="slidenum">
              <a:rPr lang="en-US" altLang="en-US"/>
              <a:pPr>
                <a:defRPr/>
              </a:pPr>
              <a:t>‹#›</a:t>
            </a:fld>
            <a:endParaRPr lang="en-US" altLang="en-US"/>
          </a:p>
        </p:txBody>
      </p:sp>
    </p:spTree>
    <p:extLst>
      <p:ext uri="{BB962C8B-B14F-4D97-AF65-F5344CB8AC3E}">
        <p14:creationId xmlns:p14="http://schemas.microsoft.com/office/powerpoint/2010/main" val="94244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CFB85B-D79B-41FF-A48B-EC2C697D921F}" type="slidenum">
              <a:rPr lang="en-US" altLang="en-US"/>
              <a:pPr>
                <a:defRPr/>
              </a:pPr>
              <a:t>‹#›</a:t>
            </a:fld>
            <a:endParaRPr lang="en-US" altLang="en-US"/>
          </a:p>
        </p:txBody>
      </p:sp>
    </p:spTree>
    <p:extLst>
      <p:ext uri="{BB962C8B-B14F-4D97-AF65-F5344CB8AC3E}">
        <p14:creationId xmlns:p14="http://schemas.microsoft.com/office/powerpoint/2010/main" val="323598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A12B24-E1A9-4713-9A5D-D4388197964F}" type="slidenum">
              <a:rPr lang="en-US" altLang="en-US"/>
              <a:pPr>
                <a:defRPr/>
              </a:pPr>
              <a:t>‹#›</a:t>
            </a:fld>
            <a:endParaRPr lang="en-US" altLang="en-US"/>
          </a:p>
        </p:txBody>
      </p:sp>
    </p:spTree>
    <p:extLst>
      <p:ext uri="{BB962C8B-B14F-4D97-AF65-F5344CB8AC3E}">
        <p14:creationId xmlns:p14="http://schemas.microsoft.com/office/powerpoint/2010/main" val="245620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73D8388-9FD3-47ED-A4BA-334E8644D68F}" type="slidenum">
              <a:rPr lang="en-US" altLang="en-US"/>
              <a:pPr>
                <a:defRPr/>
              </a:pPr>
              <a:t>‹#›</a:t>
            </a:fld>
            <a:endParaRPr lang="en-US" altLang="en-US"/>
          </a:p>
        </p:txBody>
      </p:sp>
    </p:spTree>
    <p:extLst>
      <p:ext uri="{BB962C8B-B14F-4D97-AF65-F5344CB8AC3E}">
        <p14:creationId xmlns:p14="http://schemas.microsoft.com/office/powerpoint/2010/main" val="389289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66B2A83-D63A-4BBB-A037-F53775A2B77B}" type="slidenum">
              <a:rPr lang="en-US" altLang="en-US"/>
              <a:pPr>
                <a:defRPr/>
              </a:pPr>
              <a:t>‹#›</a:t>
            </a:fld>
            <a:endParaRPr lang="en-US" altLang="en-US"/>
          </a:p>
        </p:txBody>
      </p:sp>
    </p:spTree>
    <p:extLst>
      <p:ext uri="{BB962C8B-B14F-4D97-AF65-F5344CB8AC3E}">
        <p14:creationId xmlns:p14="http://schemas.microsoft.com/office/powerpoint/2010/main" val="146864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9D53E0B-5404-46CD-AAB1-9293ABBF5373}" type="slidenum">
              <a:rPr lang="en-US" altLang="en-US"/>
              <a:pPr>
                <a:defRPr/>
              </a:pPr>
              <a:t>‹#›</a:t>
            </a:fld>
            <a:endParaRPr lang="en-US" altLang="en-US"/>
          </a:p>
        </p:txBody>
      </p:sp>
    </p:spTree>
    <p:extLst>
      <p:ext uri="{BB962C8B-B14F-4D97-AF65-F5344CB8AC3E}">
        <p14:creationId xmlns:p14="http://schemas.microsoft.com/office/powerpoint/2010/main" val="352967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616071-D60E-41C1-97F6-78E44255B583}" type="slidenum">
              <a:rPr lang="en-US" altLang="en-US"/>
              <a:pPr>
                <a:defRPr/>
              </a:pPr>
              <a:t>‹#›</a:t>
            </a:fld>
            <a:endParaRPr lang="en-US" altLang="en-US"/>
          </a:p>
        </p:txBody>
      </p:sp>
    </p:spTree>
    <p:extLst>
      <p:ext uri="{BB962C8B-B14F-4D97-AF65-F5344CB8AC3E}">
        <p14:creationId xmlns:p14="http://schemas.microsoft.com/office/powerpoint/2010/main" val="376474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6AF71D-F5C8-41C5-9059-368F98D242CA}" type="slidenum">
              <a:rPr lang="en-US" altLang="en-US"/>
              <a:pPr>
                <a:defRPr/>
              </a:pPr>
              <a:t>‹#›</a:t>
            </a:fld>
            <a:endParaRPr lang="en-US" altLang="en-US"/>
          </a:p>
        </p:txBody>
      </p:sp>
    </p:spTree>
    <p:extLst>
      <p:ext uri="{BB962C8B-B14F-4D97-AF65-F5344CB8AC3E}">
        <p14:creationId xmlns:p14="http://schemas.microsoft.com/office/powerpoint/2010/main" val="94988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A5F4DF-0C82-43E6-BEB7-75AA3C078FB3}" type="slidenum">
              <a:rPr lang="en-US" altLang="en-US"/>
              <a:pPr>
                <a:defRPr/>
              </a:pPr>
              <a:t>‹#›</a:t>
            </a:fld>
            <a:endParaRPr lang="en-US" altLang="en-US"/>
          </a:p>
        </p:txBody>
      </p:sp>
    </p:spTree>
    <p:extLst>
      <p:ext uri="{BB962C8B-B14F-4D97-AF65-F5344CB8AC3E}">
        <p14:creationId xmlns:p14="http://schemas.microsoft.com/office/powerpoint/2010/main" val="402684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smtClean="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smtClean="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smtClean="0">
                <a:cs typeface="+mn-cs"/>
              </a:defRPr>
            </a:lvl1pPr>
          </a:lstStyle>
          <a:p>
            <a:pPr>
              <a:defRPr/>
            </a:pPr>
            <a:fld id="{356C347B-AEFD-4F15-9D27-1322A6D52761}" type="slidenum">
              <a:rPr lang="en-US" altLang="en-US"/>
              <a:pPr>
                <a:defRPr/>
              </a:pPr>
              <a:t>‹#›</a:t>
            </a:fld>
            <a:endParaRPr lang="en-US" altLang="en-US"/>
          </a:p>
        </p:txBody>
      </p:sp>
      <p:grpSp>
        <p:nvGrpSpPr>
          <p:cNvPr id="1031" name="Group 43"/>
          <p:cNvGrpSpPr>
            <a:grpSpLocks/>
          </p:cNvGrpSpPr>
          <p:nvPr/>
        </p:nvGrpSpPr>
        <p:grpSpPr bwMode="auto">
          <a:xfrm>
            <a:off x="6350" y="6350"/>
            <a:ext cx="9118600" cy="6832600"/>
            <a:chOff x="4" y="4"/>
            <a:chExt cx="5744" cy="4304"/>
          </a:xfrm>
        </p:grpSpPr>
        <p:grpSp>
          <p:nvGrpSpPr>
            <p:cNvPr id="1032" name="Group 9"/>
            <p:cNvGrpSpPr>
              <a:grpSpLocks/>
            </p:cNvGrpSpPr>
            <p:nvPr/>
          </p:nvGrpSpPr>
          <p:grpSpPr bwMode="auto">
            <a:xfrm>
              <a:off x="4" y="3364"/>
              <a:ext cx="424" cy="424"/>
              <a:chOff x="4" y="3364"/>
              <a:chExt cx="424" cy="424"/>
            </a:xfrm>
          </p:grpSpPr>
          <p:sp>
            <p:nvSpPr>
              <p:cNvPr id="1066" name="Oval 7"/>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7" name="Oval 8"/>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3" name="Group 12"/>
            <p:cNvGrpSpPr>
              <a:grpSpLocks/>
            </p:cNvGrpSpPr>
            <p:nvPr/>
          </p:nvGrpSpPr>
          <p:grpSpPr bwMode="auto">
            <a:xfrm>
              <a:off x="340" y="3700"/>
              <a:ext cx="184" cy="184"/>
              <a:chOff x="340" y="3700"/>
              <a:chExt cx="184" cy="184"/>
            </a:xfrm>
          </p:grpSpPr>
          <p:sp>
            <p:nvSpPr>
              <p:cNvPr id="1064" name="Oval 10"/>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5" name="Oval 11"/>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4" name="Group 15"/>
            <p:cNvGrpSpPr>
              <a:grpSpLocks/>
            </p:cNvGrpSpPr>
            <p:nvPr/>
          </p:nvGrpSpPr>
          <p:grpSpPr bwMode="auto">
            <a:xfrm>
              <a:off x="83" y="3804"/>
              <a:ext cx="280" cy="280"/>
              <a:chOff x="83" y="3804"/>
              <a:chExt cx="280" cy="280"/>
            </a:xfrm>
          </p:grpSpPr>
          <p:sp>
            <p:nvSpPr>
              <p:cNvPr id="1062" name="Oval 13"/>
              <p:cNvSpPr>
                <a:spLocks noChangeArrowheads="1"/>
              </p:cNvSpPr>
              <p:nvPr/>
            </p:nvSpPr>
            <p:spPr bwMode="grayWhite">
              <a:xfrm>
                <a:off x="83" y="3804"/>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3" name="Oval 14"/>
              <p:cNvSpPr>
                <a:spLocks noChangeArrowheads="1"/>
              </p:cNvSpPr>
              <p:nvPr/>
            </p:nvSpPr>
            <p:spPr bwMode="grayWhite">
              <a:xfrm>
                <a:off x="147" y="3868"/>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5" name="Group 18"/>
            <p:cNvGrpSpPr>
              <a:grpSpLocks/>
            </p:cNvGrpSpPr>
            <p:nvPr/>
          </p:nvGrpSpPr>
          <p:grpSpPr bwMode="auto">
            <a:xfrm>
              <a:off x="1560" y="4076"/>
              <a:ext cx="232" cy="232"/>
              <a:chOff x="1560" y="4076"/>
              <a:chExt cx="232" cy="232"/>
            </a:xfrm>
          </p:grpSpPr>
          <p:sp>
            <p:nvSpPr>
              <p:cNvPr id="1060" name="Oval 16"/>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1" name="Oval 17"/>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6" name="Group 21"/>
            <p:cNvGrpSpPr>
              <a:grpSpLocks/>
            </p:cNvGrpSpPr>
            <p:nvPr/>
          </p:nvGrpSpPr>
          <p:grpSpPr bwMode="auto">
            <a:xfrm>
              <a:off x="4" y="2788"/>
              <a:ext cx="232" cy="232"/>
              <a:chOff x="4" y="2788"/>
              <a:chExt cx="232" cy="232"/>
            </a:xfrm>
          </p:grpSpPr>
          <p:sp>
            <p:nvSpPr>
              <p:cNvPr id="1058" name="Oval 19"/>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9" name="Oval 20"/>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7" name="Group 24"/>
            <p:cNvGrpSpPr>
              <a:grpSpLocks/>
            </p:cNvGrpSpPr>
            <p:nvPr/>
          </p:nvGrpSpPr>
          <p:grpSpPr bwMode="auto">
            <a:xfrm>
              <a:off x="4132" y="3844"/>
              <a:ext cx="424" cy="424"/>
              <a:chOff x="4132" y="3844"/>
              <a:chExt cx="424" cy="424"/>
            </a:xfrm>
          </p:grpSpPr>
          <p:sp>
            <p:nvSpPr>
              <p:cNvPr id="1056" name="Oval 22"/>
              <p:cNvSpPr>
                <a:spLocks noChangeArrowheads="1"/>
              </p:cNvSpPr>
              <p:nvPr/>
            </p:nvSpPr>
            <p:spPr bwMode="grayWhite">
              <a:xfrm>
                <a:off x="4132" y="384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7" name="Oval 23"/>
              <p:cNvSpPr>
                <a:spLocks noChangeArrowheads="1"/>
              </p:cNvSpPr>
              <p:nvPr/>
            </p:nvSpPr>
            <p:spPr bwMode="grayWhite">
              <a:xfrm>
                <a:off x="4228" y="394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8" name="Group 27"/>
            <p:cNvGrpSpPr>
              <a:grpSpLocks/>
            </p:cNvGrpSpPr>
            <p:nvPr/>
          </p:nvGrpSpPr>
          <p:grpSpPr bwMode="auto">
            <a:xfrm>
              <a:off x="3892" y="4036"/>
              <a:ext cx="232" cy="232"/>
              <a:chOff x="3892" y="4036"/>
              <a:chExt cx="232" cy="232"/>
            </a:xfrm>
          </p:grpSpPr>
          <p:sp>
            <p:nvSpPr>
              <p:cNvPr id="1054" name="Oval 25"/>
              <p:cNvSpPr>
                <a:spLocks noChangeArrowheads="1"/>
              </p:cNvSpPr>
              <p:nvPr/>
            </p:nvSpPr>
            <p:spPr bwMode="grayWhite">
              <a:xfrm>
                <a:off x="3892" y="403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5" name="Oval 26"/>
              <p:cNvSpPr>
                <a:spLocks noChangeArrowheads="1"/>
              </p:cNvSpPr>
              <p:nvPr/>
            </p:nvSpPr>
            <p:spPr bwMode="grayWhite">
              <a:xfrm>
                <a:off x="3945" y="408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9" name="Group 30"/>
            <p:cNvGrpSpPr>
              <a:grpSpLocks/>
            </p:cNvGrpSpPr>
            <p:nvPr/>
          </p:nvGrpSpPr>
          <p:grpSpPr bwMode="auto">
            <a:xfrm>
              <a:off x="4564" y="3844"/>
              <a:ext cx="232" cy="232"/>
              <a:chOff x="4564" y="3844"/>
              <a:chExt cx="232" cy="232"/>
            </a:xfrm>
          </p:grpSpPr>
          <p:sp>
            <p:nvSpPr>
              <p:cNvPr id="1052" name="Oval 28"/>
              <p:cNvSpPr>
                <a:spLocks noChangeArrowheads="1"/>
              </p:cNvSpPr>
              <p:nvPr/>
            </p:nvSpPr>
            <p:spPr bwMode="grayWhite">
              <a:xfrm>
                <a:off x="4564" y="3844"/>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3" name="Oval 29"/>
              <p:cNvSpPr>
                <a:spLocks noChangeArrowheads="1"/>
              </p:cNvSpPr>
              <p:nvPr/>
            </p:nvSpPr>
            <p:spPr bwMode="grayWhite">
              <a:xfrm>
                <a:off x="4617" y="3897"/>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0" name="Group 33"/>
            <p:cNvGrpSpPr>
              <a:grpSpLocks/>
            </p:cNvGrpSpPr>
            <p:nvPr/>
          </p:nvGrpSpPr>
          <p:grpSpPr bwMode="auto">
            <a:xfrm>
              <a:off x="5420" y="1139"/>
              <a:ext cx="328" cy="328"/>
              <a:chOff x="5420" y="1139"/>
              <a:chExt cx="328" cy="328"/>
            </a:xfrm>
          </p:grpSpPr>
          <p:sp>
            <p:nvSpPr>
              <p:cNvPr id="1050" name="Oval 31"/>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1" name="Oval 32"/>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1" name="Group 36"/>
            <p:cNvGrpSpPr>
              <a:grpSpLocks/>
            </p:cNvGrpSpPr>
            <p:nvPr/>
          </p:nvGrpSpPr>
          <p:grpSpPr bwMode="auto">
            <a:xfrm>
              <a:off x="5476" y="1588"/>
              <a:ext cx="136" cy="136"/>
              <a:chOff x="5476" y="1588"/>
              <a:chExt cx="136" cy="136"/>
            </a:xfrm>
          </p:grpSpPr>
          <p:sp>
            <p:nvSpPr>
              <p:cNvPr id="1048" name="Oval 34"/>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49" name="Oval 35"/>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2" name="Group 39"/>
            <p:cNvGrpSpPr>
              <a:grpSpLocks/>
            </p:cNvGrpSpPr>
            <p:nvPr/>
          </p:nvGrpSpPr>
          <p:grpSpPr bwMode="auto">
            <a:xfrm>
              <a:off x="868" y="4"/>
              <a:ext cx="328" cy="328"/>
              <a:chOff x="868" y="4"/>
              <a:chExt cx="328" cy="328"/>
            </a:xfrm>
          </p:grpSpPr>
          <p:sp>
            <p:nvSpPr>
              <p:cNvPr id="1046" name="Oval 37"/>
              <p:cNvSpPr>
                <a:spLocks noChangeArrowheads="1"/>
              </p:cNvSpPr>
              <p:nvPr/>
            </p:nvSpPr>
            <p:spPr bwMode="grayWhite">
              <a:xfrm>
                <a:off x="868" y="4"/>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47" name="Oval 38"/>
              <p:cNvSpPr>
                <a:spLocks noChangeArrowheads="1"/>
              </p:cNvSpPr>
              <p:nvPr/>
            </p:nvSpPr>
            <p:spPr bwMode="grayWhite">
              <a:xfrm>
                <a:off x="942" y="7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3" name="Group 42"/>
            <p:cNvGrpSpPr>
              <a:grpSpLocks/>
            </p:cNvGrpSpPr>
            <p:nvPr/>
          </p:nvGrpSpPr>
          <p:grpSpPr bwMode="auto">
            <a:xfrm>
              <a:off x="1204" y="100"/>
              <a:ext cx="232" cy="232"/>
              <a:chOff x="1204" y="100"/>
              <a:chExt cx="232" cy="232"/>
            </a:xfrm>
          </p:grpSpPr>
          <p:sp>
            <p:nvSpPr>
              <p:cNvPr id="1044" name="Oval 40"/>
              <p:cNvSpPr>
                <a:spLocks noChangeArrowheads="1"/>
              </p:cNvSpPr>
              <p:nvPr/>
            </p:nvSpPr>
            <p:spPr bwMode="grayWhite">
              <a:xfrm>
                <a:off x="1204" y="10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45" name="Oval 41"/>
              <p:cNvSpPr>
                <a:spLocks noChangeArrowheads="1"/>
              </p:cNvSpPr>
              <p:nvPr/>
            </p:nvSpPr>
            <p:spPr bwMode="grayWhite">
              <a:xfrm>
                <a:off x="1257" y="15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sz="quarter"/>
          </p:nvPr>
        </p:nvSpPr>
        <p:spPr/>
        <p:txBody>
          <a:bodyPr/>
          <a:lstStyle/>
          <a:p>
            <a:r>
              <a:rPr lang="en-US" altLang="en-US" smtClean="0">
                <a:latin typeface="Arial Rounded MT Bold" pitchFamily="34" charset="0"/>
              </a:rPr>
              <a:t>I Can Take Care of My Body</a:t>
            </a:r>
          </a:p>
        </p:txBody>
      </p:sp>
      <p:sp>
        <p:nvSpPr>
          <p:cNvPr id="3" name="Subtitle 2"/>
          <p:cNvSpPr>
            <a:spLocks noGrp="1"/>
          </p:cNvSpPr>
          <p:nvPr>
            <p:ph type="subTitle" sz="quarter" idx="1"/>
          </p:nvPr>
        </p:nvSpPr>
        <p:spPr>
          <a:xfrm>
            <a:off x="1371600" y="3581400"/>
            <a:ext cx="6400800" cy="1752600"/>
          </a:xfrm>
        </p:spPr>
        <p:txBody>
          <a:bodyPr/>
          <a:lstStyle/>
          <a:p>
            <a:pPr>
              <a:defRPr/>
            </a:pPr>
            <a:r>
              <a:rPr lang="en-US" smtClean="0">
                <a:latin typeface="Arial Rounded MT Bold" panose="020F0704030504030204" pitchFamily="34" charset="0"/>
              </a:rPr>
              <a:t>Keeping Clean and Healthy</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95800"/>
            <a:ext cx="1497013"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latin typeface="Arial Rounded MT Bold" pitchFamily="34" charset="0"/>
              </a:rPr>
              <a:t>3. Wear!</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b="9410"/>
          <a:stretch>
            <a:fillRect/>
          </a:stretch>
        </p:blipFill>
        <p:spPr bwMode="auto">
          <a:xfrm>
            <a:off x="487363" y="1920875"/>
            <a:ext cx="28194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43363"/>
            <a:ext cx="3197225"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9050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2938" y="3854450"/>
            <a:ext cx="2487612" cy="522288"/>
          </a:xfrm>
          <a:prstGeom prst="rect">
            <a:avLst/>
          </a:prstGeom>
          <a:solidFill>
            <a:schemeClr val="accent3">
              <a:lumMod val="90000"/>
            </a:schemeClr>
          </a:solidFill>
          <a:ln w="38100">
            <a:solidFill>
              <a:srgbClr val="00B0F0"/>
            </a:solidFill>
          </a:ln>
        </p:spPr>
        <p:txBody>
          <a:bodyPr wrap="none">
            <a:spAutoFit/>
          </a:bodyPr>
          <a:lstStyle/>
          <a:p>
            <a:pPr eaLnBrk="0" hangingPunct="0">
              <a:defRPr/>
            </a:pPr>
            <a:r>
              <a:rPr lang="en-US" sz="2800">
                <a:latin typeface="Arial Rounded MT Bold" panose="020F0704030504030204" pitchFamily="34" charset="0"/>
                <a:cs typeface="+mn-cs"/>
              </a:rPr>
              <a:t>clean clothes</a:t>
            </a:r>
          </a:p>
        </p:txBody>
      </p:sp>
      <p:sp>
        <p:nvSpPr>
          <p:cNvPr id="5" name="TextBox 4"/>
          <p:cNvSpPr txBox="1"/>
          <p:nvPr/>
        </p:nvSpPr>
        <p:spPr>
          <a:xfrm>
            <a:off x="2190750" y="6216650"/>
            <a:ext cx="4949825" cy="522288"/>
          </a:xfrm>
          <a:prstGeom prst="rect">
            <a:avLst/>
          </a:prstGeom>
          <a:solidFill>
            <a:schemeClr val="accent3">
              <a:lumMod val="90000"/>
            </a:schemeClr>
          </a:solidFill>
          <a:ln w="38100">
            <a:solidFill>
              <a:srgbClr val="00B0F0"/>
            </a:solidFill>
          </a:ln>
        </p:spPr>
        <p:txBody>
          <a:bodyPr wrap="none">
            <a:spAutoFit/>
          </a:bodyPr>
          <a:lstStyle/>
          <a:p>
            <a:pPr algn="ctr" eaLnBrk="0" hangingPunct="0">
              <a:defRPr/>
            </a:pPr>
            <a:r>
              <a:rPr lang="en-US" sz="2800">
                <a:latin typeface="Arial Rounded MT Bold" panose="020F0704030504030204" pitchFamily="34" charset="0"/>
                <a:cs typeface="+mn-cs"/>
              </a:rPr>
              <a:t>clean socks and underwear</a:t>
            </a:r>
          </a:p>
        </p:txBody>
      </p:sp>
      <p:sp>
        <p:nvSpPr>
          <p:cNvPr id="6" name="TextBox 5"/>
          <p:cNvSpPr txBox="1"/>
          <p:nvPr/>
        </p:nvSpPr>
        <p:spPr>
          <a:xfrm>
            <a:off x="6742113" y="4376738"/>
            <a:ext cx="1984375" cy="523875"/>
          </a:xfrm>
          <a:prstGeom prst="rect">
            <a:avLst/>
          </a:prstGeom>
          <a:solidFill>
            <a:schemeClr val="accent3">
              <a:lumMod val="90000"/>
            </a:schemeClr>
          </a:solidFill>
          <a:ln w="38100">
            <a:solidFill>
              <a:srgbClr val="00B0F0"/>
            </a:solidFill>
          </a:ln>
        </p:spPr>
        <p:txBody>
          <a:bodyPr wrap="none">
            <a:spAutoFit/>
          </a:bodyPr>
          <a:lstStyle/>
          <a:p>
            <a:pPr eaLnBrk="0" hangingPunct="0">
              <a:defRPr/>
            </a:pPr>
            <a:r>
              <a:rPr lang="en-US" sz="2800">
                <a:latin typeface="Arial Rounded MT Bold" panose="020F0704030504030204" pitchFamily="34" charset="0"/>
                <a:cs typeface="+mn-cs"/>
              </a:rPr>
              <a:t>deodorant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981200"/>
          </a:xfrm>
        </p:spPr>
        <p:txBody>
          <a:bodyPr/>
          <a:lstStyle/>
          <a:p>
            <a:r>
              <a:rPr lang="en-US" smtClean="0">
                <a:latin typeface="Arial Rounded MT Bold" panose="020F0704030504030204" pitchFamily="34" charset="0"/>
              </a:rPr>
              <a:t>What things do we need to keep our clothes and bodies smelling clean?</a:t>
            </a:r>
            <a:endParaRPr lang="en-US">
              <a:latin typeface="Arial Rounded MT Bold" panose="020F070403050403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4126">
            <a:off x="4114800" y="2743200"/>
            <a:ext cx="2231571" cy="223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6441690" y="4118785"/>
            <a:ext cx="2100956" cy="236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62" y="2971801"/>
            <a:ext cx="2934738" cy="293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16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09600"/>
            <a:ext cx="7772400" cy="3124200"/>
          </a:xfrm>
        </p:spPr>
        <p:txBody>
          <a:bodyPr/>
          <a:lstStyle/>
          <a:p>
            <a:r>
              <a:rPr lang="en-US" altLang="en-US" smtClean="0">
                <a:latin typeface="Arial Rounded MT Bold" pitchFamily="34" charset="0"/>
              </a:rPr>
              <a:t>When we keep our bodies clean and healthy, other people might like to be around us more!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57600"/>
            <a:ext cx="4067175" cy="2706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09600"/>
            <a:ext cx="7772400" cy="2057400"/>
          </a:xfrm>
        </p:spPr>
        <p:txBody>
          <a:bodyPr/>
          <a:lstStyle/>
          <a:p>
            <a:r>
              <a:rPr lang="en-US" altLang="en-US" smtClean="0">
                <a:latin typeface="Arial Rounded MT Bold" pitchFamily="34" charset="0"/>
              </a:rPr>
              <a:t>So remember:  To stay </a:t>
            </a:r>
            <a:r>
              <a:rPr lang="en-US" altLang="en-US" u="sng" smtClean="0">
                <a:latin typeface="Arial Rounded MT Bold" pitchFamily="34" charset="0"/>
              </a:rPr>
              <a:t>clean and healthy</a:t>
            </a:r>
            <a:r>
              <a:rPr lang="en-US" altLang="en-US" smtClean="0">
                <a:latin typeface="Arial Rounded MT Bold" pitchFamily="34" charset="0"/>
              </a:rPr>
              <a:t>, we need to:</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9" y="3505199"/>
            <a:ext cx="3201987"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2606040"/>
            <a:ext cx="30797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54425"/>
            <a:ext cx="312420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6">
            <a:extLst>
              <a:ext uri="{28A0092B-C50C-407E-A947-70E740481C1C}">
                <a14:useLocalDpi xmlns:a14="http://schemas.microsoft.com/office/drawing/2010/main" val="0"/>
              </a:ext>
            </a:extLst>
          </a:blip>
          <a:srcRect t="18970" b="17377"/>
          <a:stretch>
            <a:fillRect/>
          </a:stretch>
        </p:blipFill>
        <p:spPr bwMode="auto">
          <a:xfrm rot="-1497975">
            <a:off x="1651000" y="5000625"/>
            <a:ext cx="673100" cy="38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1838" y="4427538"/>
            <a:ext cx="704850"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16839">
            <a:off x="7091363" y="5251450"/>
            <a:ext cx="5127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Arial Rounded MT Bold" pitchFamily="34" charset="0"/>
              </a:rPr>
              <a:t>So…What do YOU think?</a:t>
            </a:r>
          </a:p>
        </p:txBody>
      </p:sp>
      <p:sp>
        <p:nvSpPr>
          <p:cNvPr id="3" name="Content Placeholder 2"/>
          <p:cNvSpPr>
            <a:spLocks noGrp="1"/>
          </p:cNvSpPr>
          <p:nvPr>
            <p:ph idx="1"/>
          </p:nvPr>
        </p:nvSpPr>
        <p:spPr/>
        <p:txBody>
          <a:bodyPr/>
          <a:lstStyle/>
          <a:p>
            <a:pPr marL="0" indent="0" algn="ctr">
              <a:buFontTx/>
              <a:buNone/>
              <a:defRPr/>
            </a:pPr>
            <a:r>
              <a:rPr lang="en-US" smtClean="0">
                <a:latin typeface="Arial Rounded MT Bold" panose="020F0704030504030204" pitchFamily="34" charset="0"/>
              </a:rPr>
              <a:t>Your friend has been smelling and looking pretty bad lately. She doesn’t seem to notice that others are avoiding her.  What can you do to help?</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65588"/>
            <a:ext cx="2362200" cy="27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latin typeface="Arial Rounded MT Bold" pitchFamily="34" charset="0"/>
              </a:rPr>
              <a:t>How Do I Take Care of My Body?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35150"/>
            <a:ext cx="2960370" cy="2114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1840230"/>
            <a:ext cx="2823361" cy="2114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712" y="4343400"/>
            <a:ext cx="2592849" cy="24218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343400"/>
            <a:ext cx="3351125"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latin typeface="Arial Rounded MT Bold" pitchFamily="34" charset="0"/>
              </a:rPr>
              <a:t>Let’s Talk About Keeping Clean!</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38413"/>
            <a:ext cx="3122613" cy="40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Rounded Rectangular Callout 2"/>
          <p:cNvSpPr>
            <a:spLocks noChangeArrowheads="1"/>
          </p:cNvSpPr>
          <p:nvPr/>
        </p:nvSpPr>
        <p:spPr bwMode="auto">
          <a:xfrm>
            <a:off x="6015038" y="1866900"/>
            <a:ext cx="2667000" cy="1905000"/>
          </a:xfrm>
          <a:prstGeom prst="wedgeRoundRectCallout">
            <a:avLst>
              <a:gd name="adj1" fmla="val -62671"/>
              <a:gd name="adj2" fmla="val 67139"/>
              <a:gd name="adj3" fmla="val 16667"/>
            </a:avLst>
          </a:prstGeom>
          <a:solidFill>
            <a:schemeClr val="tx1"/>
          </a:solidFill>
          <a:ln w="9525" algn="ctr">
            <a:solidFill>
              <a:schemeClr val="tx1"/>
            </a:solidFill>
            <a:round/>
            <a:headEnd/>
            <a:tailEnd/>
          </a:ln>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600" b="1">
                <a:solidFill>
                  <a:srgbClr val="0070C0"/>
                </a:solidFill>
                <a:latin typeface="Arial Rounded MT Bold" pitchFamily="34" charset="0"/>
              </a:rPr>
              <a:t>How do YOU keep clean?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7772400" cy="1828800"/>
          </a:xfrm>
        </p:spPr>
        <p:txBody>
          <a:bodyPr/>
          <a:lstStyle/>
          <a:p>
            <a:r>
              <a:rPr lang="en-US" altLang="en-US" smtClean="0">
                <a:latin typeface="Arial Rounded MT Bold" pitchFamily="34" charset="0"/>
              </a:rPr>
              <a:t>Keeping Clean = Staying Healthy</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438467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81000"/>
            <a:ext cx="7772400" cy="1828800"/>
          </a:xfrm>
        </p:spPr>
        <p:txBody>
          <a:bodyPr/>
          <a:lstStyle/>
          <a:p>
            <a:r>
              <a:rPr lang="en-US" altLang="en-US" smtClean="0">
                <a:latin typeface="Arial Rounded MT Bold" pitchFamily="34" charset="0"/>
              </a:rPr>
              <a:t> Things to Remember </a:t>
            </a:r>
            <a:br>
              <a:rPr lang="en-US" altLang="en-US" smtClean="0">
                <a:latin typeface="Arial Rounded MT Bold" pitchFamily="34" charset="0"/>
              </a:rPr>
            </a:br>
            <a:r>
              <a:rPr lang="en-US" altLang="en-US" smtClean="0">
                <a:latin typeface="Arial Rounded MT Bold" pitchFamily="34" charset="0"/>
              </a:rPr>
              <a:t>to Keep our </a:t>
            </a:r>
            <a:br>
              <a:rPr lang="en-US" altLang="en-US" smtClean="0">
                <a:latin typeface="Arial Rounded MT Bold" pitchFamily="34" charset="0"/>
              </a:rPr>
            </a:br>
            <a:r>
              <a:rPr lang="en-US" altLang="en-US" smtClean="0">
                <a:latin typeface="Arial Rounded MT Bold" pitchFamily="34" charset="0"/>
              </a:rPr>
              <a:t>Bodies Clean:</a:t>
            </a:r>
          </a:p>
        </p:txBody>
      </p:sp>
      <p:sp>
        <p:nvSpPr>
          <p:cNvPr id="4" name="5-Point Star 3"/>
          <p:cNvSpPr/>
          <p:nvPr/>
        </p:nvSpPr>
        <p:spPr bwMode="auto">
          <a:xfrm rot="20088615">
            <a:off x="750888" y="3535363"/>
            <a:ext cx="2830512" cy="2462212"/>
          </a:xfrm>
          <a:prstGeom prst="star5">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r>
              <a:rPr lang="en-US" sz="2400" b="1">
                <a:latin typeface="Arial Rounded MT Bold" panose="020F0704030504030204" pitchFamily="34" charset="0"/>
                <a:cs typeface="+mn-cs"/>
              </a:rPr>
              <a:t>wash</a:t>
            </a:r>
          </a:p>
        </p:txBody>
      </p:sp>
      <p:sp>
        <p:nvSpPr>
          <p:cNvPr id="5" name="5-Point Star 4"/>
          <p:cNvSpPr/>
          <p:nvPr/>
        </p:nvSpPr>
        <p:spPr bwMode="auto">
          <a:xfrm>
            <a:off x="3429000" y="2362200"/>
            <a:ext cx="2819400" cy="2514600"/>
          </a:xfrm>
          <a:prstGeom prst="star5">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r>
              <a:rPr lang="en-US" sz="2400">
                <a:latin typeface="Arial Rounded MT Bold" panose="020F0704030504030204" pitchFamily="34" charset="0"/>
                <a:cs typeface="+mn-cs"/>
              </a:rPr>
              <a:t>brush</a:t>
            </a:r>
          </a:p>
        </p:txBody>
      </p:sp>
      <p:sp>
        <p:nvSpPr>
          <p:cNvPr id="6" name="5-Point Star 5"/>
          <p:cNvSpPr/>
          <p:nvPr/>
        </p:nvSpPr>
        <p:spPr bwMode="auto">
          <a:xfrm rot="1265660">
            <a:off x="6172200" y="3609975"/>
            <a:ext cx="2747963" cy="2533650"/>
          </a:xfrm>
          <a:prstGeom prst="star5">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r>
              <a:rPr lang="en-US" sz="2800" b="1">
                <a:latin typeface="Arial Rounded MT Bold" panose="020F0704030504030204" pitchFamily="34" charset="0"/>
                <a:cs typeface="+mn-cs"/>
              </a:rPr>
              <a:t>wear</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31187" r="31487" b="4372"/>
          <a:stretch>
            <a:fillRect/>
          </a:stretch>
        </p:blipFill>
        <p:spPr bwMode="auto">
          <a:xfrm rot="-965268">
            <a:off x="792163" y="260350"/>
            <a:ext cx="9779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Arial Rounded MT Bold" pitchFamily="34" charset="0"/>
              </a:rPr>
              <a:t>1. Wash!</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79663"/>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68550"/>
            <a:ext cx="1905000" cy="24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368550"/>
            <a:ext cx="1828800"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368550"/>
            <a:ext cx="1909763" cy="24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TextBox 2"/>
          <p:cNvSpPr txBox="1">
            <a:spLocks noChangeArrowheads="1"/>
          </p:cNvSpPr>
          <p:nvPr/>
        </p:nvSpPr>
        <p:spPr bwMode="auto">
          <a:xfrm>
            <a:off x="533400" y="51054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b="1">
                <a:latin typeface="Arial Rounded MT Bold" pitchFamily="34" charset="0"/>
              </a:rPr>
              <a:t>  face                body            hands &amp; feet       hair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18"/>
                                        </p:tgtEl>
                                      </p:cBhvr>
                                    </p:animEffect>
                                    <p:animScale>
                                      <p:cBhvr>
                                        <p:cTn id="7" dur="250" autoRev="1" fill="hold"/>
                                        <p:tgtEl>
                                          <p:spTgt spid="921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219"/>
                                        </p:tgtEl>
                                      </p:cBhvr>
                                    </p:animEffect>
                                    <p:animScale>
                                      <p:cBhvr>
                                        <p:cTn id="12" dur="250" autoRev="1" fill="hold"/>
                                        <p:tgtEl>
                                          <p:spTgt spid="9219"/>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221"/>
                                        </p:tgtEl>
                                      </p:cBhvr>
                                    </p:animEffect>
                                    <p:animScale>
                                      <p:cBhvr>
                                        <p:cTn id="17" dur="250" autoRev="1" fill="hold"/>
                                        <p:tgtEl>
                                          <p:spTgt spid="9221"/>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9220"/>
                                        </p:tgtEl>
                                      </p:cBhvr>
                                    </p:animEffect>
                                    <p:animScale>
                                      <p:cBhvr>
                                        <p:cTn id="22" dur="250" autoRev="1" fill="hold"/>
                                        <p:tgtEl>
                                          <p:spTgt spid="92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latin typeface="Arial Rounded MT Bold" pitchFamily="34" charset="0"/>
              </a:rPr>
              <a:t>What things do we need to </a:t>
            </a:r>
            <a:r>
              <a:rPr lang="en-US" altLang="en-US" u="sng" smtClean="0">
                <a:latin typeface="Arial Rounded MT Bold" pitchFamily="34" charset="0"/>
              </a:rPr>
              <a:t>wash</a:t>
            </a:r>
            <a:r>
              <a:rPr lang="en-US" altLang="en-US" smtClean="0">
                <a:latin typeface="Arial Rounded MT Bold" pitchFamily="34" charset="0"/>
              </a:rPr>
              <a:t> with?</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81363"/>
            <a:ext cx="1371600" cy="237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733675"/>
            <a:ext cx="1477963"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8288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262438"/>
            <a:ext cx="2314575"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r="7487"/>
          <a:stretch>
            <a:fillRect/>
          </a:stretch>
        </p:blipFill>
        <p:spPr bwMode="auto">
          <a:xfrm>
            <a:off x="2133600" y="2143125"/>
            <a:ext cx="1858963"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wheel(1)">
                                      <p:cBhvr>
                                        <p:cTn id="12" dur="2000"/>
                                        <p:tgtEl>
                                          <p:spTgt spid="102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wheel(1)">
                                      <p:cBhvr>
                                        <p:cTn id="17" dur="2000"/>
                                        <p:tgtEl>
                                          <p:spTgt spid="10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wheel(1)">
                                      <p:cBhvr>
                                        <p:cTn id="22" dur="2000"/>
                                        <p:tgtEl>
                                          <p:spTgt spid="102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wheel(1)">
                                      <p:cBhvr>
                                        <p:cTn id="2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latin typeface="Arial Rounded MT Bold" pitchFamily="34" charset="0"/>
              </a:rPr>
              <a:t>2. Brush!</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2260600"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22669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6" name="TextBox 2"/>
          <p:cNvSpPr txBox="1">
            <a:spLocks noChangeArrowheads="1"/>
          </p:cNvSpPr>
          <p:nvPr/>
        </p:nvSpPr>
        <p:spPr bwMode="auto">
          <a:xfrm>
            <a:off x="1209675" y="4114800"/>
            <a:ext cx="1371600" cy="52387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a:latin typeface="Arial Rounded MT Bold" pitchFamily="34" charset="0"/>
              </a:rPr>
              <a:t>hair</a:t>
            </a:r>
          </a:p>
        </p:txBody>
      </p:sp>
      <p:sp>
        <p:nvSpPr>
          <p:cNvPr id="10247" name="TextBox 3"/>
          <p:cNvSpPr txBox="1">
            <a:spLocks noChangeArrowheads="1"/>
          </p:cNvSpPr>
          <p:nvPr/>
        </p:nvSpPr>
        <p:spPr bwMode="auto">
          <a:xfrm>
            <a:off x="4251325" y="4876800"/>
            <a:ext cx="1081088" cy="52387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a:latin typeface="Arial Rounded MT Bold" pitchFamily="34" charset="0"/>
              </a:rPr>
              <a:t>teeth</a:t>
            </a:r>
          </a:p>
        </p:txBody>
      </p:sp>
      <p:sp>
        <p:nvSpPr>
          <p:cNvPr id="10248" name="TextBox 4"/>
          <p:cNvSpPr txBox="1">
            <a:spLocks noChangeArrowheads="1"/>
          </p:cNvSpPr>
          <p:nvPr/>
        </p:nvSpPr>
        <p:spPr bwMode="auto">
          <a:xfrm>
            <a:off x="6970713" y="6126163"/>
            <a:ext cx="1003300" cy="52228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a:latin typeface="Arial Rounded MT Bold" pitchFamily="34" charset="0"/>
              </a:rPr>
              <a:t>nails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Rounded MT Bold" pitchFamily="34" charset="0"/>
              </a:rPr>
              <a:t>What things do we need to </a:t>
            </a:r>
            <a:r>
              <a:rPr lang="en-US" altLang="en-US" u="sng" smtClean="0">
                <a:latin typeface="Arial Rounded MT Bold" pitchFamily="34" charset="0"/>
              </a:rPr>
              <a:t>brush</a:t>
            </a:r>
            <a:r>
              <a:rPr lang="en-US" altLang="en-US" smtClean="0">
                <a:latin typeface="Arial Rounded MT Bold" pitchFamily="34" charset="0"/>
              </a:rPr>
              <a:t> with?</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352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72440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 can take care of my body ppt">
  <a:themeElements>
    <a:clrScheme name="Office Them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CC"/>
        </a:dk2>
        <a:lt2>
          <a:srgbClr val="CCCCFF"/>
        </a:lt2>
        <a:accent1>
          <a:srgbClr val="00CCCC"/>
        </a:accent1>
        <a:accent2>
          <a:srgbClr val="FFFF66"/>
        </a:accent2>
        <a:accent3>
          <a:srgbClr val="FFFFFF"/>
        </a:accent3>
        <a:accent4>
          <a:srgbClr val="000000"/>
        </a:accent4>
        <a:accent5>
          <a:srgbClr val="AAE2E2"/>
        </a:accent5>
        <a:accent6>
          <a:srgbClr val="E7E75C"/>
        </a:accent6>
        <a:hlink>
          <a:srgbClr val="FF33CC"/>
        </a:hlink>
        <a:folHlink>
          <a:srgbClr val="006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B2B2B2"/>
        </a:accent1>
        <a:accent2>
          <a:srgbClr val="5F5F5F"/>
        </a:accent2>
        <a:accent3>
          <a:srgbClr val="FFFFFF"/>
        </a:accent3>
        <a:accent4>
          <a:srgbClr val="000000"/>
        </a:accent4>
        <a:accent5>
          <a:srgbClr val="D5D5D5"/>
        </a:accent5>
        <a:accent6>
          <a:srgbClr val="555555"/>
        </a:accent6>
        <a:hlink>
          <a:srgbClr val="86868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 can take care of my body ppt</Template>
  <TotalTime>19</TotalTime>
  <Words>760</Words>
  <Application>Microsoft Office PowerPoint</Application>
  <PresentationFormat>On-screen Show (4:3)</PresentationFormat>
  <Paragraphs>55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Arial</vt:lpstr>
      <vt:lpstr>Calibri</vt:lpstr>
      <vt:lpstr>Arial Rounded MT Bold</vt:lpstr>
      <vt:lpstr>I can take care of my body ppt</vt:lpstr>
      <vt:lpstr>I Can Take Care of My Body</vt:lpstr>
      <vt:lpstr>How Do I Take Care of My Body?</vt:lpstr>
      <vt:lpstr>Let’s Talk About Keeping Clean!</vt:lpstr>
      <vt:lpstr>Keeping Clean = Staying Healthy</vt:lpstr>
      <vt:lpstr> Things to Remember  to Keep our  Bodies Clean:</vt:lpstr>
      <vt:lpstr>1. Wash!</vt:lpstr>
      <vt:lpstr>What things do we need to wash with?</vt:lpstr>
      <vt:lpstr>2. Brush!</vt:lpstr>
      <vt:lpstr>What things do we need to brush with?</vt:lpstr>
      <vt:lpstr>3. Wear!</vt:lpstr>
      <vt:lpstr>What things do we need to keep our clothes and bodies smelling clean?</vt:lpstr>
      <vt:lpstr>When we keep our bodies clean and healthy, other people might like to be around us more!</vt:lpstr>
      <vt:lpstr>So remember:  To stay clean and healthy, we need to:</vt:lpstr>
      <vt:lpstr>So…What do YOU think?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Take Care of My Body</dc:title>
  <dc:creator>andee</dc:creator>
  <cp:lastModifiedBy>andee</cp:lastModifiedBy>
  <cp:revision>1</cp:revision>
  <cp:lastPrinted>1601-01-01T00:00:00Z</cp:lastPrinted>
  <dcterms:created xsi:type="dcterms:W3CDTF">2014-03-03T16:02:17Z</dcterms:created>
  <dcterms:modified xsi:type="dcterms:W3CDTF">2014-03-03T16:22:06Z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TC010689931033</vt:lpwstr>
  </property>
</Properties>
</file>