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sldIdLst>
    <p:sldId id="256" r:id="rId3"/>
    <p:sldId id="257" r:id="rId4"/>
    <p:sldId id="258" r:id="rId5"/>
    <p:sldId id="259" r:id="rId6"/>
    <p:sldId id="260" r:id="rId7"/>
    <p:sldId id="263" r:id="rId8"/>
    <p:sldId id="261" r:id="rId9"/>
    <p:sldId id="262" r:id="rId10"/>
    <p:sldId id="265" r:id="rId11"/>
    <p:sldId id="264" r:id="rId12"/>
    <p:sldId id="268" r:id="rId13"/>
    <p:sldId id="267" r:id="rId14"/>
    <p:sldId id="266"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AD6"/>
    <a:srgbClr val="CC00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8343CC-D650-40B6-8366-F1FC0EB11440}" type="datetimeFigureOut">
              <a:rPr lang="en-US" smtClean="0"/>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4CB46-723D-45CE-85BE-CD47D0E3DB4D}" type="slidenum">
              <a:rPr lang="en-US" smtClean="0"/>
              <a:t>‹#›</a:t>
            </a:fld>
            <a:endParaRPr lang="en-US"/>
          </a:p>
        </p:txBody>
      </p:sp>
    </p:spTree>
    <p:extLst>
      <p:ext uri="{BB962C8B-B14F-4D97-AF65-F5344CB8AC3E}">
        <p14:creationId xmlns:p14="http://schemas.microsoft.com/office/powerpoint/2010/main" val="243010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Introduce today’s lesson.  Tell the students that you’ll be talking about worries and some</a:t>
            </a:r>
            <a:r>
              <a:rPr lang="en-US" baseline="0" smtClean="0"/>
              <a:t> ways to handle them.</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1</a:t>
            </a:fld>
            <a:endParaRPr lang="en-US"/>
          </a:p>
        </p:txBody>
      </p:sp>
    </p:spTree>
    <p:extLst>
      <p:ext uri="{BB962C8B-B14F-4D97-AF65-F5344CB8AC3E}">
        <p14:creationId xmlns:p14="http://schemas.microsoft.com/office/powerpoint/2010/main" val="19473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Explain that there are some things that we can’t change.  When that happens, we just have to let it go so that we can focus on other things in our lives.  Ask the students what are other important things in their lives they can be thinking about.  </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10</a:t>
            </a:fld>
            <a:endParaRPr lang="en-US"/>
          </a:p>
        </p:txBody>
      </p:sp>
    </p:spTree>
    <p:extLst>
      <p:ext uri="{BB962C8B-B14F-4D97-AF65-F5344CB8AC3E}">
        <p14:creationId xmlns:p14="http://schemas.microsoft.com/office/powerpoint/2010/main" val="23779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Talk about how “letting it go” helps us to move on so that we don’t get stuck thinking about our</a:t>
            </a:r>
            <a:r>
              <a:rPr lang="en-US" baseline="0" smtClean="0"/>
              <a:t> worries over and over</a:t>
            </a:r>
            <a:r>
              <a:rPr lang="en-US" baseline="0" smtClean="0"/>
              <a:t>.  Review previous strategies with students that can help them move past worries.</a:t>
            </a:r>
            <a:endParaRPr lang="en-US" smtClean="0"/>
          </a:p>
          <a:p>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11</a:t>
            </a:fld>
            <a:endParaRPr lang="en-US"/>
          </a:p>
        </p:txBody>
      </p:sp>
    </p:spTree>
    <p:extLst>
      <p:ext uri="{BB962C8B-B14F-4D97-AF65-F5344CB8AC3E}">
        <p14:creationId xmlns:p14="http://schemas.microsoft.com/office/powerpoint/2010/main" val="308295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Lead discussion about options.  Refer students back to the strategies they just learned.  Role play possible responses.</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12</a:t>
            </a:fld>
            <a:endParaRPr lang="en-US"/>
          </a:p>
        </p:txBody>
      </p:sp>
    </p:spTree>
    <p:extLst>
      <p:ext uri="{BB962C8B-B14F-4D97-AF65-F5344CB8AC3E}">
        <p14:creationId xmlns:p14="http://schemas.microsoft.com/office/powerpoint/2010/main" val="343586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a:t>
            </a:r>
            <a:r>
              <a:rPr lang="en-US" baseline="0" smtClean="0"/>
              <a:t> the headline/ask student to read it.  Click slide each time to have caption arrows fly in and talk about each picture.  Ask the students whether any of these worry them.  </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2</a:t>
            </a:fld>
            <a:endParaRPr lang="en-US"/>
          </a:p>
        </p:txBody>
      </p:sp>
    </p:spTree>
    <p:extLst>
      <p:ext uri="{BB962C8B-B14F-4D97-AF65-F5344CB8AC3E}">
        <p14:creationId xmlns:p14="http://schemas.microsoft.com/office/powerpoint/2010/main" val="145297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the headline/have</a:t>
            </a:r>
            <a:r>
              <a:rPr lang="en-US" baseline="0" smtClean="0"/>
              <a:t> student read it.  Ask students to name some of the things that worry them.  List on board.</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3</a:t>
            </a:fld>
            <a:endParaRPr lang="en-US"/>
          </a:p>
        </p:txBody>
      </p:sp>
    </p:spTree>
    <p:extLst>
      <p:ext uri="{BB962C8B-B14F-4D97-AF65-F5344CB8AC3E}">
        <p14:creationId xmlns:p14="http://schemas.microsoft.com/office/powerpoint/2010/main" val="340941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a:t>
            </a:r>
            <a:r>
              <a:rPr lang="en-US" baseline="0" smtClean="0"/>
              <a:t> headline and ask students what they do when they are worried.  If necessary, share a strategy that you use to help you when you are worried to get them started.  List their ideas on board.  Ask students if their strategies worked.  If they are “acceptable” strategies (i.e. talked to someone about the worry) then circle it or put a star by it.</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4</a:t>
            </a:fld>
            <a:endParaRPr lang="en-US"/>
          </a:p>
        </p:txBody>
      </p:sp>
    </p:spTree>
    <p:extLst>
      <p:ext uri="{BB962C8B-B14F-4D97-AF65-F5344CB8AC3E}">
        <p14:creationId xmlns:p14="http://schemas.microsoft.com/office/powerpoint/2010/main" val="22005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information/have student read it.  Click</a:t>
            </a:r>
            <a:r>
              <a:rPr lang="en-US" baseline="0" smtClean="0"/>
              <a:t> to bring up conversation balloons.  </a:t>
            </a:r>
            <a:r>
              <a:rPr lang="en-US" smtClean="0"/>
              <a:t>Discuss</a:t>
            </a:r>
            <a:r>
              <a:rPr lang="en-US" baseline="0" smtClean="0"/>
              <a:t> </a:t>
            </a:r>
            <a:r>
              <a:rPr lang="en-US" smtClean="0"/>
              <a:t>some situations when</a:t>
            </a:r>
            <a:r>
              <a:rPr lang="en-US" baseline="0" smtClean="0"/>
              <a:t> students might want to talk with an adult (teacher, counselor, parent, peer buddy).  Talk about what they could say to get an adult’s help.</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5</a:t>
            </a:fld>
            <a:endParaRPr lang="en-US"/>
          </a:p>
        </p:txBody>
      </p:sp>
    </p:spTree>
    <p:extLst>
      <p:ext uri="{BB962C8B-B14F-4D97-AF65-F5344CB8AC3E}">
        <p14:creationId xmlns:p14="http://schemas.microsoft.com/office/powerpoint/2010/main" val="229255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Some students might not feel comfortable talking to someone about their worries.  Instead, they might make a worry box to hold their concerns.  It can either be a</a:t>
            </a:r>
            <a:r>
              <a:rPr lang="en-US" baseline="0" smtClean="0"/>
              <a:t> real box and paper slips with their worries written on them OR they can try imagining a worry box where they can “put their worries” until they are able to address them when they feel calmer (either independently or with help from an adult).</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6</a:t>
            </a:fld>
            <a:endParaRPr lang="en-US"/>
          </a:p>
        </p:txBody>
      </p:sp>
    </p:spTree>
    <p:extLst>
      <p:ext uri="{BB962C8B-B14F-4D97-AF65-F5344CB8AC3E}">
        <p14:creationId xmlns:p14="http://schemas.microsoft.com/office/powerpoint/2010/main" val="54960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slide/have</a:t>
            </a:r>
            <a:r>
              <a:rPr lang="en-US" baseline="0" smtClean="0"/>
              <a:t> student read it.  Go over each picture, then ask students what they like to do to feel better.  List these on board.  </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7</a:t>
            </a:fld>
            <a:endParaRPr lang="en-US"/>
          </a:p>
        </p:txBody>
      </p:sp>
    </p:spTree>
    <p:extLst>
      <p:ext uri="{BB962C8B-B14F-4D97-AF65-F5344CB8AC3E}">
        <p14:creationId xmlns:p14="http://schemas.microsoft.com/office/powerpoint/2010/main" val="247993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and talk about pictures.  Talk about how some people find</a:t>
            </a:r>
            <a:r>
              <a:rPr lang="en-US" baseline="0" smtClean="0"/>
              <a:t> that exercising can really help calm them down.  </a:t>
            </a:r>
            <a:r>
              <a:rPr lang="en-US" smtClean="0"/>
              <a:t> Ask students what types</a:t>
            </a:r>
            <a:r>
              <a:rPr lang="en-US" baseline="0" smtClean="0"/>
              <a:t> of exercise they like to do.</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8</a:t>
            </a:fld>
            <a:endParaRPr lang="en-US"/>
          </a:p>
        </p:txBody>
      </p:sp>
    </p:spTree>
    <p:extLst>
      <p:ext uri="{BB962C8B-B14F-4D97-AF65-F5344CB8AC3E}">
        <p14:creationId xmlns:p14="http://schemas.microsoft.com/office/powerpoint/2010/main" val="105774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aseline="0" smtClean="0"/>
              <a:t>  Refer back to the board where you listed some of their worries (problems) and solutions.</a:t>
            </a:r>
            <a:endParaRPr lang="en-US"/>
          </a:p>
        </p:txBody>
      </p:sp>
      <p:sp>
        <p:nvSpPr>
          <p:cNvPr id="4" name="Slide Number Placeholder 3"/>
          <p:cNvSpPr>
            <a:spLocks noGrp="1"/>
          </p:cNvSpPr>
          <p:nvPr>
            <p:ph type="sldNum" sz="quarter" idx="10"/>
          </p:nvPr>
        </p:nvSpPr>
        <p:spPr/>
        <p:txBody>
          <a:bodyPr/>
          <a:lstStyle/>
          <a:p>
            <a:fld id="{4A64CB46-723D-45CE-85BE-CD47D0E3DB4D}" type="slidenum">
              <a:rPr lang="en-US" smtClean="0"/>
              <a:t>9</a:t>
            </a:fld>
            <a:endParaRPr lang="en-US"/>
          </a:p>
        </p:txBody>
      </p:sp>
    </p:spTree>
    <p:extLst>
      <p:ext uri="{BB962C8B-B14F-4D97-AF65-F5344CB8AC3E}">
        <p14:creationId xmlns:p14="http://schemas.microsoft.com/office/powerpoint/2010/main" val="167040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91AB20-7706-4EDA-BB5F-1A183B8FE9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34B5C8-FDA6-458A-831A-5B15D142C0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C18644-7C61-421A-A3E3-B7320DE641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B99CBD-A83D-4C85-AB33-0062B25257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342B71-13D9-46D5-9081-1DC11470F0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2E4925-E935-4947-BDA0-F8311287C8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56486B-6125-44AB-A3FA-EBE3628CD2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E54DA5-3099-4B53-99F1-766622E7ED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493838-9E0C-463B-B596-619D733775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5EA80F-ED67-4B2F-BE6B-57D315D635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A26208-D8FD-48A6-BBAA-D15DFDF8DD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Untitled-1"/>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fld id="{13556CA4-94AB-4DD3-AE85-6FBD5D43C5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charset="0"/>
        </a:defRPr>
      </a:lvl2pPr>
      <a:lvl3pPr algn="ctr" rtl="0" eaLnBrk="1" fontAlgn="base" hangingPunct="1">
        <a:spcBef>
          <a:spcPct val="0"/>
        </a:spcBef>
        <a:spcAft>
          <a:spcPct val="0"/>
        </a:spcAft>
        <a:defRPr sz="4400" b="1">
          <a:solidFill>
            <a:schemeClr val="accent2"/>
          </a:solidFill>
          <a:latin typeface="Arial" charset="0"/>
        </a:defRPr>
      </a:lvl3pPr>
      <a:lvl4pPr algn="ctr" rtl="0" eaLnBrk="1" fontAlgn="base" hangingPunct="1">
        <a:spcBef>
          <a:spcPct val="0"/>
        </a:spcBef>
        <a:spcAft>
          <a:spcPct val="0"/>
        </a:spcAft>
        <a:defRPr sz="4400" b="1">
          <a:solidFill>
            <a:schemeClr val="accent2"/>
          </a:solidFill>
          <a:latin typeface="Arial" charset="0"/>
        </a:defRPr>
      </a:lvl4pPr>
      <a:lvl5pPr algn="ctr" rtl="0" eaLnBrk="1" fontAlgn="base" hangingPunct="1">
        <a:spcBef>
          <a:spcPct val="0"/>
        </a:spcBef>
        <a:spcAft>
          <a:spcPct val="0"/>
        </a:spcAft>
        <a:defRPr sz="4400" b="1">
          <a:solidFill>
            <a:schemeClr val="accent2"/>
          </a:solidFill>
          <a:latin typeface="Arial" charset="0"/>
        </a:defRPr>
      </a:lvl5pPr>
      <a:lvl6pPr marL="457200" algn="ctr" rtl="0" eaLnBrk="1" fontAlgn="base" hangingPunct="1">
        <a:spcBef>
          <a:spcPct val="0"/>
        </a:spcBef>
        <a:spcAft>
          <a:spcPct val="0"/>
        </a:spcAft>
        <a:defRPr sz="4400" b="1">
          <a:solidFill>
            <a:schemeClr val="accent2"/>
          </a:solidFill>
          <a:latin typeface="Arial" charset="0"/>
        </a:defRPr>
      </a:lvl6pPr>
      <a:lvl7pPr marL="914400" algn="ctr" rtl="0" eaLnBrk="1" fontAlgn="base" hangingPunct="1">
        <a:spcBef>
          <a:spcPct val="0"/>
        </a:spcBef>
        <a:spcAft>
          <a:spcPct val="0"/>
        </a:spcAft>
        <a:defRPr sz="4400" b="1">
          <a:solidFill>
            <a:schemeClr val="accent2"/>
          </a:solidFill>
          <a:latin typeface="Arial" charset="0"/>
        </a:defRPr>
      </a:lvl7pPr>
      <a:lvl8pPr marL="1371600" algn="ctr" rtl="0" eaLnBrk="1" fontAlgn="base" hangingPunct="1">
        <a:spcBef>
          <a:spcPct val="0"/>
        </a:spcBef>
        <a:spcAft>
          <a:spcPct val="0"/>
        </a:spcAft>
        <a:defRPr sz="4400" b="1">
          <a:solidFill>
            <a:schemeClr val="accent2"/>
          </a:solidFill>
          <a:latin typeface="Arial" charset="0"/>
        </a:defRPr>
      </a:lvl8pPr>
      <a:lvl9pPr marL="1828800" algn="ctr" rtl="0" eaLnBrk="1" fontAlgn="base" hangingPunct="1">
        <a:spcBef>
          <a:spcPct val="0"/>
        </a:spcBef>
        <a:spcAft>
          <a:spcPct val="0"/>
        </a:spcAft>
        <a:defRPr sz="4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b="1">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accent2"/>
          </a:solidFill>
          <a:latin typeface="+mn-lt"/>
        </a:defRPr>
      </a:lvl2pPr>
      <a:lvl3pPr marL="1143000" indent="-228600" algn="l" rtl="0" eaLnBrk="1" fontAlgn="base" hangingPunct="1">
        <a:spcBef>
          <a:spcPct val="20000"/>
        </a:spcBef>
        <a:spcAft>
          <a:spcPct val="0"/>
        </a:spcAft>
        <a:buChar char="•"/>
        <a:defRPr sz="2400" b="1">
          <a:solidFill>
            <a:schemeClr val="accent2"/>
          </a:solidFill>
          <a:latin typeface="+mn-lt"/>
        </a:defRPr>
      </a:lvl3pPr>
      <a:lvl4pPr marL="1600200" indent="-228600" algn="l" rtl="0" eaLnBrk="1" fontAlgn="base" hangingPunct="1">
        <a:spcBef>
          <a:spcPct val="20000"/>
        </a:spcBef>
        <a:spcAft>
          <a:spcPct val="0"/>
        </a:spcAft>
        <a:buChar char="–"/>
        <a:defRPr sz="2000" b="1">
          <a:solidFill>
            <a:schemeClr val="accent2"/>
          </a:solidFill>
          <a:latin typeface="+mn-lt"/>
        </a:defRPr>
      </a:lvl4pPr>
      <a:lvl5pPr marL="2057400" indent="-228600" algn="l" rtl="0" eaLnBrk="1" fontAlgn="base" hangingPunct="1">
        <a:spcBef>
          <a:spcPct val="20000"/>
        </a:spcBef>
        <a:spcAft>
          <a:spcPct val="0"/>
        </a:spcAft>
        <a:buChar char="»"/>
        <a:defRPr sz="2000" b="1">
          <a:solidFill>
            <a:schemeClr val="accent2"/>
          </a:solidFill>
          <a:latin typeface="+mn-lt"/>
        </a:defRPr>
      </a:lvl5pPr>
      <a:lvl6pPr marL="2514600" indent="-228600" algn="l" rtl="0" eaLnBrk="1" fontAlgn="base" hangingPunct="1">
        <a:spcBef>
          <a:spcPct val="20000"/>
        </a:spcBef>
        <a:spcAft>
          <a:spcPct val="0"/>
        </a:spcAft>
        <a:buChar char="»"/>
        <a:defRPr sz="2000" b="1">
          <a:solidFill>
            <a:schemeClr val="accent2"/>
          </a:solidFill>
          <a:latin typeface="+mn-lt"/>
        </a:defRPr>
      </a:lvl6pPr>
      <a:lvl7pPr marL="2971800" indent="-228600" algn="l" rtl="0" eaLnBrk="1" fontAlgn="base" hangingPunct="1">
        <a:spcBef>
          <a:spcPct val="20000"/>
        </a:spcBef>
        <a:spcAft>
          <a:spcPct val="0"/>
        </a:spcAft>
        <a:buChar char="»"/>
        <a:defRPr sz="2000" b="1">
          <a:solidFill>
            <a:schemeClr val="accent2"/>
          </a:solidFill>
          <a:latin typeface="+mn-lt"/>
        </a:defRPr>
      </a:lvl7pPr>
      <a:lvl8pPr marL="3429000" indent="-228600" algn="l" rtl="0" eaLnBrk="1" fontAlgn="base" hangingPunct="1">
        <a:spcBef>
          <a:spcPct val="20000"/>
        </a:spcBef>
        <a:spcAft>
          <a:spcPct val="0"/>
        </a:spcAft>
        <a:buChar char="»"/>
        <a:defRPr sz="2000" b="1">
          <a:solidFill>
            <a:schemeClr val="accent2"/>
          </a:solidFill>
          <a:latin typeface="+mn-lt"/>
        </a:defRPr>
      </a:lvl8pPr>
      <a:lvl9pPr marL="3886200" indent="-228600" algn="l" rtl="0" eaLnBrk="1" fontAlgn="base" hangingPunct="1">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752600"/>
          </a:xfrm>
        </p:spPr>
        <p:txBody>
          <a:bodyPr/>
          <a:lstStyle/>
          <a:p>
            <a:r>
              <a:rPr lang="en-US" smtClean="0"/>
              <a:t>What Should I Do</a:t>
            </a:r>
            <a:br>
              <a:rPr lang="en-US" smtClean="0"/>
            </a:br>
            <a:r>
              <a:rPr lang="en-US" smtClean="0"/>
              <a:t>About Worries?</a:t>
            </a:r>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114800"/>
            <a:ext cx="1875155" cy="22574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08238"/>
          </a:xfrm>
          <a:noFill/>
        </p:spPr>
        <p:txBody>
          <a:bodyPr/>
          <a:lstStyle/>
          <a:p>
            <a:r>
              <a:rPr lang="en-US" smtClean="0"/>
              <a:t>But sometimes, you just can’t solve the problem.</a:t>
            </a:r>
            <a:br>
              <a:rPr lang="en-US" smtClean="0"/>
            </a:br>
            <a:r>
              <a:rPr lang="en-US" smtClean="0"/>
              <a:t/>
            </a:r>
            <a:br>
              <a:rPr lang="en-US" smtClean="0"/>
            </a:br>
            <a:r>
              <a:rPr lang="en-US" smtClean="0"/>
              <a:t>What can you do?</a:t>
            </a: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2800"/>
            <a:ext cx="2438400" cy="3251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5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1801685">
            <a:off x="6644258" y="2971487"/>
            <a:ext cx="914400" cy="1143000"/>
          </a:xfrm>
          <a:prstGeom prst="ellipse">
            <a:avLst/>
          </a:prstGeom>
          <a:solidFill>
            <a:srgbClr val="CD9A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3124200"/>
          </a:xfrm>
        </p:spPr>
        <p:txBody>
          <a:bodyPr/>
          <a:lstStyle/>
          <a:p>
            <a:r>
              <a:rPr lang="en-US" smtClean="0"/>
              <a:t>It can be hard to “let it go”</a:t>
            </a:r>
            <a:br>
              <a:rPr lang="en-US" smtClean="0"/>
            </a:br>
            <a:r>
              <a:rPr lang="en-US" smtClean="0"/>
              <a:t>but it helps us move on so that we don’t get stuck </a:t>
            </a:r>
            <a:br>
              <a:rPr lang="en-US" smtClean="0"/>
            </a:br>
            <a:r>
              <a:rPr lang="en-US" smtClean="0"/>
              <a:t>and dragged down by our worries.</a:t>
            </a:r>
            <a:endParaRPr lang="en-US"/>
          </a:p>
        </p:txBody>
      </p:sp>
      <p:sp>
        <p:nvSpPr>
          <p:cNvPr id="3" name="AutoShape 5" descr="data:image/jpeg;base64,/9j/4AAQSkZJRgABAQAAAQABAAD/2wCEAAkGBhQQERQUEhMWFRQUEhYUExUUGBYYFhcUFBQVFBcUFxkXHiYfFxwjHBUUHy8iLygpLSwtFx4xNTAqOCYsLDUBCQoKBQUFDQUFDSkYEhgpKSkpKSkpKSkpKSkpKSkpKSkpKSkpKSkpKSkpKSkpKSkpKSkpKSkpKSkpKSkpKSkpKf/AABEIAE4AUwMBIgACEQEDEQH/xAAcAAACAwADAQAAAAAAAAAAAAAAAQUGBwIDBAj/xAAyEAACAQMDAgQFAwMFAAAAAAABAgMABBEFEiEGMRNBUWEHFCIygSNxkVKx8BUzNFOi/8QAFAEBAAAAAAAAAAAAAAAAAAAAAP/EABQRAQAAAAAAAAAAAAAAAAAAAAD/2gAMAwEAAhEDEQA/ANqxSxRRQeLWdT+XheQJvZR9EYZVaR/KNS3BY+Q7nyrK+n/icZ9RWFbhvCkv5JMbSzNC8UKQQIOcDxGkZv6dhPatU1fRobuFobiMSRv3VvXyIPdSPIjkVmPRnQCab1BIquzJ8k08O77gJJBEysfPGG58+KDUNU1WO2ieWVtqpG8jebbY13NtXu2BXlteqLWRnVZlJjaFWzwN1yoaEAnglgeB61lPVl3Ld3c8U85toLeQtJLcxjdbJOjW5hTZlZ1lV9y85AXJ7GpHWvh3FZtCbTUJDeyfq2sdyUdJpIYSiFdqgKyq30MSQDjvQazI4UFmIVVBLEkAADkkk9gBXk07V4rgyiJs+DM0MnBGJFVWIHqMOvNVj5vxNEQwRTXayWuxwXHjlHQpK2WzvkXLfT5471k/wg1C6udTRVdQse6Z94JAXbFFJtA4DuiIu49sGg+jAaKKCKBGigiigDTwKRpBqB1R9WbwuobJjwtxYzwD3eNzLj/0KvG+oTqvpePUYfDclHRg8MycPFKPtkQ/3HmPTggK1Z+Gupalb3ECzmeS2uEjYKTJAI9hZFfh/Dccgf1H0xU51J1JbWyLcy25/QDFZJY9hjyp+mMuMlmwFCr3yM4AzVfhu47uZLDV4hHexfVbzozRicc/qW8qkMrHHKfvxxgRvTHSsD6hqD3ksk6afOggN3KXSNTGXZ23nbxgcnjjmgn+gZWsdFWa5G0qk9049Fd3mA/cgjj3FP4UaGIrIXLIPmL1muJnAwSJHZ0TnkAA5x6nNQ2v9Qvr4ex09GNsWUXN64Ii2qysY4xjLk4HoePTmtJtoFjRUQYVFVVHoqgKB/AFB3UsftS/FMD2oDH+Yoo2n0ooGTRRSJoGWpbqMUGgiepel4NQh8K4TIzlHXh438nRh2I49jjnNZN0L0A97dXqXlzJLbwXeyRMlTcyxjCtKQc4C44yTk9/OtvWqR8MZlZtUIIz/qs+R54CxgHHoSG/g0Fys7NIY1jiRY40GFRAAoHsBXdmlmnmgRNGKM0ZoHu9zRXEmigBTx7U8UYoFXKlS3UFa6r1yTellaEfN3AJ39xbwDh7lv25CjzYioeboK1idYtNuRa6jBEH3BtzTITyblD/ALise5xxn0wKi9Q1W50TUHYwi/bUmkeMoGS5UQKNsGPqVkUMMAAH7jz2r16Z0XcfIrdcLqzzG93tkfW3HyrZ7RmI7NvYE+VBPdL9afMTPaXUfy97EMvETlJF/wC2Bj9yH07j35q04rNeh4pb7UbufUQDcWUohgjU5jgWRWYlePqJAA3H39a0laAp0Y9qKAx70UY/anQLbRiuBauWygAtRvUWtx2Nu88ocxpt3eGu5gGYLux6DOTUng113NssisjqrI6lXVhkMpGCpB7gjNBn8lyl/wBQWpjYPFaWLXAZTxvuOFIPmCpStDwKqnRXw8i0qS5aJiyzsnhq3JjjQH9PceWG5j+APPmrYBQZzqnUsWk6nfyTfbPZ208ar97yxs9uI19yfP8ANaBZys8aM6bGZFLJnO1iASufPB4/FV3qDoSK8v7S7kP/ABQ2Uxnecho8+ytuP8VZ80B+KKdG2gWaKN1FB//Z"/>
          <p:cNvSpPr>
            <a:spLocks noChangeAspect="1" noChangeArrowheads="1"/>
          </p:cNvSpPr>
          <p:nvPr/>
        </p:nvSpPr>
        <p:spPr bwMode="auto">
          <a:xfrm>
            <a:off x="63500" y="-368300"/>
            <a:ext cx="800100" cy="752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486400"/>
            <a:ext cx="1295400" cy="121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897742">
            <a:off x="6678906" y="3373710"/>
            <a:ext cx="845103" cy="338554"/>
          </a:xfrm>
          <a:prstGeom prst="rect">
            <a:avLst/>
          </a:prstGeom>
          <a:noFill/>
        </p:spPr>
        <p:txBody>
          <a:bodyPr wrap="none" rtlCol="0">
            <a:spAutoFit/>
          </a:bodyPr>
          <a:lstStyle/>
          <a:p>
            <a:r>
              <a:rPr lang="en-US" sz="1600" smtClean="0"/>
              <a:t>worries</a:t>
            </a:r>
            <a:endParaRPr lang="en-US" sz="1600"/>
          </a:p>
        </p:txBody>
      </p:sp>
      <p:sp>
        <p:nvSpPr>
          <p:cNvPr id="9" name="Freeform 8"/>
          <p:cNvSpPr/>
          <p:nvPr/>
        </p:nvSpPr>
        <p:spPr>
          <a:xfrm>
            <a:off x="5257800" y="4027715"/>
            <a:ext cx="1513114" cy="1382485"/>
          </a:xfrm>
          <a:custGeom>
            <a:avLst/>
            <a:gdLst>
              <a:gd name="connsiteX0" fmla="*/ 1972894 w 1972894"/>
              <a:gd name="connsiteY0" fmla="*/ 0 h 1665515"/>
              <a:gd name="connsiteX1" fmla="*/ 1918466 w 1972894"/>
              <a:gd name="connsiteY1" fmla="*/ 43543 h 1665515"/>
              <a:gd name="connsiteX2" fmla="*/ 1885809 w 1972894"/>
              <a:gd name="connsiteY2" fmla="*/ 65315 h 1665515"/>
              <a:gd name="connsiteX3" fmla="*/ 1864037 w 1972894"/>
              <a:gd name="connsiteY3" fmla="*/ 87086 h 1665515"/>
              <a:gd name="connsiteX4" fmla="*/ 1798723 w 1972894"/>
              <a:gd name="connsiteY4" fmla="*/ 108857 h 1665515"/>
              <a:gd name="connsiteX5" fmla="*/ 1776951 w 1972894"/>
              <a:gd name="connsiteY5" fmla="*/ 130629 h 1665515"/>
              <a:gd name="connsiteX6" fmla="*/ 1711637 w 1972894"/>
              <a:gd name="connsiteY6" fmla="*/ 163286 h 1665515"/>
              <a:gd name="connsiteX7" fmla="*/ 1657209 w 1972894"/>
              <a:gd name="connsiteY7" fmla="*/ 228600 h 1665515"/>
              <a:gd name="connsiteX8" fmla="*/ 1624551 w 1972894"/>
              <a:gd name="connsiteY8" fmla="*/ 250372 h 1665515"/>
              <a:gd name="connsiteX9" fmla="*/ 1613666 w 1972894"/>
              <a:gd name="connsiteY9" fmla="*/ 293915 h 1665515"/>
              <a:gd name="connsiteX10" fmla="*/ 1591894 w 1972894"/>
              <a:gd name="connsiteY10" fmla="*/ 315686 h 1665515"/>
              <a:gd name="connsiteX11" fmla="*/ 1570123 w 1972894"/>
              <a:gd name="connsiteY11" fmla="*/ 348343 h 1665515"/>
              <a:gd name="connsiteX12" fmla="*/ 1526580 w 1972894"/>
              <a:gd name="connsiteY12" fmla="*/ 424543 h 1665515"/>
              <a:gd name="connsiteX13" fmla="*/ 1515694 w 1972894"/>
              <a:gd name="connsiteY13" fmla="*/ 468086 h 1665515"/>
              <a:gd name="connsiteX14" fmla="*/ 1483037 w 1972894"/>
              <a:gd name="connsiteY14" fmla="*/ 500743 h 1665515"/>
              <a:gd name="connsiteX15" fmla="*/ 1461266 w 1972894"/>
              <a:gd name="connsiteY15" fmla="*/ 533400 h 1665515"/>
              <a:gd name="connsiteX16" fmla="*/ 1428609 w 1972894"/>
              <a:gd name="connsiteY16" fmla="*/ 566057 h 1665515"/>
              <a:gd name="connsiteX17" fmla="*/ 1374180 w 1972894"/>
              <a:gd name="connsiteY17" fmla="*/ 642257 h 1665515"/>
              <a:gd name="connsiteX18" fmla="*/ 1319751 w 1972894"/>
              <a:gd name="connsiteY18" fmla="*/ 696686 h 1665515"/>
              <a:gd name="connsiteX19" fmla="*/ 1265323 w 1972894"/>
              <a:gd name="connsiteY19" fmla="*/ 751115 h 1665515"/>
              <a:gd name="connsiteX20" fmla="*/ 1210894 w 1972894"/>
              <a:gd name="connsiteY20" fmla="*/ 805543 h 1665515"/>
              <a:gd name="connsiteX21" fmla="*/ 1189123 w 1972894"/>
              <a:gd name="connsiteY21" fmla="*/ 827315 h 1665515"/>
              <a:gd name="connsiteX22" fmla="*/ 1123809 w 1972894"/>
              <a:gd name="connsiteY22" fmla="*/ 849086 h 1665515"/>
              <a:gd name="connsiteX23" fmla="*/ 1102037 w 1972894"/>
              <a:gd name="connsiteY23" fmla="*/ 870857 h 1665515"/>
              <a:gd name="connsiteX24" fmla="*/ 1069380 w 1972894"/>
              <a:gd name="connsiteY24" fmla="*/ 881743 h 1665515"/>
              <a:gd name="connsiteX25" fmla="*/ 1036723 w 1972894"/>
              <a:gd name="connsiteY25" fmla="*/ 903515 h 1665515"/>
              <a:gd name="connsiteX26" fmla="*/ 1014951 w 1972894"/>
              <a:gd name="connsiteY26" fmla="*/ 936172 h 1665515"/>
              <a:gd name="connsiteX27" fmla="*/ 1004066 w 1972894"/>
              <a:gd name="connsiteY27" fmla="*/ 968829 h 1665515"/>
              <a:gd name="connsiteX28" fmla="*/ 960523 w 1972894"/>
              <a:gd name="connsiteY28" fmla="*/ 1034143 h 1665515"/>
              <a:gd name="connsiteX29" fmla="*/ 916980 w 1972894"/>
              <a:gd name="connsiteY29" fmla="*/ 1121229 h 1665515"/>
              <a:gd name="connsiteX30" fmla="*/ 906094 w 1972894"/>
              <a:gd name="connsiteY30" fmla="*/ 1153886 h 1665515"/>
              <a:gd name="connsiteX31" fmla="*/ 862551 w 1972894"/>
              <a:gd name="connsiteY31" fmla="*/ 1208315 h 1665515"/>
              <a:gd name="connsiteX32" fmla="*/ 797237 w 1972894"/>
              <a:gd name="connsiteY32" fmla="*/ 1251857 h 1665515"/>
              <a:gd name="connsiteX33" fmla="*/ 742809 w 1972894"/>
              <a:gd name="connsiteY33" fmla="*/ 1295400 h 1665515"/>
              <a:gd name="connsiteX34" fmla="*/ 721037 w 1972894"/>
              <a:gd name="connsiteY34" fmla="*/ 1317172 h 1665515"/>
              <a:gd name="connsiteX35" fmla="*/ 688380 w 1972894"/>
              <a:gd name="connsiteY35" fmla="*/ 1328057 h 1665515"/>
              <a:gd name="connsiteX36" fmla="*/ 612180 w 1972894"/>
              <a:gd name="connsiteY36" fmla="*/ 1349829 h 1665515"/>
              <a:gd name="connsiteX37" fmla="*/ 590409 w 1972894"/>
              <a:gd name="connsiteY37" fmla="*/ 1382486 h 1665515"/>
              <a:gd name="connsiteX38" fmla="*/ 579523 w 1972894"/>
              <a:gd name="connsiteY38" fmla="*/ 1415143 h 1665515"/>
              <a:gd name="connsiteX39" fmla="*/ 557751 w 1972894"/>
              <a:gd name="connsiteY39" fmla="*/ 1436915 h 1665515"/>
              <a:gd name="connsiteX40" fmla="*/ 427123 w 1972894"/>
              <a:gd name="connsiteY40" fmla="*/ 1469572 h 1665515"/>
              <a:gd name="connsiteX41" fmla="*/ 350923 w 1972894"/>
              <a:gd name="connsiteY41" fmla="*/ 1534886 h 1665515"/>
              <a:gd name="connsiteX42" fmla="*/ 176751 w 1972894"/>
              <a:gd name="connsiteY42" fmla="*/ 1567543 h 1665515"/>
              <a:gd name="connsiteX43" fmla="*/ 111437 w 1972894"/>
              <a:gd name="connsiteY43" fmla="*/ 1600200 h 1665515"/>
              <a:gd name="connsiteX44" fmla="*/ 78780 w 1972894"/>
              <a:gd name="connsiteY44" fmla="*/ 1611086 h 1665515"/>
              <a:gd name="connsiteX45" fmla="*/ 46123 w 1972894"/>
              <a:gd name="connsiteY45" fmla="*/ 1632857 h 1665515"/>
              <a:gd name="connsiteX46" fmla="*/ 2580 w 1972894"/>
              <a:gd name="connsiteY46" fmla="*/ 1643743 h 1665515"/>
              <a:gd name="connsiteX47" fmla="*/ 2580 w 1972894"/>
              <a:gd name="connsiteY47" fmla="*/ 1665515 h 166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72894" h="1665515">
                <a:moveTo>
                  <a:pt x="1972894" y="0"/>
                </a:moveTo>
                <a:cubicBezTo>
                  <a:pt x="1954751" y="14514"/>
                  <a:pt x="1937053" y="29602"/>
                  <a:pt x="1918466" y="43543"/>
                </a:cubicBezTo>
                <a:cubicBezTo>
                  <a:pt x="1908000" y="51393"/>
                  <a:pt x="1896025" y="57142"/>
                  <a:pt x="1885809" y="65315"/>
                </a:cubicBezTo>
                <a:cubicBezTo>
                  <a:pt x="1877795" y="71726"/>
                  <a:pt x="1873217" y="82496"/>
                  <a:pt x="1864037" y="87086"/>
                </a:cubicBezTo>
                <a:cubicBezTo>
                  <a:pt x="1843511" y="97349"/>
                  <a:pt x="1798723" y="108857"/>
                  <a:pt x="1798723" y="108857"/>
                </a:cubicBezTo>
                <a:cubicBezTo>
                  <a:pt x="1791466" y="116114"/>
                  <a:pt x="1785752" y="125348"/>
                  <a:pt x="1776951" y="130629"/>
                </a:cubicBezTo>
                <a:cubicBezTo>
                  <a:pt x="1706815" y="172712"/>
                  <a:pt x="1782423" y="104298"/>
                  <a:pt x="1711637" y="163286"/>
                </a:cubicBezTo>
                <a:cubicBezTo>
                  <a:pt x="1604637" y="252452"/>
                  <a:pt x="1742837" y="142972"/>
                  <a:pt x="1657209" y="228600"/>
                </a:cubicBezTo>
                <a:cubicBezTo>
                  <a:pt x="1647958" y="237851"/>
                  <a:pt x="1635437" y="243115"/>
                  <a:pt x="1624551" y="250372"/>
                </a:cubicBezTo>
                <a:cubicBezTo>
                  <a:pt x="1620923" y="264886"/>
                  <a:pt x="1620357" y="280534"/>
                  <a:pt x="1613666" y="293915"/>
                </a:cubicBezTo>
                <a:cubicBezTo>
                  <a:pt x="1609076" y="303095"/>
                  <a:pt x="1598305" y="307672"/>
                  <a:pt x="1591894" y="315686"/>
                </a:cubicBezTo>
                <a:cubicBezTo>
                  <a:pt x="1583721" y="325902"/>
                  <a:pt x="1576614" y="336984"/>
                  <a:pt x="1570123" y="348343"/>
                </a:cubicBezTo>
                <a:cubicBezTo>
                  <a:pt x="1514878" y="445021"/>
                  <a:pt x="1579621" y="344980"/>
                  <a:pt x="1526580" y="424543"/>
                </a:cubicBezTo>
                <a:cubicBezTo>
                  <a:pt x="1522951" y="439057"/>
                  <a:pt x="1523117" y="455096"/>
                  <a:pt x="1515694" y="468086"/>
                </a:cubicBezTo>
                <a:cubicBezTo>
                  <a:pt x="1508056" y="481452"/>
                  <a:pt x="1492892" y="488916"/>
                  <a:pt x="1483037" y="500743"/>
                </a:cubicBezTo>
                <a:cubicBezTo>
                  <a:pt x="1474662" y="510794"/>
                  <a:pt x="1469641" y="523349"/>
                  <a:pt x="1461266" y="533400"/>
                </a:cubicBezTo>
                <a:cubicBezTo>
                  <a:pt x="1451411" y="545227"/>
                  <a:pt x="1438464" y="554230"/>
                  <a:pt x="1428609" y="566057"/>
                </a:cubicBezTo>
                <a:cubicBezTo>
                  <a:pt x="1350577" y="659695"/>
                  <a:pt x="1478747" y="524620"/>
                  <a:pt x="1374180" y="642257"/>
                </a:cubicBezTo>
                <a:cubicBezTo>
                  <a:pt x="1357134" y="661434"/>
                  <a:pt x="1333983" y="675337"/>
                  <a:pt x="1319751" y="696686"/>
                </a:cubicBezTo>
                <a:cubicBezTo>
                  <a:pt x="1290723" y="740229"/>
                  <a:pt x="1308866" y="722086"/>
                  <a:pt x="1265323" y="751115"/>
                </a:cubicBezTo>
                <a:cubicBezTo>
                  <a:pt x="1227998" y="807101"/>
                  <a:pt x="1262733" y="764071"/>
                  <a:pt x="1210894" y="805543"/>
                </a:cubicBezTo>
                <a:cubicBezTo>
                  <a:pt x="1202880" y="811954"/>
                  <a:pt x="1198303" y="822725"/>
                  <a:pt x="1189123" y="827315"/>
                </a:cubicBezTo>
                <a:cubicBezTo>
                  <a:pt x="1168597" y="837578"/>
                  <a:pt x="1123809" y="849086"/>
                  <a:pt x="1123809" y="849086"/>
                </a:cubicBezTo>
                <a:cubicBezTo>
                  <a:pt x="1116552" y="856343"/>
                  <a:pt x="1110838" y="865577"/>
                  <a:pt x="1102037" y="870857"/>
                </a:cubicBezTo>
                <a:cubicBezTo>
                  <a:pt x="1092198" y="876761"/>
                  <a:pt x="1079643" y="876611"/>
                  <a:pt x="1069380" y="881743"/>
                </a:cubicBezTo>
                <a:cubicBezTo>
                  <a:pt x="1057678" y="887594"/>
                  <a:pt x="1047609" y="896258"/>
                  <a:pt x="1036723" y="903515"/>
                </a:cubicBezTo>
                <a:cubicBezTo>
                  <a:pt x="1029466" y="914401"/>
                  <a:pt x="1020802" y="924470"/>
                  <a:pt x="1014951" y="936172"/>
                </a:cubicBezTo>
                <a:cubicBezTo>
                  <a:pt x="1009819" y="946435"/>
                  <a:pt x="1009638" y="958799"/>
                  <a:pt x="1004066" y="968829"/>
                </a:cubicBezTo>
                <a:cubicBezTo>
                  <a:pt x="991359" y="991702"/>
                  <a:pt x="968798" y="1009320"/>
                  <a:pt x="960523" y="1034143"/>
                </a:cubicBezTo>
                <a:cubicBezTo>
                  <a:pt x="935505" y="1109193"/>
                  <a:pt x="954978" y="1083229"/>
                  <a:pt x="916980" y="1121229"/>
                </a:cubicBezTo>
                <a:cubicBezTo>
                  <a:pt x="913351" y="1132115"/>
                  <a:pt x="911226" y="1143623"/>
                  <a:pt x="906094" y="1153886"/>
                </a:cubicBezTo>
                <a:cubicBezTo>
                  <a:pt x="897524" y="1171026"/>
                  <a:pt x="878752" y="1196165"/>
                  <a:pt x="862551" y="1208315"/>
                </a:cubicBezTo>
                <a:cubicBezTo>
                  <a:pt x="841618" y="1224014"/>
                  <a:pt x="815739" y="1233355"/>
                  <a:pt x="797237" y="1251857"/>
                </a:cubicBezTo>
                <a:cubicBezTo>
                  <a:pt x="744674" y="1304422"/>
                  <a:pt x="811464" y="1240476"/>
                  <a:pt x="742809" y="1295400"/>
                </a:cubicBezTo>
                <a:cubicBezTo>
                  <a:pt x="734795" y="1301811"/>
                  <a:pt x="729838" y="1311892"/>
                  <a:pt x="721037" y="1317172"/>
                </a:cubicBezTo>
                <a:cubicBezTo>
                  <a:pt x="711198" y="1323075"/>
                  <a:pt x="699413" y="1324905"/>
                  <a:pt x="688380" y="1328057"/>
                </a:cubicBezTo>
                <a:cubicBezTo>
                  <a:pt x="592726" y="1355386"/>
                  <a:pt x="690460" y="1323735"/>
                  <a:pt x="612180" y="1349829"/>
                </a:cubicBezTo>
                <a:cubicBezTo>
                  <a:pt x="604923" y="1360715"/>
                  <a:pt x="596260" y="1370784"/>
                  <a:pt x="590409" y="1382486"/>
                </a:cubicBezTo>
                <a:cubicBezTo>
                  <a:pt x="585277" y="1392749"/>
                  <a:pt x="585427" y="1405304"/>
                  <a:pt x="579523" y="1415143"/>
                </a:cubicBezTo>
                <a:cubicBezTo>
                  <a:pt x="574242" y="1423944"/>
                  <a:pt x="566931" y="1432325"/>
                  <a:pt x="557751" y="1436915"/>
                </a:cubicBezTo>
                <a:cubicBezTo>
                  <a:pt x="514626" y="1458477"/>
                  <a:pt x="473594" y="1461827"/>
                  <a:pt x="427123" y="1469572"/>
                </a:cubicBezTo>
                <a:cubicBezTo>
                  <a:pt x="405541" y="1491154"/>
                  <a:pt x="380765" y="1521623"/>
                  <a:pt x="350923" y="1534886"/>
                </a:cubicBezTo>
                <a:cubicBezTo>
                  <a:pt x="283243" y="1564966"/>
                  <a:pt x="257230" y="1559495"/>
                  <a:pt x="176751" y="1567543"/>
                </a:cubicBezTo>
                <a:cubicBezTo>
                  <a:pt x="94667" y="1594905"/>
                  <a:pt x="195846" y="1557996"/>
                  <a:pt x="111437" y="1600200"/>
                </a:cubicBezTo>
                <a:cubicBezTo>
                  <a:pt x="101174" y="1605332"/>
                  <a:pt x="89043" y="1605954"/>
                  <a:pt x="78780" y="1611086"/>
                </a:cubicBezTo>
                <a:cubicBezTo>
                  <a:pt x="67078" y="1616937"/>
                  <a:pt x="58148" y="1627703"/>
                  <a:pt x="46123" y="1632857"/>
                </a:cubicBezTo>
                <a:cubicBezTo>
                  <a:pt x="32372" y="1638750"/>
                  <a:pt x="14549" y="1634766"/>
                  <a:pt x="2580" y="1643743"/>
                </a:cubicBezTo>
                <a:cubicBezTo>
                  <a:pt x="-3226" y="1648097"/>
                  <a:pt x="2580" y="1658258"/>
                  <a:pt x="2580" y="166551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440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So…what do you think?</a:t>
            </a:r>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0"/>
            <a:ext cx="37909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199" y="5486400"/>
            <a:ext cx="8610601" cy="1200329"/>
          </a:xfrm>
          <a:prstGeom prst="rect">
            <a:avLst/>
          </a:prstGeom>
          <a:solidFill>
            <a:srgbClr val="00FFCC"/>
          </a:solidFill>
        </p:spPr>
        <p:txBody>
          <a:bodyPr wrap="square" rtlCol="0">
            <a:spAutoFit/>
          </a:bodyPr>
          <a:lstStyle/>
          <a:p>
            <a:pPr algn="ctr"/>
            <a:r>
              <a:rPr lang="en-US" sz="2400" smtClean="0">
                <a:solidFill>
                  <a:srgbClr val="CC0099"/>
                </a:solidFill>
              </a:rPr>
              <a:t>You’re worried because you accidentally </a:t>
            </a:r>
          </a:p>
          <a:p>
            <a:pPr algn="ctr"/>
            <a:r>
              <a:rPr lang="en-US" sz="2400" smtClean="0">
                <a:solidFill>
                  <a:srgbClr val="CC0099"/>
                </a:solidFill>
              </a:rPr>
              <a:t>broke your neighbor’s window.</a:t>
            </a:r>
          </a:p>
          <a:p>
            <a:pPr algn="ctr"/>
            <a:r>
              <a:rPr lang="en-US" sz="2400" smtClean="0">
                <a:solidFill>
                  <a:srgbClr val="CC0099"/>
                </a:solidFill>
              </a:rPr>
              <a:t>What can you do?</a:t>
            </a:r>
            <a:endParaRPr lang="en-US" sz="2400">
              <a:solidFill>
                <a:srgbClr val="CC0099"/>
              </a:solidFill>
            </a:endParaRPr>
          </a:p>
        </p:txBody>
      </p:sp>
    </p:spTree>
    <p:extLst>
      <p:ext uri="{BB962C8B-B14F-4D97-AF65-F5344CB8AC3E}">
        <p14:creationId xmlns:p14="http://schemas.microsoft.com/office/powerpoint/2010/main" val="794793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Should I Do </a:t>
            </a:r>
            <a:br>
              <a:rPr lang="en-US" smtClean="0"/>
            </a:br>
            <a:r>
              <a:rPr lang="en-US" smtClean="0"/>
              <a:t>About Worries?</a:t>
            </a:r>
            <a:endParaRPr lang="en-US"/>
          </a:p>
        </p:txBody>
      </p:sp>
      <p:sp>
        <p:nvSpPr>
          <p:cNvPr id="3" name="Content Placeholder 2"/>
          <p:cNvSpPr>
            <a:spLocks noGrp="1"/>
          </p:cNvSpPr>
          <p:nvPr>
            <p:ph idx="1"/>
          </p:nvPr>
        </p:nvSpPr>
        <p:spPr/>
        <p:txBody>
          <a:bodyPr/>
          <a:lstStyle/>
          <a:p>
            <a:endParaRPr lang="en-US" smtClean="0"/>
          </a:p>
          <a:p>
            <a:r>
              <a:rPr lang="en-US" smtClean="0"/>
              <a:t>Talk to an adult</a:t>
            </a:r>
          </a:p>
          <a:p>
            <a:r>
              <a:rPr lang="en-US" smtClean="0"/>
              <a:t>Make a </a:t>
            </a:r>
            <a:r>
              <a:rPr lang="en-US" i="1" smtClean="0"/>
              <a:t>Worry Box</a:t>
            </a:r>
          </a:p>
          <a:p>
            <a:r>
              <a:rPr lang="en-US" smtClean="0"/>
              <a:t>Do something that makes me feel good</a:t>
            </a:r>
          </a:p>
          <a:p>
            <a:r>
              <a:rPr lang="en-US" smtClean="0"/>
              <a:t>Try a little exercise</a:t>
            </a:r>
          </a:p>
          <a:p>
            <a:r>
              <a:rPr lang="en-US" smtClean="0"/>
              <a:t>Figure out how to solve the problem</a:t>
            </a:r>
          </a:p>
          <a:p>
            <a:r>
              <a:rPr lang="en-US" smtClean="0"/>
              <a:t>Let it go!</a:t>
            </a:r>
          </a:p>
          <a:p>
            <a:endParaRPr lang="en-US" smtClean="0"/>
          </a:p>
          <a:p>
            <a:endParaRPr lang="en-US" smtClean="0"/>
          </a:p>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105400"/>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26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Sometimes it seems like there are lots of things to worry about.</a:t>
            </a:r>
            <a:endParaRPr lang="en-US" sz="36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828800"/>
            <a:ext cx="2486025" cy="1838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05000"/>
            <a:ext cx="2486025" cy="1838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t0.gstatic.com/images?q=tbn:ANd9GcScmCev7YYRO6DudRW2HtnSIXd3FMxShbf_V9DA0xHonyCBjtQN4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12" y="4114800"/>
            <a:ext cx="1828800"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AutoShape 7" descr="data:image/jpeg;base64,/9j/4AAQSkZJRgABAQAAAQABAAD/2wCEAAkGBhQSEBUSEBIQFRAVFBUYFBQQFxYZFBYVFhQVFRQQFRYYHCwfHR4jGhYaKzAgJSgpOCwvFSAxNTEqOCYrOCkBCQoKDgwNGg8PGDUeHCEqKTUsKyksKTU1NSwpLSk1KSkpKiosNjU1LCk1Nik1KTM1KSksKikpLikpKS0sKSksKf/AABEIAIYAhgMBIgACEQEDEQH/xAAcAAEAAgMBAQEAAAAAAAAAAAAABQYDBAcBAgj/xAA+EAABAwIEAgYHBQYHAAAAAAABAAIDBBEFEiExQVEGBxMiMmFSYnGBkZKhFCNygrEzQkNTovAkY3OT0eHi/8QAGwEBAAMBAQEBAAAAAAAAAAAAAAECAwQFBgf/xAAlEQEAAgEEAQMFAQAAAAAAAAAAAQIRAwQSMVEhQeEFMlKR0RP/2gAMAwEAAhEDEQA/AO4oiICIiAiIgIvh0oG5WpV4zFEM0j2MbzkcGj4k2QbyKMp8ejkGaN8b282ODh8WlbDcRaiMttFiZUA7LJdEvUREBERAREQEREBEUdjuNx0kDppT3RoBcAucfCwX09/AAk6AoM2JYrFTxmWeRkcY3c8gC/ADmTyGpVTretKnZq6OtZD/AD5KaVsIvoHFxFwPOy5f0j6zJZZs8OXtBfLM4X7MH92nY7Rg9cjO7c5R3RE0fT6ra+8szpoz445bEOadCNtNFbCk3dO6V9YDY25YpWAkAulsHhgcLtEbRo95GoGwFnO0sDzefpjHnzikimfxlxAmeQ+7RrfwtFgq3UShx7rQ1gJyMBNmgknKLrEpwzmy6YbjsU7wYYmUVd/Clpu7FI4bRSsGhaeRB9t1PVHWOTE0lzoCW98hueXONHxwsdpoQfvHacACb25ex5BBBsQQQfMagr6nnc9xc83cTckpg5Lg7pZRSOvUU9bLzkkqpDJ7Q0ODW+6yu3RPpR2EkXZVEtRhtRJ2TftBLpqWd2rInOOpY7YX2Nt1xVSmDYu2JsrJYhNDK1uaJzi0FzHhzHEjXS3180mExaX6gixeJzsnax9p6Gdub5b3W2CvzdRdLqM2ZUYTRmHnAC2VvrBx1J94XTOjuJ1TWZaCooq2lNnQR1c72VjGHeBzg118p2LhcbFVw0i0S6MihOjvSYVWeN8b4KqEgTU8ti5mbVr2uGj2O1s4cjsptQsIiICIiAuIde2PF9TDSNd3Io+0eBxfIS1l/Y1p+ddsmdYEr849cFJIzE3TWJZLGzL5hrQ0geYPDzCmFbKgixCo1AyuFzbXRZVdjMCL1EQ8REQEREBetdYgjQg3BG4PMFeIg7N1a4++qmpZJDmqGR1VPK8+KSFoglhe/mQ5xF/MniV1pco6isAc2KSrk0EnchHqA9+X8zgAPJnmurrOXRHQiIiRERBq4g+zVRukELJGlsjGvbyeARfnqrrinhVIxg7q0M7OWdO8PayNhhjY0NfchgAvpt/fNVJtU08QPImx+q6TjMYcCHC4O4Kp9VhMYN7H32/4upZ58oV09wcgvYb8P+1la64B5hTtXSMYHAtH3VO2/wDqyuB152zu+Vqr7oXxuLCxx12Au5ul7WRPbIiQBz3Bsccr3nQNYxxcTysArlg/Vw8MdUYneGnjbm7BpHbyHQNjcR+zDnEDn3uHCltWlcRM9rRS0+ykkPOrALAX1vqNswtwud/NePe5htK3KCAQdeIuL35gixVsxWneJJrxmPtXxQxNAsBG30B6H3bbHjYHivMRo2Sh7yN5ezjsdMkbbEgbEeH5grqqsZ2+k34qb6KdGX1soBDm0wP3j9iR/LZ5nnwW5hnRqHMCQT5aAfQLouBxhoDWgBo2AFgEIwvmAMaxjWMAaxrQ1rRsABYAe4KbUFg/BTqrLaBERQkREQaeJNu1UvF491e6ll2qpYvT7qYUs55isar4pM8jWek4AnkCdSfIDX3K4YrS7qAbBl7R/oxuA9sn3f6OcrMfdFSsEpbm0E9S57ubYYhf4AOf/sq3dWmEksfiD22e+SXszxBdo7KeFgZB7wq7U0pGYNF3RwMiaBxkmPet7c7/AJl0x9K2gpaWnd3ngMjZFGRnlnlJLj6rb3u48AVw7+NSdvaul90+n7dO3484m3UNwSn0jryNr+226wVlTHHC+SZrTFF944uF7ZPDlB0zXNh5kLLiFU3tMrbBrNNNrjxH4/oFTusPEi6H7GzxySRCS29zd7Ix7BlJ83t5L4rYbTV1d7w5Zivc/wAezuLxTRzMd9KpVYq+eoFRL4wySpPHK+SzYGjmA0U/9Sxvjysij9GMOP4pO/f5Mg/Ksops5kDf4s7IWW9CPTu+Xg+IX3J35XuGxcbfhGjfoAv0OIxD56ZbmGx6q5YRFsq7hlKrlhNNshELRg7NlMrRwyKwW8qy3gREUJEREBQuK0amljmizCyImHOsUod9FByYbcNadA+W7jyZGNT/AFO+RX/EsO30UJX0Fg7Twx5R7XHvfqfirsphUMOm7OaOVzA4mWSctOwEYdld+U9pYc2tUh0az96vqHF8gzua53GZ94o7fga2U24CQc1lrsOtnsPCxsY9psXfo74lS9d0elIgpowI4o2tDnyaB8zmi+UDV1mgC45G50XNurWjSnhHrPTp2lK21Y5zisestXCpWufeR7GtaCe/fU/utsNTrvbhdfJwOkggNZO6SpmY+SRmf7tksznMu4NGpaCGDU2AGy16HDWyTva17jTxEdpLbfW1mDm52gGvNa+LOdUvdwYZGwwsbs2JhucvmSW3PG68n6Rt9TT5ZjEefefh6f1a2nyjE5nHXj5QUcZu11mtyQvkswZWiSbRmUcMrXR6f5S8oKHyU26iuHuG0klh+CMf+gt2iwzyXvvBw8w2h8lb8Kotlq4dh3krPRUuUKJaVhsRMsLL7RFVoIiICIiAiLXrK1kTS6Rwa36k8AANSfIIPuWEO3UZVYbc6jd2Y+7+yo+oxutmDhR0mQW7ktacgLrgfsh37Wvvbgour6IYhUZu2rw0OiDMkYcGh12lz7NtyPxUZwxtf8Yy3JIGMc10hZo50jsxABtte/C4PzKNx3E5HRx9k9r6qpztiIIyxRaCae40a0Nbv6xWtU9UwDXufVm3YtZcx3IYzKXHV2pOX6rcqugUktK5sT2wvkayMB4cTHTMtkphbid383HkFS02mMYabe9qTN7166jzLXhjhYyOGCVhZGztCQ5t5JCLNmNjtq23ILLT4Xly22Ywu/M7Y+0Xb8qrWL9WdY0SZWRyNe+Jo7Nwu2JgOtnW4hugv9FC9tPFK5odNDJLUhjQ7M0iOO1zlO3jZf3qIvwjGMQ4tXd6k3m2pX1l0duFeFttmj4k5j+v0UpR4T5LneDdaz2SH7TGJYS42LQGytaT3fVdYW5bbrrGB4xDUxCWneHMO/Ag8WuG4PktK6kW6a6WtTU6lsUtEGhbSIpdQiIgIiICIiAvksG/HgvpEHmVLL1EHy5gO/8Adtl7Zeog8stLFMGhqGZZo2uFnAE+JuZpaS127TYnULeRETETGJcL6VdWVRTy/wCGZJPC65aWNu9vqPA+h4+S2OglFX0dYx32WpELyGzAsdlyk27TbdpN/iOK7WQlln/nETmHHGzrW/Ks4AvURaO0REQEREBERAREQEREBERAREQEREBERAREQEREH//Z"/>
          <p:cNvSpPr>
            <a:spLocks noChangeAspect="1" noChangeArrowheads="1"/>
          </p:cNvSpPr>
          <p:nvPr/>
        </p:nvSpPr>
        <p:spPr bwMode="auto">
          <a:xfrm>
            <a:off x="63500" y="-620713"/>
            <a:ext cx="1276350" cy="1276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t3.gstatic.com/images?q=tbn:ANd9GcQ45B4P-C5lmCrqADbsenU6yx8tw71J8MN4SDgSLxb-E2cE2vDA4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24" y="4333875"/>
            <a:ext cx="2219325"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ight Arrow 6"/>
          <p:cNvSpPr/>
          <p:nvPr/>
        </p:nvSpPr>
        <p:spPr>
          <a:xfrm>
            <a:off x="4834563" y="2612911"/>
            <a:ext cx="1207008" cy="1138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having friends</a:t>
            </a:r>
            <a:endParaRPr lang="en-US">
              <a:solidFill>
                <a:srgbClr val="002060"/>
              </a:solidFill>
            </a:endParaRPr>
          </a:p>
        </p:txBody>
      </p:sp>
      <p:sp>
        <p:nvSpPr>
          <p:cNvPr id="8" name="Right Arrow 7"/>
          <p:cNvSpPr/>
          <p:nvPr/>
        </p:nvSpPr>
        <p:spPr>
          <a:xfrm>
            <a:off x="5105400" y="5362575"/>
            <a:ext cx="1403604" cy="731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gym</a:t>
            </a:r>
            <a:endParaRPr lang="en-US">
              <a:solidFill>
                <a:srgbClr val="002060"/>
              </a:solidFill>
            </a:endParaRPr>
          </a:p>
        </p:txBody>
      </p:sp>
      <p:sp>
        <p:nvSpPr>
          <p:cNvPr id="9" name="Left Arrow 8"/>
          <p:cNvSpPr/>
          <p:nvPr/>
        </p:nvSpPr>
        <p:spPr>
          <a:xfrm>
            <a:off x="3352800" y="2209800"/>
            <a:ext cx="1143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grades</a:t>
            </a:r>
            <a:endParaRPr lang="en-US">
              <a:solidFill>
                <a:srgbClr val="002060"/>
              </a:solidFill>
            </a:endParaRPr>
          </a:p>
        </p:txBody>
      </p:sp>
      <p:sp>
        <p:nvSpPr>
          <p:cNvPr id="10" name="Left Arrow 9"/>
          <p:cNvSpPr/>
          <p:nvPr/>
        </p:nvSpPr>
        <p:spPr>
          <a:xfrm>
            <a:off x="2895600" y="5029200"/>
            <a:ext cx="1371600" cy="1064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bad weather</a:t>
            </a:r>
            <a:endParaRPr lang="en-US">
              <a:solidFill>
                <a:srgbClr val="002060"/>
              </a:solidFill>
            </a:endParaRPr>
          </a:p>
        </p:txBody>
      </p:sp>
    </p:spTree>
    <p:extLst>
      <p:ext uri="{BB962C8B-B14F-4D97-AF65-F5344CB8AC3E}">
        <p14:creationId xmlns:p14="http://schemas.microsoft.com/office/powerpoint/2010/main" val="25552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YOU worry about?</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0"/>
            <a:ext cx="3601484" cy="3490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043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YOU do when you are worried?</a:t>
            </a:r>
            <a:endParaRPr lang="en-US"/>
          </a:p>
        </p:txBody>
      </p:sp>
      <p:sp>
        <p:nvSpPr>
          <p:cNvPr id="4" name="AutoShape 2" descr="data:image/jpeg;base64,/9j/4AAQSkZJRgABAQAAAQABAAD/2wCEAAkGBhQQERUUExMWFBMWFxkaFxMYFxkaFBsdHB0eIB8iHhceGzIfIxwjISQgJzIgIyc1OC4sGSAyOzAsNScrOCkBCQoKBQUFDQUFDSkYEhgpKSkpKSkpKSkpKSkpKSkpKSkpKSkpKSkpKSkpKSkpKSkpKSkpKSkpKSkpKSkpKSkpKf/AABEIAHwAbAMBIgACEQEDEQH/xAAcAAACAwADAQAAAAAAAAAAAAAABgQFBwEDCAL/xAA8EAACAQMBBgQEAwYEBwAAAAABAgMABBEFBhITITFBByJRYRQycYFCkcEVI1JykqFTYmPRCDM0Q4KTsf/EABQBAQAAAAAAAAAAAAAAAAAAAAD/xAAUEQEAAAAAAAAAAAAAAAAAAAAA/9oADAMBAAIRAxEAPwDcaKKKAooooCiioOu6qtrbTTt0ijZyPXdBOPueX3oKnU4zqEj2yuyW0flnZCVd2Izw1ccwAMFiOfMD1q9sbFII1ijUJGgCqo6ACqnYi0aOxg3zmWRBLK3cvJ52/ucfap+q61FbBTK+C53UQc3dvRVHMmgnUV1W0pZQzKUJ/CcZH1wcZrtoCiioOta3DZwtNO4SNepPUk9AB1JPoKCdRWRbQeIeotLH+7Ol2cny3c0PFbPbfUHCZ9CPvUzZvxDvWSRTGl9w5WQXUI3Y3G6p6dM8+1BqNFFFBD1a6kjiJij4khICJ0GScZY9lHUn0FUj6HqDczqIRv4Utk4YP/kd4j6mmeigz+bbybS50h1Xh8KXPCvYgQhK4yJIuZU8xzGRzrr8SNcW60VXizu3bwxr9HcfoKrv+IbRuLYRTD/sSje/lcbpP2O7Sto+0kU+lW1pxFMltf264yMtGZfKwGefXBx0oNl2q2ki020kuJPlQYVR1ZuiqPrSHsVcKqtrOrTokswPAVmG7FEegROu83tzx9TSd457VNe3iWMBykJ8+OhkPXJ9FH60vbN7DSvm84fxdnbEb6neHGIOGSIYJYA98AHFBuGleIM2oEmwsnkhBx8TO/BiP8o3SzflThZs5QGVVV+6qxZfsxUH+1ZzcbSTIsYupYtHtiPJCo37kr05ndKIPoKednDAYQ1vMZ0Y54plMpJ92J/t/agtKX9W2OS6vILmZ2dYATHbnHC388nI7sO1MFFB8SRBhhgCD1BGR+VcQwKgwqhR6AAD8hXZRQFFFFAVmXiJspqtxdca1uH+GVBi3jnMMm8OuDulST15/SnfXNp4LMosjEyyHEcCKXmc/wCVBz+55D1pIvPFa8eSWO20mYmEkSNM6xqv1Py9OfzdKBP1C31C8s7iCK+klZVzPYXaKLtQpzlXx5hy6jGax5Uwu8GAIYDd/F65FPu2HijPfOoaCG3uI3wtxG7CRexBcNgofypRn2cmjmiilXhmUpuMSCjByAGDqSCvuDQPuw3g1cajam6a5EIlV9wYLM/PHnOeSkjn1Jr0JoekraW8UCABYkVRjl0HM/c8/vSrs5Db6HYzwrO07WicWVW6gsCQAAMBWx059aQtMudX1HVPhZr17deCJ5FhwOGrgFV6c2G8o5+9BsGvbQ2tmga6ljiVjgb/AHPsKprPQreJ2v8ATzlXjbet4CvAnbHlOOgcHuPvSlY3Pwd7LFq4W6a2gaa2u2TekMW95hu92Bx27HnirfZwx2mrCO3ytrfW3xCRcwqOCMkIfl3lIOPWgga3ZQw8J9ZnuZ7i4LcO2gaUQpjBIRIiCd0EeZjzqz0yaTTL23g4kstjeBhCJiWlhkA3t3ePm3SOzdDV7tvry6fCt01q9wImPNN3ejDAgtz7diR61U6LplzqNzDf3arDDEC1raq4dsuMb8jjlnHRR0zQPNFFFBiVjf3GvzxgXNzGDKzSRxZjhghUkKjNjzTP9eVaZo+zMtpKCl3LJbkHehnPEYHsUl+Ye4Oav0jA6ADJzy9TX1QVVps5ElzLdHzzyYUO34EA5KvoO59c0q+J2n3F9A1vCy20IbM9xMdxGAHyjuR6npyxTlrGqLbQvKwJ3RyUfMzHkqqP4mOAPrStFsCb1hPqjGZicpaBiLWEdhuj52Hdj1PbFB532pigUbq3SXEqnA4MAjhA7+fALHp29edRtGa5vXtrJG3hxf3SnGFLYzg9QOWce1abLsF+2NRuE4UNlYWTtGTEiqzkcz5gOZwASTyUEetXmyGzGi6g00NpbSD4fdHxokcOWOcFG3uoxnpj2oPvatSf28oBL7ls+O5QLzwPTka4N4sepz4mW3Oo2MJtbo43QyjBAJ5Z749h7U76lsbvzpcRTFJOGIZg6h0ni9HHLzdfMPWodn4cxCJrWfdubIEtBFIp4kOT8qyA53cdO49aBS1jWXTWLThI+oTW9o0c3BAILychvt8qg9eZ71dJ4czXrm7vZ5ILwjES2z4WBB0UHHmPqe9N+z+y1tp6FLWFYlJycZJJ92Ykn7mrKWZUBZiFUDJJOAB7mgTtktTmaS402/KyzRIGEuBieF8gMV7MDyP1o2BnNtLcaa5z8MwaAnqYH5r/AEnK/lUHYyU3+rXmoJ/0yxrawP2k3W3nZfYEdff2rv21b4TU9OvByV3a1lPqsnNM/RhQPdFFFAUUUh7ceIIt7lLGGeGCd13pLiYjhwr25fikbsp7czQOl5YpLub4zuOrr/MvSpFJdjsHLxY521W7l3SrY3kETgc8boGN0/rTpQJ2wCo0N3C4BkW7uRMh6+dyQTz6MhGD6VfaRs/bWhb4eJIi4XeC8gQgwOXsKr9b2Kjnm+IjlltbggBpoW3S4HQOpG62O2RWAbRbTta6tIY7qacRyxqLhpSW3VIMi8vKVJ9vw0HqKiuFOa5oCk3UPDcXczPd3dzcRFiy2u8EgAzyBVRkgfXn3pyrjNBGjjitocKqxxRr8qjCqo9AKTfGBeLo8ksZ5xmKZG7jDAgj7GrHxE2pgs7GffkXiPGyRx7w32ZhgYXr35+1R9qLQ/sCVGGGFlzB6grGP9qBssboSxpIOjqrD6MAf1rvqp2RJ+AtM9fh4c/+tatqArFrgpcftC0+DeTUrm4lXiPFlEjLYR+KRhUVMEAd62muMUELQtLFrbQwAlhFGqZPU7oxmp1FFBWbRaW11A0KytCHwHdfn3PxBT2JHLPbNYjtnsGJrX4iO34DyXENtawfLiMFlDP/AJnPPJ7Yr0DUPU9KS4VBIDhJEkXBwQyHIoKrYDVjdafbu2d8IEkB6h4/IwPvkUw0lK/7L1Bg3Kzvn3g34Y7jHMH0WQDP8wp1oFPxO2sfTbB5YhmZmWOLPMBm7474AJxVNp/g9FIoe/uLi6uGGXJlYICeoUA/KDUnxq0h59LZo13ngkSYAdcLkHl7Ak/anPTL5Z4Y5V+WRFcfRhmgV9M8JdNt5VlW33nUgqXd3AI74Y4/OpfiZccPSbw/6DL/AFeX9aZqS/ESXjtZ2I5tcXCM6/6UJ33J9jgD70DRo9pwbeKM9UjRf6VA/SplFFAUUUUBRRRQFFFFBD1jSI7uF4Zl3o3GCO/1B7EdQaVLTWbjSv3V8HmtRyiv0UsVXsJ0HMEf4gGD3xTvVDtbtlBpsQeYlnc7scKDMsjeir+vvQc6TtxY3cnCguopZCCdwN5iB15HrXdrm1dpYBfiZ44c/KpPMj2Uc8fas/2G1GbWNRM09sttHYFgkQXD8SQYO+3XIXtjvUbW7Oe42kmEHAZ4rVConj307HA/hJJ+agZX8UfiPJp1ncXbnpIUMVuP5pH/ANvvU7ZPZOWOZ729dZb2Rd3C/wDKhT+BM/3bvVlsltCLyAkpwpo2Mc0P+HIvUfQ9Qe4Iq7oCiiigKKKKAooooCiiigq9o9dWygaUgu2QscY+Z3bkqj3Jqr2a2TKSG8u8S30g5t1SFe0cQ7Ad2HMnPrU3U9NWa8tmckiESOqZG5v8lDEY5kAnH1q7oEq62Pu4Lya5sLiJBcENNBMjMhYDG8pU5BqRsnsbLb3M95dTie6nCqSi7kSIvQKOvpzNNtFAkWr/AA+0EsY5Ld2aSsMfjicpn7qf/lO9LE1ip1mOUk7y2UgA5Y5yr7ZzzpnoCiiig//Z"/>
          <p:cNvSpPr>
            <a:spLocks noChangeAspect="1" noChangeArrowheads="1"/>
          </p:cNvSpPr>
          <p:nvPr/>
        </p:nvSpPr>
        <p:spPr bwMode="auto">
          <a:xfrm>
            <a:off x="63500" y="-574675"/>
            <a:ext cx="1028700" cy="1181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1.bp.blogspot.com/_wN9yH9kQrd8/SwW5wZbkDDI/AAAAAAAAABM/YvrkyJSXHjw/s320/worried+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2962275" cy="3423073"/>
          </a:xfrm>
          <a:prstGeom prst="rect">
            <a:avLst/>
          </a:prstGeom>
          <a:solidFill>
            <a:schemeClr val="accent6">
              <a:lumMod val="40000"/>
              <a:lumOff val="60000"/>
            </a:schemeClr>
          </a:solidFill>
        </p:spPr>
      </p:pic>
      <p:sp>
        <p:nvSpPr>
          <p:cNvPr id="5" name="TextBox 4"/>
          <p:cNvSpPr txBox="1"/>
          <p:nvPr/>
        </p:nvSpPr>
        <p:spPr>
          <a:xfrm>
            <a:off x="2895600" y="5867400"/>
            <a:ext cx="3401893" cy="830997"/>
          </a:xfrm>
          <a:prstGeom prst="rect">
            <a:avLst/>
          </a:prstGeom>
          <a:noFill/>
        </p:spPr>
        <p:txBody>
          <a:bodyPr wrap="none" rtlCol="0">
            <a:spAutoFit/>
          </a:bodyPr>
          <a:lstStyle/>
          <a:p>
            <a:r>
              <a:rPr lang="en-US" sz="4800" smtClean="0">
                <a:solidFill>
                  <a:schemeClr val="accent2"/>
                </a:solidFill>
              </a:rPr>
              <a:t>Did it work?</a:t>
            </a:r>
            <a:endParaRPr lang="en-US" sz="4800">
              <a:solidFill>
                <a:schemeClr val="accent2"/>
              </a:solidFill>
            </a:endParaRPr>
          </a:p>
        </p:txBody>
      </p:sp>
    </p:spTree>
    <p:extLst>
      <p:ext uri="{BB962C8B-B14F-4D97-AF65-F5344CB8AC3E}">
        <p14:creationId xmlns:p14="http://schemas.microsoft.com/office/powerpoint/2010/main" val="3814410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Let’s think of some things you can do when you’re worried…</a:t>
            </a:r>
            <a:endParaRPr lang="en-US" sz="4000"/>
          </a:p>
        </p:txBody>
      </p:sp>
      <p:pic>
        <p:nvPicPr>
          <p:cNvPr id="1026" name="Picture 2" descr="http://t2.gstatic.com/images?q=tbn:ANd9GcQ0zU1g8G2nma5E8yJKXAzi5lqw8bLDJG4eajVowerWXI2Y0n9B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054" y="3276600"/>
            <a:ext cx="3606737"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BUUEhEVEBUWEh0WFxcYGRcYEhgcHxUhFRcbFxsbHishHBkjJRgZKzskLyc1OC4sHh89NTErNSgtNCkBCQoKDQsNGg4OGTUkHiQ0NDUwNSw1MTU1LTU1LDQ1NDU0NTQvNCw0NDIsLi41NTIsLy40NDQsLCwxNTQ1LywvLP/AABEIAFkATgMBIgACEQEDEQH/xAAcAAABBQEBAQAAAAAAAAAAAAAAAQQFBgcCCAP/xAA4EAACAQMCAwYEBAMJAAAAAAABAgMAERIEIQUGMQcTIkFRcRQyYYFSkaHBIzPRFSRDU2JygrHw/8QAGgEAAgMBAQAAAAAAAAAAAAAAAAUBAwQGAv/EACsRAAEEAQIDBgcAAAAAAAAAAAEAAgMRBAUhEzFREhRBYXGhBiIjgbHB8P/aAAwDAQACEQMRAD8A3GiiihCKb63XRwo0krrEii7MxCqB9SdqcVkfalp5uJcSg4ah7uBIhqZn87Fim3rYdB5lt+lQTQsqQLNKZ1fbnwtLWneXp8kbbdfUDpb9RUlwjtY4bqXVI9WquxsFcMhva9rsLfTr1qnL2G6DC2c5b8Wa3/LG1NOLdhGmMZ+HmmSQKccyrIzW2y8IIH1FVcZit4Lltgpao3ZFxuafQGPULaXSzNpmPmcAtifK9msfW1/OrzVypRRRRQhFFFFCFzJJYXPQC5rOeEyibiWq1QikjEmjgK3KlmUmSxUA2W4RTY+daMwvVOl4KuhmEgdzC8axMXa6xYMTCL7Yx2dhfyONzvVUoJZsrYqDt0nAdUHzxbVNY7/EIyWPmEuouPa4rh9aPi8M9Vl/l93/AHe1vmzwtb653vTjiTqSqvDJKh3DIMlB+qq2XsbWvX0g1qiHNw8CKD/M2aw6E7ki/oTf2rCtii+TpVg1+tQxyL8RrfC+3dZDTLLiBe4Y3c3tY2G96vwqr8B5b/ifFSmQO8rSrExARMk7pCVtfPAAHfYk1aBTFt1usDqvZLRRRXpeUUUUhoQgtVK567Q4tIrwpaacp8vWOMEbGX7b49T9BvU/zTxsaTSSz2DFF8KnozE4oPuSPtevPM2pLuzO2buS7N5kncn8/wDoVlyJ+EBXNPNH0rv7i55po9ytW/saTRM8kMkj6eTFwQnfpuAP5SFWTfcYbENuAQDTfXwS6RW4hOWkdXjWOGXEKQXs2EfiELWPhsSfASx8VhRTzBrE0y6fv5EhKh0FlyxDXXF7ZYAr0v5W6bUca5g1WrVG1Ds6KSqWQJFlbxHb5nsevlva16o7zEPmHNa4tCyC9oe4di6sH8LceWuaINbFnA97GzodpEPWzD9+h8ql71575M5j+D1iS38DHu5gPNCevup39r+tegwa1QS8VtpXqmAcCfsc2nkV1RRRV6WIrlmpTVS5m1hGpiEcpU3VJAWdEXK7IFxPimb8NjsLnEAXgmhakAk0FAds/FgI4NODdmkMjKN2CqtlJHkCW/Q+lZSlsyfoB+/71qfG+WdPGtpXXupWIyks0sTYNJ3sc58ZAxuVYkWv0G1ZPpdTvZhgWsR6Haxt/Sl+RDJK0zMFge3qu00DMhiAxXkB12L8dv0nkkBW1wAWUMNwdje3Q7e36Ud0cc7eHLG9x82Ibpe/S29qRkAtiwa6gmystieo36223Gx8qMBbLJcsrY2bO1r5Xta19re9LCuoDqYz16f1JuoAzHqfqeor0LyTxcajQQPkGPdhX9QyjFgfQ7Vg/A4Y5NYkcptGxyYXxZ8Y2fBT5FiFX/l7VqXD+DrFEdTHIsJMOSiK8GmRSoazYDJ7W+drm3S1M8b6Y7bvFcd8QStle2Bo3ba0W9LUFylqcofE7NJlk4LFsSwyAUkm6W3BvYj8hO0wBsWuUIo0uWG1UzjXJUrah5YJE/idVkMnhJWz4FT4Q5C5WAJAsCBe91pCKgtBFFANLzhzLxeaZzDP4Rp5GQR3uFZTizXsLk+W1gpAAFQ8iXG+/wD7Yj0NbZzr2XR6yQzxSfDzkDI45RSW2GY6hh+IHpa96yKXl7VJllpZWCuyFo1MiZKxVt1BI6HqAbe4rt9LzsLu4gIDeoPj90oyY5xJxAb6eSiGmmU2GMg8r7H72865OslJx2DHoMdvzuQfanam/Tf+v1qwdn/Lq63iCxygNFGhlkX1scVUkdASb/aqMzRtNx2HI7O3RM4te1R1RcQqrxwgHxuGJ9bfpffyH5VeuSeIarUsmjjIYRIXVmZlEaghQLqCcgT4T/uDBhtWsw8oaJUwXR6cLaxHdJv73FzUXyHwSCB9YdMgETanFXuWY4xqroCf8NHyA365elKcvPx8jH4IiquXkqY45WyGRz7vmnfKPK76XNpWVnewCoW7mMAXKxq3RSxZreV9rDarLRRSYClpJtFFFFShIRVf1vL0i6htRo51geQDvUdDJBIQLK+IZSsgG2QO4AuNhVhrhq8uNIVJ1fZfDqpe91vdyv1IhjGnVj/rZSZG+7Uy4b2LwaefvYNXqoLHojKrW/CXxuV960Q0g86tEj6q1FBQMvLMr3VuI6kxkWKgQq5HoJFjDD3G/wBamdDoUhjWOJRGiiyqNlA9BX3FArwpS0UUUIX/2Q=="/>
          <p:cNvSpPr>
            <a:spLocks noChangeAspect="1" noChangeArrowheads="1"/>
          </p:cNvSpPr>
          <p:nvPr/>
        </p:nvSpPr>
        <p:spPr bwMode="auto">
          <a:xfrm>
            <a:off x="63500" y="-414338"/>
            <a:ext cx="742950" cy="847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IQERASExQWFRAWGRYXFBYYGRUYHBUbGRcXGhwUHBgYICgeFxkmJRYXHzEhJCcrODAwFh4xNTwqOCYrLSkBCQoKDgwOGg8PGi8eHiQsKSwpKiosLCwvLSwpLCwsKSwpLCwsKSkqLCksLCwsLCksLCwtLCksLCwsNCksKSksKf/AABEIAJQAoQMBIgACEQEDEQH/xAAbAAEAAgMBAQAAAAAAAAAAAAAABQYDBAcBAv/EADoQAAIBAwMCAwYEBAQHAAAAAAECAwAEEQUSIQYxEyJBBxQjMlFhQkNxgSQzUmKCkaHwFRc0csHT8f/EABkBAQADAQEAAAAAAAAAAAAAAAACAwQBBf/EACQRAQACAgIBBAIDAAAAAAAAAAABAgMREiExBBNBQmGRMlFx/9oADAMBAAIRAxEAPwDuNKUoFKUoFKUoFeFqM2K5Pr/UK6ojtLxpySssUKPzfNG38yRgPLACOFHcqSSfKKC23XtNsEkMaSNcOBlhbxvOFHGCTECBnP1+teL7S7U8eHdjgnm1uR2BOPk7nGB965vqXULJGsagrHwkUEQ5bviNVXljg/8Ak19tpuqQxhxGpUkkwxTnxVG7GSP5bttx5VP4f2HJmI8uxEz4dKHtCtQA0i3EMZUvvkgmVcD1JCnb/ixVjtbpJUSSNg8bgMrKchgRkEEdxXDrDq51TxVnOzODvJOGzt2sH5U5YcHHpU3pfVnuwe6gIaKIEXtouQPK53zwgnbHIuS7KBhgTk7sMeuOt0rDZ3iTRpIhDRuoZWHIIIyDxWagUpSgUpSgUpSgUpSgUpSgUpSgUpSgqXtPnPuDQhijXUkNrvAB2iaRVYkEjI27xx/V6dxy/U9WjE6Qxj4a/CRRj4SIm5cgdwRzn1LZ+uOhe04gSaUxUNtmmfBx3W1mYd+xBAOfTFcIvmc3L+GCZpnkto9uAcfBjUYOMHlh6HJB+9B0HoLTvHd79xwd0dqCPljBIaX7MxyM/QH0Iq71htLJYUSJPkQBFP1CjG798Z/es1eZktytt6NK8a6VHrzpP3iNp4kBuAMSrkDx4gOUORguuAVJxjbjPCiqj0Neur7wTsljGe3JDGFmwO2QFbH19eAa65VS660uNFtLlE2vHNHEwUbUCTNJukZVGAdz9zxl/UtWjBl+sqM2P7Qt3sZu1fSbdBJ4jQtNExOcjbK5Vee3kaPA9AQPSrzVB9immiLS1YE7pZriRwfwkStFgcZxiEHn1Jq/VrZSlKUClKUClKUClKUClKUClKUClKUFT9pOgvdWgeFN9zA6zQpnG/BAeM4IJDIXGARntkZqg9D6KoluLhofzA1vI4ZZEZo9k4Kk5U5AXBHBDYyOa7SRXM+qtI/4fex3SSSC2u5St0hGYonZAqXG4Y8PL7Qxbg7v7QKryRM1mITxzEW7aUt7qQJRbe3bzDEvjMFClhyYiviEheDhu4yMjAqfdwOScDIHPHJIAH6kkAfcgfrqardPbBWEMkg3ASbMFo1wTv2d3wQOF55PqMGnSX2ibg5mJ2t4ggLTlA4yf5DDbvyScfUmsPHfx+m60xWep3/qcubjUt7RrFAELrtuA48se5SSbd8lnxvHzDuMdsmR6imgS0u3uAfAEbbsd8kgJtJ/HuK7Txzg5GOPNGupJ0MkieGC7+GpDK4jzhTIG7OeScehHrmsqWqXOp2ED5KQpJeMBuwJAypCW9MDzsvrlD6ZBlSvK8QjkmIpuO1o6G0VbOwtoFdpAFLl2ABYyM0hOATjlz6n9T3qerwCva9BgKUpQKUpQKUpQKUpQKUpQKUpQKUpQKwXljHMjRyoskbfMjqGU4OeVbg8gGsxNUjWOvJ3ne30+BZSisZLqUutujKcFAVXMzcFSFIwfrhsN6NbRGpRvpM0MU0hl06dljgkbG+0k7CJ27NAccMTlcHPbJl5FIJHPBx61z8QX2py2kd7dSvbXVp70qxBYlV0dPh7RkSAYViWH5mQARmugO2ST6kk/wCdYc/HfTZgmddofqzUZLa1MkYzNI8cMI2l8vI2Ado7kAMR9SAOc1denelYbMMwzJcyY8ed+ZJiPUn0UeijgAADtVH60CGwuN5IKDxIWBZWSdeImUryG3Mq/wCL071h1F9T0+TT4La8kmkkjZpY7tVdUWILn4iKHGSwT1PmBzVmC1Yqrzbm2nWaVUOmuu/FKW96gtb4gYQsuyfzFd0DZ84zjy9xuxz3q3A1q8s72lKUClKUClKUClKUClKUClKUCvGNe1BdadQPZWjyxIJLhikcEZJG+WRgiLx+uccZ24yO4Cu9U3balcPYRu6WcX/XOoI8UsFIs1kB44JL/bA9TWdmCR+HEoSNVKoq8AADAAHoKx6fpq2kCQqBvPmmYd5JDjxJScAkswPp2AHGABAan1WqpfRoGF1DtjRCFJd5gFhdFyfEUlw2MZwO3YHDktN7ahspWKRuW3ZaS0mi6VcxR77u1jhliAKqzrwJYdzA4DpvGPqFrc0fVIryJZ7cl4m+g5U+qMB8rDPb9xkYJtugaULW2t7cdoo0T1PyjBOTzjNaWsdD2F4/iXFtFJJ/WRhjwByy4LcADnOMcYqub1nqVNLzVQ+oJDfyRadbbZWkZHuJFZXW1jjlRizbTjeSmApPofUgiZ125D60Im+ZLLfEAP65iJMn1/lx4B+9W3Q+mrWxVktoUiVjuYLnk4xkk5J/+/U1X+v1lt2g1GKPxBbLKJ0zg+CwDFlB4JVkVzyCQpGfUdrMTPGDnM25S09W0iG6j8OVAwHmQ85jbGBIpByGH+uBkHjG/wBF9VSeMdOvG3XKJuhuDhReJkklUx5ZEGAygt8rHOKrnQlwHsohv3SIWEykFTE7Oz+EVY5UANgfULxjkDf1nSDMEkjOy8hJe1kHBV8fIT+KN/lZfUGp47zjtxnwuvSL15R5dLpUJ0b1B7/ZQXJQozhgykg4ZHaNxkcEbkbH2x27VN1uYylKUClKUClKUClKUClKUHhrn02pm+1ObK4ttPOxCd3xJ5FwzcjGEXK4B/MBOQwxZer+p1sIPEKmSV2WKCJSoMsrnCIC3YZ7nBwPr2qvWGmrawpCoG/55nH5krAb5SSMks2Tz6YHAAFU5r8arcVeVmdmLH7n/YFUy+u7RdUtb5viQW7e63EjJuihlO54zG2fPKrMd2AwUc8HGZjUGe7uYdPglMbyBnupEwXhgA7A58kkhIUE5IBJx2zcr3pG2OnvYKgS28MqoX8JHmDjPdwwD5OckZOaqw4txuflZmv9YTNKhujtSe5sLOeTHiSRRs2PqV5P796maxTGp0pKqXtNtPeLH3UAl7ma3hTAY8+MkjE7QSqhIpGJ9NtW2qj1TcBNT0PdhVMtyNxKgbmtnVU5OSSSAPuQO+Ktwxu8Eovq7p4adImo2yhYTsj1FcFt0OVHjhQM+InzEg84yQeakCP3BwQfqDggj7VdpYgykEZBBB/Q965jp2nNp91LYPIGgK+NYZJ3CPJD2w3cuY+COTweB3C6s+PccoW4b6nUt7pXURa6lNakMsV4DcRMR5TOoPjoD/UyqshB/u7DAroYrmmu6MbmMBG2XMTCW2k4+HMmdpOQfIexGPofQY2R7ZbS3SNb1J7a4wQ6NExG5TtYq6ja65HDD0IqeG/KqGWnGzoVKp3/ADV09ceK00CsCVaaCaNWxjhWZeT5gcVbLa4WQblYMvIyDnkEgj9QQQR6EEVcqZaUpQKUpQK8zQ1yrqTqjUrx9QtLQ20Ijk8E5kcXCrhM3C7DtVPPjtkcj5q5MxHcuxG/Dqua19Q1GK3ieaVwkSAs7NwFA/329c1yHp3pIBPiwPbXIwHmhunL3GeWZ3Qg8sMlSPpyfTdsumZCw99upL2JMeDFKMIpBGGcKcTMMDBb+7jnin36wt9mzcjlfUbhb+dCtpGP4CB85Jzn3117BiCAoIOBg8cFsuva5HZwvPMTtXAwBkuxzhAPqcep+tSEjkkk9+9UiHqJb/UIxDHNc2lo8cwW3VsyygFlZmfaixoVPlJBY8jI4FEbzX/C6dYq/lffZj0y9rbPPOP427czT9/LnOyPkAjaD2OTlm5NS3WeomCyuCjFZ3UxQYxuM0o8OJVB7ney/sCewqvah1Xq8nNrpyRoG5N1MgZhtBPw428oyfm3nseBUBf+0+A3FrLe/ASB3ZBb3EV2kjGIqC/hoCAA7gYPcHI7Gts7iOoY3Ren9IFpbW9srFliRUDHALbRjOB2/SpGobQusbK+H8NPHIe5UHDjABJ2HDYG4c4xUxXk23vtN7UL1V0579CEEjRSxuk0Ei8+HLHko5U8MvJyPv8AXmpqvM0rM1ncCp6B7QB4yWN9G1tf/KMj4Nww/FDJ+IEYO08gtt5I53uvOkV1G3G07bqEmS1kDFdkg5GSM+U4APH6YNVf2q9ZabFB4EypdTliqxK6q8JBGZDIAxgZePTJIAxjOISy6iuZERje30x2xxxrY2+Y3IO0ubq4TbKx5LMQgDBgOAK9THabxvWkEnpvVZaWS2vkW0v49pKM6hJgcDxInOAcn8OT9iecWP3pxxmqNqmiG58GJtO1OZC67zc3u1E9PFwGcZ5b0HGcd63b72b3kaIllqcqRxgCKOZQwHLA/EQZ2hWOFKNggfYiFvSzPdemiubUat23+pdDjulaVrSO6nRQEEkjRqBnkls4UDJJ+uO/YjP7BYWTTpFK4X3iYqy8o48qkofxLlSM/b7Go7pXphL1mtdSuZZriFQz2pUQowL5EpKH+LjyAFbIABGQprqttAsaqiKFRQFVQAAoAwFAHYDGMfapY6TWNTKvJaLT1DLSlKsVlKUoPDXJesY2stVn1Ga2nliMcMNu0IiIDOCrKykhmcnAXv8AN/2463Wlq2jQXcTQzxrJE2Mqw44OQfsfuK5MbjTsTqdqReazaxzNC1zAsijLK8iIRzjksQAftnPrjHNas/VNqCyxSe8yqNzJb7X2rwS7SEiONADkszADt34q32vQOmxKEWyt9oz3ijc8/wBzgk/5196r01GbK8tbaOKHxopkAVAi7pIygYhB+nOM4FUR6eq737ObdN6RPrUJnvWMVjIfhWsRKmUA/PI5G4rkcYxkgngAA9BtbKOGMRRIscS8KiAKo/QD19c/Xmojoe/SawtSgC7EWKRB+U8YCsjDA2tkZIIHzevep6vSxY61r0pmZnyq0fsx03LM9v4zsSzPK8kjEnHdi2T2/wBTUmnSdioAFpbYAAHwIT2+5XJ/epalWcY/pFWJvZppbbv4SNSc+ZS6kE+q4bCn6YHFY36YvbaQy2N9Jg7d0F2XuI2wV7SE+JHxu7Z7+g7WulRtirbzAqWq9dalZwHxrGNpN20TxyMbdQd3xpFwZY0UBSQe43HKcCsemWM2poJp9R8WEniKyYxRDhvIzj4rHDqSGKnsCDwauBGaq+sdHsjLcacYrW7UbSAgEMyE52SIgxkHkNjOeO2CKI9NSk7iNu7Sum9MWdtt8G3hjK52sqLuGc5w5Bf8RHfscdqlKqej9eJ5Yb9fcrznKSeWN8DO6OVjtK4PYtkHjnjNpgkDqrod6MMqy+YMD2II4I+4rTWY+B9V7XxcyrEheRljjGMu7KijJwMsxAHJA/cVCal17p1vjfdROTjakJEzNkgcCPP1+voe9JvWHEf7SFW3t49SAJuLKSN48ErvV5ER4mI5KEN/sEg9Gt5Nyq31AP8AmM1zyfQrnWmjW4ia10kbJTGxInuWGcJIqnEUeTuwefl7H5OixqAAB2AArJeYmdw6+6UpUApSlApSlApSlBTNR9mMBuTeWsslndHcWMWCkrE5zLE3DrnkqCM/Y4Iwe66zATuSzvEBIBVpLWVsnhjkNEuO2B9uavVUz2qaZdT2arbB5FEie8QRsEa4hJw8QfuuR9M8Z79j2JmPAgZvafHFcLZy2kwvDwY45LWRd2SNofxBknHAIU8jjkVJHqqf0029+2fd/wD21p6bq1pAFFppl2sjALsSzMJxjdh5pMKQMerHntmttNJ1W/VllMenQNtBERM9wy4XcPFyqRE5YBguR9D3N3uajyIleuNQ95jtm0wJNISEVryJSwCu24Dw87SI382McVJj/jwVX91sCC3MIlmEgXJ/MJ8POAORnv29KsWgdCWdk3iRxBrju08nxJWY5yxkbJBO4jjHerDVc3tPyOb27dQMsga0slcDchMsm04BzHtDEliSMMWAGDnOeMY6o1C1A9/05wvGZrU+OgyzctHkugUDJOW/bIrpleYpGS0fIotvqun6rGY1eG5Q8mM4JGAPNsbDKRvxuA43HBqqXPsTt1mMlu4RCCDFNEJ1B45XzoR2Pcnua6PrvQljektPbo0h/NA2yA4AB8RcMSABjJOMCq/PoWqWUp93ZL2yJG2KeQpPHlTwJypDqCBy2Tgkd/NU+dbfygV7Tuj4rSRRcaVDdoCzLc2w5ADDaJLRz6DJO0tnAADHJrofS3uDxmaxSARsdrNFGkZJU/KwABBGex+v3qlz6prtwrpBpy2suQPGmnjkAGTkquwZP35wPTJBF56W6fFjbRw7t8nLSyHO6WVjuklYnJJYk9ycDA9KrtrfQmKUpUQpSlApSlApSlApSlApSlB5imKUoPaUpQKUpQK8NKUDbXtKUClKUClKUClKUH//2Q=="/>
          <p:cNvSpPr>
            <a:spLocks noChangeAspect="1" noChangeArrowheads="1"/>
          </p:cNvSpPr>
          <p:nvPr/>
        </p:nvSpPr>
        <p:spPr bwMode="auto">
          <a:xfrm>
            <a:off x="63500" y="-681038"/>
            <a:ext cx="1533525" cy="1409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data:image/jpeg;base64,/9j/4AAQSkZJRgABAQAAAQABAAD/2wCEAAkGBg8PDxAPDw8PDw8PDw8PDQ8NDQ8ODg0OFBAVFhQQFBQXGyYeGBkjGRQUHy8gJScqLCwsFR8xODA2NSYrLSkBCQoKDgwOGg8PGi0lHCQtLSwsLjA1NSwpLCwsLSksLCwqLCwsLCwsLCwsLCwsKSwpKSwsLCwsLCwsLCwsLCwsLP/AABEIAOIA3wMBIgACEQEDEQH/xAAcAAABBAMBAAAAAAAAAAAAAAAAAQMEBQIGBwj/xABLEAACAQMBAwcGCwUGBAcAAAABAgMABBEFEiExBgcTQVFhcRQiMkKBsyMzUmJyc4KRobGyJDRTdJIVVGPB0eEIg5OiQ0RFo8PT8P/EABsBAQADAQEBAQAAAAAAAAAAAAACAwQBBQYH/8QAMBEAAgIBAgMFCAIDAQAAAAAAAAECAxEhMQQScSNBUYGxBRMUMmGRwfBCoSIzchX/2gAMAwEAAhEDEQA/AO40UUUAUUUUAUUUUAUUUUAUUhbG8+2uKcuuf54LmS302O3lSI7DXMu3Isj+t0aqQNkHdnJzg9VAdqZgASSABvJO4AdprROU3PTpNjlVmN3MN3R2mJFB+dJnYHsJPdXn7lPzi6nqW66uWMX8CL4KD2ovpeLZrWqA63q//EZfyEi1tre3XfgybdxIPblV/wC2tcn56tdc/vxTujt7dQP+ytHooDbW52NbP/qM/s6MfktRrrnI1iUbL6ld4PELO0ef6cVrdFAPT3kkh2pJHdvlO7MfvJq20XltqNkwa2vJ48ep0heI+MbZU/dVHRQHoPkDz9xXLLb6mqW8pwqXKZFvIeoOD8We/JXwrr6nO8bweGOFeHa65zQc7ptGSwv5M2jELbzucm0PUjH+F+nw4Aeh6KRTkZG8HhS0AUUUUAUUUUAUUUUAUUUUAUUUUAUUUUAUhNI7hQSSAACSScAAcSa4Hy95+2njns9PiMaPtxG7d8u8WSCY0A83aHWSSAeAPACj50Odm5v5prW2kMVgjtGBEcNdgHBeRuJU7yF4YxnJrm1FFAFFFFAFFFFAFFFFAFFFFAFFFFAdn5n+d8QBNO1GTEIwtpcufieyGQn1OxvV4Hdw72rAgEHIO8EbwRXh2vQn/DnqVxLaXccsjvDBLCtsrttdFtKxdVzwXchxw3ntoDr9FFFAFFFFAFFFFAFFFFAFFFFAJS0lFAcy59+WXkVgLSJsT320hIO9LYY6Q/ayF8C3ZXmqtx529ee81i7LE7FvI1pEp9VIWKnHi+232q06gCipFjp8txIsUMbyyOcKiKWY/wC3fXUNA5mUROm1OfYCqXeKFgFjUDJLynsHYPbUZSUdycYOWxyeipWpGEzSm3DLB0j9CHO0wi2vNye3GKs+SnI651Obo4Fwi46aZ89HCvees9ijefxrreFlkUm3hFFRXaV5hrboyDeTmXB2WEcaxhsbsrvJGe+uQalp8ltNLBKMSQu0bjq2lODjuqMZxlsSlXKG5FooqTYadNcSLFBG8sjnCpGpZj/t31MgRqK6vyf5iJXAe+uBDnf0NuBJIO5nPmg+ANQOXfNA9lH5RZtJcQIMzo4UzRD5fmgBl7d2R4bxWrYN4yWumaWcHN6KKKsKgre+Z7lq2m6jGjti1u2WG4UnzVYnEcvdssd57C1aJSg0B7hpaoORPKi31GzimglEhVI0nG8PHNsDaRgevPsNX9AFFFJQC0UUUAUUUUAUUUUAUhNNXd0kMbyyMEjjRpJGbgiKMsx8ADXKLi4m1ome6aWKwY5s7BHaISRZ82a5KnLM24hc4AxUZSUVlkoxcnhHF+XkRXVdRB/v10w68hpmYH7iKqtNsHuJooE9OWRI18WOM+FdO5a81yNiexVYwqgTQKpPmjjIg4k44r143b9xd5uubuS3uFvZ5IZEVCbXoXLiQuuBLnAwNknA45PdUfeLGSaqlzYN55MclLXToujgQbRA6WZgDLMe0nqHzRuFVHOVbahcwJaWMLOsxJuZA8aBUBGI8sRxO89w7zW3A1B1bX4LQL0hZpJDiGCJekuJ2+SiDefHgO2sib5sm1xXLjZHOeTHMo22JNRkXYG/oIHJZj2PJjcPo58RXVtN02G2jWG3iSKNeCRrgZ6ye09531RLc6vNvSGys1PAXMkt1OB3rHhAe7aNE8GsRKZRcWtyU842q2Zg6detFlLkq2OGRjOM12Tct2cgox2RO5X8pBp1lLdFOkZdlI04BpGOF2j1L1nwrzVqeoyXM0txKdqSZ2kkIGAWJ6h1CvTCG11Sy85Okt7hcOjgq6sGwVPWrqwx3EVS6ZzS6TA/SdC8xByouZOkQfZAAPtzUq5xgnnchbXKxrGxxrktyCvtSYdDEVhzhriXKQr24PrHuGa71yP5F22lw7EI25XA6edwOklPZ81exR+J31Z6jdi2t3kWJ5BEnmQwJl3PBUVRw3kdw41S23J6+lXprjUrqCZ/OaGz6Dya3B4RKHRi2OBYneajOxz+iJQrUPqzaM0ta1/ZeqxedDqEV0BwjvrNEDd3SwYI8dk1L0blIJpDbTxPa3iLtPBJ5yug3GWGQebImTxG8dYqlx8C5S8TkPO3yCNnMby2jxaTH4RUHm20x4jHUjcR1A5HZXOK9d3FukiNHIqujqVdHAZXU8QQeIrmWvcxVvKxezuGtgTkxSqZox9FshgPHNaar1jEjLbQ85icRrOGFnZURWd3YKioCzMxOAoA3kk9VdEt+ZaeS4aBbqJli3XEyRSGOF9kERb8bUm8EgcAd5G4HeNB5l9Ptxmcy3UuQQ5d7dYyOtBGwOe8k1bK6CKY0TZtPM9yLm0rTylxgXFxJ08kYIPQjYCrGT1tgZPecdVb3XNDNc6LieOae70xSPK7a4dp57OPrngkPnFV4lDndnHd0e3nWRFkRgyOqujKcqyMMhgewgirIzUllEJwcHhjlFFFSIBRRRQBRRRQBRRRQGj87NwTaQWYOPL7yG3kwcHydcyy/hGB9qoCYAwBgDcAOAHZT3OgD5To7eqLq5XPVtNats/kajqaz3bmujZj6mq6TTHhYy2eypYlpbZyVgnJ3ll/hSH5QGD6w6xOU06pqjY0DOm6tHPlRtJKnxsEo2ZovFesdjDKnqNF/JHE6SrAJbuXFtbqir08xOWEQc+ig85iTuABJovdLhnA6WMMV9BwSksZ7UkXDL7DTvIjT2Oo3BlmafyO2gS2aVVDoLh5GkLEbmbEKLtYBxnvzKEVJldknGJZWfId5QH1C6ldjvNvZTSWltH83bQiWQ/OLDPyRUh+byzA+Ba7t36nhv7okeKSOyN7VNX1/qcFunSXE0UEecbc0iRJnsyxAzWdrdxyoskTpJGwyjxurow7Qw3GtaikYnJvXJpL+UWUyQXZWWKZti1vEQRh5MZ6CZBuSQ7yGHmtg7gdxsgaseWFgs+n3cZ3HoJHjYcY5Y1245B3q6qR4VoGnzazeRR3AltLFJESSOI27XUjKyghpGLKFznOAN2azW1pPKNdNrawzYL68lMqWlqqtdSqz7UmTDbQA4a4lxvIyQFUb2PWACRY2/N/aEBrvpL+X1nu3LR5+ZAuI0Hgue0mq/m0WZ/L57tYxd+Vi1k6LPRiKCCMps53gEyu+P8AErYtd5UWVgqteXMVuHJCCRsM+OOyo3nG7fjrq6utRRRbY5P6ECbm+0/jDCbST1ZbGR7V1PbhDst4MCO6quN57W4W1u2EvSBzZXaoE8oCjLwyKNyTADa3eawBIAwQNv07UYbmJZreVJonGUkiYOjDxFUPOOhGnSzLs9LbSQXMBbOBLHMuBu7QWXwY12cFJHK7HFiyzKil3ZVRQWZmIVVUcSSdwFUvlc17uty9vaH0rorsz3A7LdWHmL/iMPoj1qdj5Oq7B7yQ3cittKrgpaxMDu6OAHZ3dTNtN31b15+iPS1YxY2McEYiiXYRckDJJJJyzMx3sxJJJO8k0/RRUCRjIgYFWAZWBDKRkMpGCD3YqFzXzMltcWLEn+zrya1jJJLG3OJIc+CSBfs1Pqq5BA/2jrZ9XymzA+mLNdr81rVwz1aMnFLRM3miiitphCiiigCiiigCiiigNR50NKkn08ywqXnspor6FBxcwk7aDxjZ/wAK1uxvEmjSWM7Ucih0PapGRXUa5tq/IS7s5ZJdLSOe2lYyPp8kghaCRjlmtpD5oU7zsNgA8KrshzbF1U+XczU04pqjGp3UdzDDd2Elmtws3QPLNDIXliAZk2UJx5pJyTvxV0prLKLW5rjJS1Q+ppqz1EWN8tzIdm2uYktblz6MEiuzQSuepCZJEJ6tpSd1ZKazZAwKsAysCGVgCrKRggg8RSMuV5E48ywa3z78itRvpLae0je5hijaN4IyC8chfPShevIwN3DYFXXMhyVvtPsplvQYummEkNuzAtEoXBYgblLbt3zRWVlHd2gC2V0FhHo215EbqCMfJjYMsiL83aIHUBUt9V1aQbJuLKAHi9vaSyS/Z6WQqPaprT72Jk9zMsOX2tBIPIYnAu9RDW8C5yY4mUia5I+SibR7zgUzawiNEjXJVEVFzjOFUAZxu6q11NMSPULZizyytDeSyzzv0k8rjoEXLdQCyOAoAUbRwK2QGs9s+Y0018ieSLp+orYXsjSnZtL8x5lO5Le+VRGNs+qsiBAG4Bo8esK1Xnn5stQ1G6iu7ICcCBYHhaVI3jKuzbS7ZAIO1v35yPu3SWJXVkdVdGBV1dQysp4gg7iKg2+m3FuNmzvp4Ix6MEyJeQIOxOk+EUdwfA7KnXcksMrsobeYjvNFyNuNK09obplMss7TmNG21hBRV2M8CfNycbt9P8qdQW7mTT4iHWOWKfUnG9YkjYSR2xP8R3VSR1IpJ4jMeS1vphsz6lLsH0ks4IrMsOwyec4+yynvqXYWEUEYihRY0GSFXrJOSxJ3sSd5JyTXZ3LGIiuh5zIk0tJSisRuCiiqXWeU6200dultdXc0kTzdHZRLK6RKyrtsCwwCzAUUW3hEXJRWWWt1dJFG8sjBI40Z5GPBUUZJ+4UzzY2biye6lUrLqNzNfMrDzkjkIEK/9NUPtqrh5P3uquovoDY6crK7WjyK91flTlVm2DiOPOCVyScfd0JVAGAMAbgBwArdTW4LLMF9qm8LYWiiitBnCiiigCiiigCiiigCkoooDUuc7SXmsDPCCbiwkS9gA4v0Wekj+1GXGO3Fa/Y3aTRpLGcpIiuh7VYZFdNIrkhsDpl9Jp53W05kutMb1QhbM1qO9GOQPktVVscrJfTLDwXKmnFNMKacU1lNg+ppwGmVNOA1E6RdSsHdopoXVJoC+x0ilopEkADxuAcgHZU5HAqOPClsorsyCSd4kRVKrDbF3V2JGZJHdQdwG5QOskk7sTAacBpkYHQayFNqazBqJIzFZCsBWQrh0ypaxpa4dMqqeb2Hyme91U70ncWdie20t2IMgPY8pc/ZFROVd1LJ0Wm2rYur/aTbH/lbQfH3J7MLlR2s3dW96Zp0dtBFbwrsxQxrHGvYqjAz2nvrXw8P5GLiZ/xRJpaKStRkFopKWgCiikoBaKKKAKKKxZsAns3mgIt3qsMRw7gHrABYjxxw9tMLyjtf4oHirj/KuKG7nvCbieeb4Ul44oppIY40beB5hBZiN5JPE04kDL6FxeJ9G+ucfcXNYZ8fXGWNT2K/ZF04KWUsnb49WgbhNH7XA/OqjlboMOp2xhEqJOjCWznRlZ7e4X0XGOI6iOsE1ytXuR6N5cfbFvL+Lxk/jTi396OFyjd0tpH/APGUouPoe7OP2PxK2SfmXOkak7tJb3CdDe2xCXUPVnqlTtjYbwe+rVTWnnULnaDmPT5HA2Q5t5kkC/JDGRiB3cKeXXrgcbWI/VX0kY/pMP8AnVbvob0mifwXFRWtb/o2qaLbRk2nTaGNqNtl171PUahr5dF/Bu1HDJ8luMd+AY2P9FU68qXHpWtwPq54Jf1utPJywQcY7xfpWsb+6Zqkpwe0l9yuVNy3hJeRbDW34Gyvc9YEcDD+oSYpwa3J/cb3+m2P5TVBs+VcEjBVfaY/+GY5YZyBxKxyKDJjsTJ3Uzecu4lYpbQyXZU4aSNkjgB7BI3pH6INdliKy9v6IwjKb5VnPhjUtxrrf3K+/wCjD/8AZWa64xwPIr7f2wwge09JVFbcvV2/2qCW0i/jKFvEXvfYZSg79kjtxUu45bWSkiOae4xuzaQCRM/TEbIfYxpFKS5k1jqdlGcJcjTz4YNpFZA1pbcul9S1v2+l5PGPeL+VMPy1nPo2Lf8AN1Bl/BdofhUG61vNfcsjVdLauX2N9Aqu1/XobGEzTEneEiiX424lPoxRjrYn7uNaU/Ki8PC2s0+skkm/KNaZOuagd+3ZRkcDFZvtD2mWq/e0LeZcuD4uS0rfng6ByK0oW/S3t7LCdQu8GYCVCtpAPQtIzngvWett/UK2Z9YgG/pFI7Vy4+9Qa4q2o37cb+Qd0Vvbr+pWNMOk7b3vb1vCcR+7VatftLh47N/YrXsTi5atL7nbTr9v8tj4Ryf6U/a6jFLuRwTx2SCrY7cHfjvrgsmlI/xjzydvS3dw4PsL1I026k0+aGeGWURLNCJ4HkeWNomkVGKbRJVgG6jgjI66V+0qZyUVnUXexeIqrc208fvgd8pKKK9E8QKWkpaAKKKKAKaufQf6Dfkadpq69B/oN+k0BwLST+zw/Ux/oFTAagaUfgIfqo/0CpqmvmLF/kz76l9nHohzNLWINLVDRpixaTFLRVTRcmYEUlZ4rEiq2i1Mrte/dpdwJwNnPqsWADDsIzkHuqTDAsaqijCoAqgdQFR9d/dpfBPeLUs1bl+6S+r/AAVQivfyffherEIqJoa7Kyx+rFcSRx/NTCsF9m3j2VMqJo/G5/mn93HU6tYyXQ5fpOD6+hY0mKWiotElIxxRissUYqDRPmMMUVnikxUGjuRKiap8Ufpw++SpeKiap8Ufpw++SrOH/wBseq9Sji/9E/8Al+h6BpaQUtfZn5oFFFJQC0UUUAUzdfFv9Bv0mnqhandhFK4Ys6uFCgdmMnJA6xXG0tWdSb0RwTSz8BD9VH+gVNU1MseRd8kcaNEuVRFOJoyMhQD107Pyau41LtF5qgliro2AN5OAc189ZBtt4Ps6b4KKWe4hA1kDTStWYNZ2jamOClrAGsqqaL4sKTFZUlVNFqZW68P2aT7HvFqY431E1/8AdpPse8Wp0i1PHZrq/wAHIPtn0XrIaqHpB865/mn93HUyoWknzrn+af3cdTo2l+95HiniUOr9CyzS1iDS5qTRFSMqKSlqDRLmDFGKWiq2iSkJioWqj4I/Th98lTs1D1c/An6yH3yVOhdrHqvUq4mXYT6P0O/CigUtfYH5wJS0UUAUUjMAMk4A3kngBVNd6o0nmxEqnXJwZ/odg+dx7O2oSmorLJwg5vCJt5qiRnZGXk+QmMjsLHgo8aqHunldmfZAXzFC5IHW288d+BwHCkRABgDA4+J7T2nvrC39H7Umf62rFZc56dxurpUNe8crXuUuuPHEyLbyjpFKGR1AjUMMcQTk7+vFXl3OY0ZwjyFRnYiALt4AkVp2s8ti6vCluU2lKP5R6QBG/wAzt8TWaTwjbVFyksLJramnFNR0anVNYmj3kx4GswaaBrMGqmi6LHKKxBrKqmi6LK7lB+7SfY94tWDiq/lB+7SfY94tWJqxLs/N+iIqWLn0XqyOwqu0s+dc/wA0/u46tXFVGnHz7n+af3cddoXzfveOLl8nV+hZg1kDTIasg1TaKVIdBrIGmgazBqDRZzGdbJoN3aCMJII1lBbLSovn+ccYY92BjurWgaudH1qOBcNDk78yJjbOT15/1q2hqMtTJxkXOvEU8/Q2uKGFhlUiYdoRCPyrNrCFgVMUZB7Y0/0qNY6ks2SqSqB1yRlQfA9dTozvr0dN0fPvK0ZsFhciSNGDBjsjawQcPjeD35qTWqQRjG0Mq20+GUlXxtnG8flVjb6s6bpB0i/KUASDxUbm9mPCtsL4vRnnT4eS1WpdUU1BcJIu0jBlPWD19h7D3U7WgzlDf3nTEqPiVOAP4rA8T80HgOvGeymabt1KqEPpR/BsPnKMf7+0U5Xl2Scpanq1xUY6BTUHrD/Eb8cEfgRTtNRHz5AOornuOzw/AVAmOk43ncBxzwArSuW2rWkiKiFZZwRiSMgiNc7wWHHPZ7a3RlBBBGQRggjIIPVXINcES3U6wgCJZCEC+iMcQO7OajLY0URTmYK1PK1REenlaszR6yZKU04pqMrU6pqpoujIfBrIGmgazBqpouiyDyg/dpPse8WrGq3lAf2aT7HvFqwBqyK7Pzfoity7XyXqxWFUVmcSXX80/u46vq12BsS3X8y3u46lSvm/e8cTL5Ov4LEPWYaoyvTitU2ipSJAasg1MBqzDVBompD4NWWi38UTkyJtZxsvjJj8B/nxqpDVmDXItxeUcnFWRcWdBtL5JV2kbaGcZwRv7N9TIG31S6RqKSxqFwGVQGTgV3dQ7KtrU+d7DXp7rJ85JcssEi39H7T/AKzTlNW53HHDbfBHDG0T/n+FO1AAhZW2422W6+tXx1MOv8+w1cWGoiXII2ZFGWQnO75SnrH/AONU9MXbOq7UeRKD8GRxyeI/pz93dV9Vri8dxRdUpLPeXl9pYkO2p2JMAE4yrgcAw6/Hj+VQG06ceojd6y4H4ir6itkqoy1ZjjbKKwiog0Zj8a+B8iInf4ucH7gPGs9Q01FjZ48RmONiAFGwwUE4I8c7++rSoup/ETfVSfoNdVcUsYOOyTecnDZuc67uINkJFD0qDaaLb2wGG8KSd3jVBG9VGnyfBx/QT9IqfG9eXNan0NOFFFgj0+j1BjepCPVDRrjImq1Oq1REenlaqmi6LJStWYNMK1OqaqaLosicoD+zS/Y94tTUaoGvH9ml8E94tSo3q2C/w8/wiqcu18l6slA1rStia6/mW93HWxqa1Z3xPc/zDe7Sp1L5iPES0j1/BOV6cV6hrJTqvUmitSJavTivURXpxXqDRYpEsPWYaoyvTitUGiakSFamdSlbojhm9OHgT/GSlDUzqJ+CP04ffJXa/nj1RG7Drl0fod0uNHQ5MZ6JvmjKE96cPaMHvqDJYzLxj2x8qJgfvVsEezNXwpa96VUZbnx0LpR2NeS2mbhC473KoPbvz+FWNhpmwdtyGkxhcDzYweOO09/5VYUUhTGOqOzulPRiUtFFWlIUxewl4pEHF43UeJUgfnT9JQHki2DIOjYFXj+DkU7irr5rKfaKmxyV3PlVzR2OoTNcbUttO++R7crsyn5TIwIJ761uTmFYfF6ke4S2at+KuKxz4dt5R6dXGRSSkc5jkqSj1uUnMlfr6F5aP9OKeL8i1RpOabV04LZyfQunX9UYqh8PPwNkeNq8TXken0arJ+QGrpxsS31VzbN+bg1Hbk7qCelp94PowdL+gmqZUT8DTHi6n/JDatTytUaSOWP4yC5jx/EtLhAPaUxWA1CIcZEB7GYKfxrPKqS7jVC+t7SQa6f2WXwX3i09FJUXUJFnieGJhJLKuzFHD8LI8mQVUKuSd4FY2k5OVZWSRGKSxuNmSKQekjDiCDVtcHyPTvKrbY+9WH3fllvG1ancPi4ufrz7tK2NrpY1LuwVRxJ/LvPdVO/JfU3keT+zr74ZzIB5K5AU42Rnh6IFTqrbzhFfEXRXKmyOslPLJVhbcgtXfhp1wPrGt4v1SA1ZW/NdrDcbaJPrbyIfoDVb7ib7jP8AFVL+RRLJTqvW1Q8z+pn0pLFP+dcSEfdGv51YQczN169/br9XZyv+LTCufDWPuO/H0rvNKV6cV66BBzMr/wCJqM5+qtraP9Qep0XM/ZD0rm/fxuI4x/7ca0+Dm/Aj/wClUu5/vmc2U09Yae97cR2cILO0kTTEDIt4FkVnkc+ruXAB3kkYrp8XNTpQ9KGaX66+vHB+z0mPwrYtK0W2tE6O2gigTOSsSKgY9pxxPeasr4LEk5Mou9p80HGC3JgpaKK9E8YKKKKAKQUtFAFFFFAFFFFAFFFFAIaKKKADWDwI4w6qw+cob86SigMYbGKPfHFHGTxKRqpP3CuRf8QdrHHFBcIiJOxKtOiKszKMYUuN5A7M0lFDq3Nf5hIVuL2R7hVnaJdqJp1ErRMODIWzsnvFeg6KK4de4tFLRXSIlFFFALSUUUAUUUUAUUtFAJRRRQH/2Q=="/>
          <p:cNvSpPr>
            <a:spLocks noChangeAspect="1" noChangeArrowheads="1"/>
          </p:cNvSpPr>
          <p:nvPr/>
        </p:nvSpPr>
        <p:spPr bwMode="auto">
          <a:xfrm>
            <a:off x="63500" y="-1039813"/>
            <a:ext cx="2124075" cy="2152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730809" y="1779657"/>
            <a:ext cx="3907223" cy="707886"/>
          </a:xfrm>
          <a:prstGeom prst="rect">
            <a:avLst/>
          </a:prstGeom>
          <a:solidFill>
            <a:srgbClr val="00FFCC"/>
          </a:solidFill>
        </p:spPr>
        <p:txBody>
          <a:bodyPr wrap="none" rtlCol="0">
            <a:spAutoFit/>
          </a:bodyPr>
          <a:lstStyle/>
          <a:p>
            <a:r>
              <a:rPr lang="en-US" sz="4000" b="1" smtClean="0">
                <a:solidFill>
                  <a:srgbClr val="CC0099"/>
                </a:solidFill>
              </a:rPr>
              <a:t>Talk to an adult</a:t>
            </a:r>
            <a:endParaRPr lang="en-US" sz="4000" b="1">
              <a:solidFill>
                <a:srgbClr val="CC0099"/>
              </a:solidFill>
            </a:endParaRPr>
          </a:p>
        </p:txBody>
      </p:sp>
      <p:sp>
        <p:nvSpPr>
          <p:cNvPr id="8" name="Rectangular Callout 7"/>
          <p:cNvSpPr/>
          <p:nvPr/>
        </p:nvSpPr>
        <p:spPr>
          <a:xfrm>
            <a:off x="381000" y="2133600"/>
            <a:ext cx="2130425" cy="1752600"/>
          </a:xfrm>
          <a:prstGeom prst="wedgeRectCallout">
            <a:avLst>
              <a:gd name="adj1" fmla="val 100845"/>
              <a:gd name="adj2" fmla="val 3246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CC0099"/>
                </a:solidFill>
              </a:rPr>
              <a:t>Is everything okay Sam?</a:t>
            </a:r>
            <a:endParaRPr lang="en-US" sz="2000">
              <a:solidFill>
                <a:srgbClr val="CC0099"/>
              </a:solidFill>
            </a:endParaRPr>
          </a:p>
        </p:txBody>
      </p:sp>
      <p:sp>
        <p:nvSpPr>
          <p:cNvPr id="9" name="Rectangular Callout 8"/>
          <p:cNvSpPr/>
          <p:nvPr/>
        </p:nvSpPr>
        <p:spPr>
          <a:xfrm>
            <a:off x="6781800" y="2705572"/>
            <a:ext cx="1828800" cy="1866428"/>
          </a:xfrm>
          <a:prstGeom prst="wedgeRectCallout">
            <a:avLst>
              <a:gd name="adj1" fmla="val -104761"/>
              <a:gd name="adj2" fmla="val 3797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CC0099"/>
                </a:solidFill>
              </a:rPr>
              <a:t>I’m worried about the spelling test.</a:t>
            </a:r>
            <a:endParaRPr lang="en-US">
              <a:solidFill>
                <a:srgbClr val="CC0099"/>
              </a:solidFill>
            </a:endParaRPr>
          </a:p>
        </p:txBody>
      </p:sp>
    </p:spTree>
    <p:extLst>
      <p:ext uri="{BB962C8B-B14F-4D97-AF65-F5344CB8AC3E}">
        <p14:creationId xmlns:p14="http://schemas.microsoft.com/office/powerpoint/2010/main" val="2180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99" y="152400"/>
            <a:ext cx="8229600" cy="1143000"/>
          </a:xfrm>
          <a:solidFill>
            <a:srgbClr val="00FFCC"/>
          </a:solidFill>
        </p:spPr>
        <p:txBody>
          <a:bodyPr/>
          <a:lstStyle/>
          <a:p>
            <a:r>
              <a:rPr lang="en-US" smtClean="0">
                <a:solidFill>
                  <a:srgbClr val="CC0099"/>
                </a:solidFill>
              </a:rPr>
              <a:t>Make a Worry Box</a:t>
            </a:r>
            <a:endParaRPr lang="en-US">
              <a:solidFill>
                <a:srgbClr val="CC0099"/>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3228974" cy="258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56349">
            <a:off x="3127462" y="1985386"/>
            <a:ext cx="1828800" cy="369332"/>
          </a:xfrm>
          <a:prstGeom prst="rect">
            <a:avLst/>
          </a:prstGeom>
          <a:noFill/>
        </p:spPr>
        <p:txBody>
          <a:bodyPr wrap="square" rtlCol="0">
            <a:prstTxWarp prst="textArchUp">
              <a:avLst/>
            </a:prstTxWarp>
            <a:spAutoFit/>
          </a:bodyPr>
          <a:lstStyle/>
          <a:p>
            <a:r>
              <a:rPr lang="en-US" sz="4000" smtClean="0"/>
              <a:t>worries</a:t>
            </a:r>
            <a:endParaRPr lang="en-US" sz="400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19242">
            <a:off x="5248035" y="2354046"/>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71" y="2996293"/>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940074" y="3124200"/>
            <a:ext cx="393926" cy="557893"/>
          </a:xfrm>
          <a:prstGeom prst="straightConnector1">
            <a:avLst/>
          </a:prstGeom>
          <a:ln w="25400">
            <a:solidFill>
              <a:srgbClr val="CC0099"/>
            </a:solidFill>
            <a:tailEnd type="arrow"/>
          </a:ln>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58977">
            <a:off x="4476750" y="2654980"/>
            <a:ext cx="5238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028460">
            <a:off x="4480884" y="3468898"/>
            <a:ext cx="327230" cy="42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0" y="6324600"/>
            <a:ext cx="5334000" cy="369332"/>
          </a:xfrm>
          <a:prstGeom prst="rect">
            <a:avLst/>
          </a:prstGeom>
          <a:solidFill>
            <a:srgbClr val="00FFCC"/>
          </a:solidFill>
        </p:spPr>
        <p:txBody>
          <a:bodyPr wrap="square" rtlCol="0">
            <a:spAutoFit/>
          </a:bodyPr>
          <a:lstStyle/>
          <a:p>
            <a:pPr algn="ctr"/>
            <a:r>
              <a:rPr lang="en-US" b="1" smtClean="0">
                <a:solidFill>
                  <a:srgbClr val="CC0099"/>
                </a:solidFill>
              </a:rPr>
              <a:t>It can be real or imagined!</a:t>
            </a:r>
            <a:endParaRPr lang="en-US" b="1">
              <a:solidFill>
                <a:srgbClr val="CC0099"/>
              </a:solidFill>
            </a:endParaRPr>
          </a:p>
        </p:txBody>
      </p:sp>
    </p:spTree>
    <p:extLst>
      <p:ext uri="{BB962C8B-B14F-4D97-AF65-F5344CB8AC3E}">
        <p14:creationId xmlns:p14="http://schemas.microsoft.com/office/powerpoint/2010/main" val="229988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FFCC"/>
          </a:solidFill>
        </p:spPr>
        <p:txBody>
          <a:bodyPr/>
          <a:lstStyle/>
          <a:p>
            <a:r>
              <a:rPr lang="en-US" smtClean="0">
                <a:solidFill>
                  <a:srgbClr val="CC0099"/>
                </a:solidFill>
              </a:rPr>
              <a:t>Do something </a:t>
            </a:r>
            <a:br>
              <a:rPr lang="en-US" smtClean="0">
                <a:solidFill>
                  <a:srgbClr val="CC0099"/>
                </a:solidFill>
              </a:rPr>
            </a:br>
            <a:r>
              <a:rPr lang="en-US" smtClean="0">
                <a:solidFill>
                  <a:srgbClr val="CC0099"/>
                </a:solidFill>
              </a:rPr>
              <a:t>that makes you feel good</a:t>
            </a:r>
            <a:endParaRPr lang="en-US">
              <a:solidFill>
                <a:srgbClr val="CC00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120900" cy="2152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617" y="2667000"/>
            <a:ext cx="2084387" cy="2195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688771"/>
            <a:ext cx="2286000" cy="2195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38200" y="5117068"/>
            <a:ext cx="1479892" cy="369332"/>
          </a:xfrm>
          <a:prstGeom prst="rect">
            <a:avLst/>
          </a:prstGeom>
          <a:solidFill>
            <a:srgbClr val="00FFCC"/>
          </a:solidFill>
          <a:ln>
            <a:solidFill>
              <a:schemeClr val="tx1"/>
            </a:solidFill>
          </a:ln>
        </p:spPr>
        <p:txBody>
          <a:bodyPr wrap="none" rtlCol="0">
            <a:spAutoFit/>
          </a:bodyPr>
          <a:lstStyle/>
          <a:p>
            <a:r>
              <a:rPr lang="en-US" b="1" smtClean="0">
                <a:solidFill>
                  <a:srgbClr val="CC0099"/>
                </a:solidFill>
              </a:rPr>
              <a:t>read a book</a:t>
            </a:r>
            <a:endParaRPr lang="en-US" b="1">
              <a:solidFill>
                <a:srgbClr val="CC0099"/>
              </a:solidFill>
            </a:endParaRPr>
          </a:p>
        </p:txBody>
      </p:sp>
      <p:sp>
        <p:nvSpPr>
          <p:cNvPr id="6" name="TextBox 5"/>
          <p:cNvSpPr txBox="1"/>
          <p:nvPr/>
        </p:nvSpPr>
        <p:spPr>
          <a:xfrm>
            <a:off x="3497170" y="5117068"/>
            <a:ext cx="1774845" cy="369332"/>
          </a:xfrm>
          <a:prstGeom prst="rect">
            <a:avLst/>
          </a:prstGeom>
          <a:solidFill>
            <a:srgbClr val="00FFCC"/>
          </a:solidFill>
          <a:ln>
            <a:solidFill>
              <a:schemeClr val="tx1"/>
            </a:solidFill>
          </a:ln>
        </p:spPr>
        <p:txBody>
          <a:bodyPr wrap="none" rtlCol="0">
            <a:spAutoFit/>
          </a:bodyPr>
          <a:lstStyle/>
          <a:p>
            <a:r>
              <a:rPr lang="en-US" b="1" smtClean="0">
                <a:solidFill>
                  <a:srgbClr val="CC0099"/>
                </a:solidFill>
              </a:rPr>
              <a:t>color a picture</a:t>
            </a:r>
            <a:endParaRPr lang="en-US" b="1">
              <a:solidFill>
                <a:srgbClr val="CC0099"/>
              </a:solidFill>
            </a:endParaRPr>
          </a:p>
        </p:txBody>
      </p:sp>
      <p:sp>
        <p:nvSpPr>
          <p:cNvPr id="7" name="TextBox 6"/>
          <p:cNvSpPr txBox="1"/>
          <p:nvPr/>
        </p:nvSpPr>
        <p:spPr>
          <a:xfrm>
            <a:off x="5703373" y="5117068"/>
            <a:ext cx="3403496" cy="369332"/>
          </a:xfrm>
          <a:prstGeom prst="rect">
            <a:avLst/>
          </a:prstGeom>
          <a:solidFill>
            <a:srgbClr val="00FFCC"/>
          </a:solidFill>
          <a:ln>
            <a:solidFill>
              <a:schemeClr val="tx1"/>
            </a:solidFill>
          </a:ln>
        </p:spPr>
        <p:txBody>
          <a:bodyPr wrap="none" rtlCol="0">
            <a:spAutoFit/>
          </a:bodyPr>
          <a:lstStyle/>
          <a:p>
            <a:r>
              <a:rPr lang="en-US" b="1" smtClean="0">
                <a:solidFill>
                  <a:srgbClr val="CC0099"/>
                </a:solidFill>
              </a:rPr>
              <a:t>think about something happy</a:t>
            </a:r>
            <a:endParaRPr lang="en-US" b="1">
              <a:solidFill>
                <a:srgbClr val="CC0099"/>
              </a:solidFill>
            </a:endParaRPr>
          </a:p>
        </p:txBody>
      </p:sp>
    </p:spTree>
    <p:extLst>
      <p:ext uri="{BB962C8B-B14F-4D97-AF65-F5344CB8AC3E}">
        <p14:creationId xmlns:p14="http://schemas.microsoft.com/office/powerpoint/2010/main" val="1070029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CC"/>
          </a:solidFill>
        </p:spPr>
        <p:txBody>
          <a:bodyPr/>
          <a:lstStyle/>
          <a:p>
            <a:r>
              <a:rPr lang="en-US" smtClean="0">
                <a:solidFill>
                  <a:srgbClr val="CC0099"/>
                </a:solidFill>
              </a:rPr>
              <a:t>Try a little exercise!</a:t>
            </a:r>
            <a:endParaRPr lang="en-US">
              <a:solidFill>
                <a:srgbClr val="CC0099"/>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82665"/>
            <a:ext cx="2105025" cy="2171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968515"/>
            <a:ext cx="2133600" cy="25231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230085"/>
            <a:ext cx="1905000"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713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CC"/>
          </a:solidFill>
        </p:spPr>
        <p:txBody>
          <a:bodyPr/>
          <a:lstStyle/>
          <a:p>
            <a:r>
              <a:rPr lang="en-US" sz="4000" smtClean="0">
                <a:solidFill>
                  <a:srgbClr val="CC0099"/>
                </a:solidFill>
              </a:rPr>
              <a:t>Figure out </a:t>
            </a:r>
            <a:br>
              <a:rPr lang="en-US" sz="4000" smtClean="0">
                <a:solidFill>
                  <a:srgbClr val="CC0099"/>
                </a:solidFill>
              </a:rPr>
            </a:br>
            <a:r>
              <a:rPr lang="en-US" sz="4000" smtClean="0">
                <a:solidFill>
                  <a:srgbClr val="CC0099"/>
                </a:solidFill>
              </a:rPr>
              <a:t>how to solve the problem</a:t>
            </a:r>
            <a:endParaRPr lang="en-US" sz="4000">
              <a:solidFill>
                <a:srgbClr val="CC0099"/>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52" y="1752600"/>
            <a:ext cx="1335087" cy="101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0" y="2046955"/>
            <a:ext cx="5391219" cy="369332"/>
          </a:xfrm>
          <a:prstGeom prst="rect">
            <a:avLst/>
          </a:prstGeom>
          <a:solidFill>
            <a:srgbClr val="00FFCC"/>
          </a:solidFill>
        </p:spPr>
        <p:txBody>
          <a:bodyPr wrap="none" rtlCol="0">
            <a:spAutoFit/>
          </a:bodyPr>
          <a:lstStyle/>
          <a:p>
            <a:r>
              <a:rPr lang="en-US" smtClean="0">
                <a:solidFill>
                  <a:srgbClr val="CC0099"/>
                </a:solidFill>
              </a:rPr>
              <a:t>If I’m worried about grades, I can try to study more.</a:t>
            </a:r>
            <a:endParaRPr lang="en-US">
              <a:solidFill>
                <a:srgbClr val="CC0099"/>
              </a:solidFill>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84" y="2973729"/>
            <a:ext cx="1331912" cy="10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3352800"/>
            <a:ext cx="6801862" cy="369332"/>
          </a:xfrm>
          <a:prstGeom prst="rect">
            <a:avLst/>
          </a:prstGeom>
          <a:solidFill>
            <a:srgbClr val="00FFCC"/>
          </a:solidFill>
        </p:spPr>
        <p:txBody>
          <a:bodyPr wrap="none" rtlCol="0">
            <a:spAutoFit/>
          </a:bodyPr>
          <a:lstStyle/>
          <a:p>
            <a:r>
              <a:rPr lang="en-US" smtClean="0">
                <a:solidFill>
                  <a:srgbClr val="CC0099"/>
                </a:solidFill>
              </a:rPr>
              <a:t>If I’m worried about having friends, I can try to make a new friend.</a:t>
            </a:r>
            <a:endParaRPr lang="en-US">
              <a:solidFill>
                <a:srgbClr val="CC0099"/>
              </a:solidFill>
            </a:endParaRPr>
          </a:p>
        </p:txBody>
      </p:sp>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684" y="4191000"/>
            <a:ext cx="1331911"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4191000"/>
            <a:ext cx="6660862" cy="646331"/>
          </a:xfrm>
          <a:prstGeom prst="rect">
            <a:avLst/>
          </a:prstGeom>
          <a:solidFill>
            <a:srgbClr val="00FFCC"/>
          </a:solidFill>
        </p:spPr>
        <p:txBody>
          <a:bodyPr wrap="none" rtlCol="0">
            <a:spAutoFit/>
          </a:bodyPr>
          <a:lstStyle/>
          <a:p>
            <a:r>
              <a:rPr lang="en-US" smtClean="0">
                <a:solidFill>
                  <a:srgbClr val="CC0099"/>
                </a:solidFill>
              </a:rPr>
              <a:t>If I’m worried about bad weather, I can learn more about storms</a:t>
            </a:r>
          </a:p>
          <a:p>
            <a:r>
              <a:rPr lang="en-US" smtClean="0">
                <a:solidFill>
                  <a:srgbClr val="CC0099"/>
                </a:solidFill>
              </a:rPr>
              <a:t> to understand them better.</a:t>
            </a:r>
            <a:endParaRPr lang="en-US">
              <a:solidFill>
                <a:srgbClr val="CC0099"/>
              </a:solidFill>
            </a:endParaRPr>
          </a:p>
        </p:txBody>
      </p:sp>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784" y="5181600"/>
            <a:ext cx="109515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0" y="5562701"/>
            <a:ext cx="6776214" cy="369332"/>
          </a:xfrm>
          <a:prstGeom prst="rect">
            <a:avLst/>
          </a:prstGeom>
          <a:solidFill>
            <a:srgbClr val="00FFCC"/>
          </a:solidFill>
        </p:spPr>
        <p:txBody>
          <a:bodyPr wrap="none" rtlCol="0">
            <a:spAutoFit/>
          </a:bodyPr>
          <a:lstStyle/>
          <a:p>
            <a:r>
              <a:rPr lang="en-US" smtClean="0">
                <a:solidFill>
                  <a:srgbClr val="CC0099"/>
                </a:solidFill>
              </a:rPr>
              <a:t>If I’m worried about gym class, I can keep practicing to get better.</a:t>
            </a:r>
            <a:endParaRPr lang="en-US">
              <a:solidFill>
                <a:srgbClr val="CC0099"/>
              </a:solidFill>
            </a:endParaRPr>
          </a:p>
        </p:txBody>
      </p:sp>
    </p:spTree>
    <p:extLst>
      <p:ext uri="{BB962C8B-B14F-4D97-AF65-F5344CB8AC3E}">
        <p14:creationId xmlns:p14="http://schemas.microsoft.com/office/powerpoint/2010/main" val="106331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derwater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DC368B-4595-4A82-BB02-30281181BD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underwater template</Template>
  <TotalTime>248</TotalTime>
  <Words>739</Words>
  <Application>Microsoft Office PowerPoint</Application>
  <PresentationFormat>On-screen Show (4:3)</PresentationFormat>
  <Paragraphs>67</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underwater template</vt:lpstr>
      <vt:lpstr>What Should I Do About Worries?</vt:lpstr>
      <vt:lpstr>Sometimes it seems like there are lots of things to worry about.</vt:lpstr>
      <vt:lpstr>What do YOU worry about?</vt:lpstr>
      <vt:lpstr>What do YOU do when you are worried?</vt:lpstr>
      <vt:lpstr>Let’s think of some things you can do when you’re worried…</vt:lpstr>
      <vt:lpstr>Make a Worry Box</vt:lpstr>
      <vt:lpstr>Do something  that makes you feel good</vt:lpstr>
      <vt:lpstr>Try a little exercise!</vt:lpstr>
      <vt:lpstr>Figure out  how to solve the problem</vt:lpstr>
      <vt:lpstr>But sometimes, you just can’t solve the problem.  What can you do?</vt:lpstr>
      <vt:lpstr>It can be hard to “let it go” but it helps us move on so that we don’t get stuck  and dragged down by our worries.</vt:lpstr>
      <vt:lpstr>So…what do you think?</vt:lpstr>
      <vt:lpstr>What Should I Do  About Worries?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I Do About Worries?</dc:title>
  <dc:creator>andee</dc:creator>
  <cp:lastModifiedBy>andee</cp:lastModifiedBy>
  <cp:revision>26</cp:revision>
  <dcterms:created xsi:type="dcterms:W3CDTF">2012-07-20T15:59:03Z</dcterms:created>
  <dcterms:modified xsi:type="dcterms:W3CDTF">2012-07-23T11:35:40Z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TC300011449990</vt:lpwstr>
  </property>
</Properties>
</file>