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19"/>
  </p:notesMasterIdLst>
  <p:handoutMasterIdLst>
    <p:handoutMasterId r:id="rId20"/>
  </p:handoutMasterIdLst>
  <p:sldIdLst>
    <p:sldId id="269"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5E1D10"/>
    <a:srgbClr val="4D4D4D"/>
    <a:srgbClr val="B0AC00"/>
    <a:srgbClr val="D5E1E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1655" autoAdjust="0"/>
  </p:normalViewPr>
  <p:slideViewPr>
    <p:cSldViewPr>
      <p:cViewPr>
        <p:scale>
          <a:sx n="63" d="100"/>
          <a:sy n="63" d="100"/>
        </p:scale>
        <p:origin x="-2184" y="-558"/>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078BD10-CD27-4E74-BE7B-DE2E93333C3A}" type="slidenum">
              <a:rPr lang="en-US"/>
              <a:pPr/>
              <a:t>‹#›</a:t>
            </a:fld>
            <a:endParaRPr lang="en-US"/>
          </a:p>
        </p:txBody>
      </p:sp>
    </p:spTree>
    <p:extLst>
      <p:ext uri="{BB962C8B-B14F-4D97-AF65-F5344CB8AC3E}">
        <p14:creationId xmlns:p14="http://schemas.microsoft.com/office/powerpoint/2010/main" val="2643138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D55FA-8D03-4535-9F13-3D960395B797}" type="datetimeFigureOut">
              <a:rPr lang="en-US" smtClean="0"/>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A8DBE-93AB-462B-96BB-4260253F7AE8}" type="slidenum">
              <a:rPr lang="en-US" smtClean="0"/>
              <a:t>‹#›</a:t>
            </a:fld>
            <a:endParaRPr lang="en-US"/>
          </a:p>
        </p:txBody>
      </p:sp>
    </p:spTree>
    <p:extLst>
      <p:ext uri="{BB962C8B-B14F-4D97-AF65-F5344CB8AC3E}">
        <p14:creationId xmlns:p14="http://schemas.microsoft.com/office/powerpoint/2010/main" val="607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Introduce</a:t>
            </a:r>
            <a:r>
              <a:rPr lang="en-US" baseline="0" smtClean="0"/>
              <a:t> lesson:  Explain that rumors and gossip are always floating around school and that’s pretty typical.  Sometimes rumors and gossip are harmless, but sometimes they can be very hurtful.  Today you’ll learn more about rumors and gossip and find out ways to handle them.</a:t>
            </a:r>
            <a:endParaRPr lang="en-US"/>
          </a:p>
        </p:txBody>
      </p:sp>
      <p:sp>
        <p:nvSpPr>
          <p:cNvPr id="4" name="Slide Number Placeholder 3"/>
          <p:cNvSpPr>
            <a:spLocks noGrp="1"/>
          </p:cNvSpPr>
          <p:nvPr>
            <p:ph type="sldNum" sz="quarter" idx="10"/>
          </p:nvPr>
        </p:nvSpPr>
        <p:spPr/>
        <p:txBody>
          <a:bodyPr/>
          <a:lstStyle/>
          <a:p>
            <a:fld id="{AD4A8DBE-93AB-462B-96BB-4260253F7AE8}" type="slidenum">
              <a:rPr lang="en-US" smtClean="0"/>
              <a:t>1</a:t>
            </a:fld>
            <a:endParaRPr lang="en-US"/>
          </a:p>
        </p:txBody>
      </p:sp>
    </p:spTree>
    <p:extLst>
      <p:ext uri="{BB962C8B-B14F-4D97-AF65-F5344CB8AC3E}">
        <p14:creationId xmlns:p14="http://schemas.microsoft.com/office/powerpoint/2010/main" val="201453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t>
            </a:r>
            <a:r>
              <a:rPr lang="en-US" b="1" smtClean="0"/>
              <a:t>Remind the group about </a:t>
            </a:r>
            <a:r>
              <a:rPr lang="en-US" b="1" baseline="0" smtClean="0"/>
              <a:t>how some rumors turn out to be untrue.  Talk about what might happen if the rumor that there will be a snow day gets around and you don’t do your homework since you think there won’t be school tomorrow.  Ask the group what other bad choices can come from believing false rumors (i.e. You heard a rumor that the substitute in P.E class doesn’t make you dress for gym so you leave your shorts and sneakers at home; Rumors about the new girl in school say she’s a snob so you aren’t friendly to her.  Then you find out she’s really nice…)</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10</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Explain:  You don’t have to pass the rumor on – it can stop with you.  Others may still spread the rumor but you know that you didn’t take part in</a:t>
            </a:r>
            <a:r>
              <a:rPr lang="en-US" b="1" baseline="0" smtClean="0"/>
              <a:t> it because you made a good choice not to join in.  If more people did this, the rumor would stop faster!</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11</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Explain:  You don’t have to listen to the rumor.  Just say something</a:t>
            </a:r>
            <a:r>
              <a:rPr lang="en-US" b="1" baseline="0" smtClean="0"/>
              <a:t> like “I’m not interested in listening to mean stuff, thanks.”  Ask students for other things they could say in this situation.  </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12</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Explain: If one</a:t>
            </a:r>
            <a:r>
              <a:rPr lang="en-US" b="1" baseline="0" smtClean="0"/>
              <a:t> of your friends want to hurt someone else by spreading rumors about them, speak up.  Let them know this isn’t the right thing to do.  Talk about other ways they could handle the problem rather than telling lies about the person.  Ask students if this has ever happened to them.  What did they do?</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13</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Explain:  Some things really</a:t>
            </a:r>
            <a:r>
              <a:rPr lang="en-US" b="1" baseline="0" smtClean="0"/>
              <a:t> need to stay private (like your classmate failing a test.)  If you don’t want other people talking about private things in your life, don’t do it to others.  If you hear something about someone else, don’t worry about whether it’s true or not – just keep it to yourself.  This is respecting someone’s privacy. </a:t>
            </a:r>
            <a:r>
              <a:rPr lang="en-US" b="0" baseline="0" smtClean="0"/>
              <a:t> (adapted from http://pbskids.org/itsmylife)</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14</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Review strategies</a:t>
            </a:r>
            <a:r>
              <a:rPr lang="en-US" b="1" baseline="0" smtClean="0"/>
              <a:t> with students.  This slide will become their magnet card.</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15</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a:t>
            </a:r>
            <a:r>
              <a:rPr lang="en-US" b="1" baseline="0" smtClean="0"/>
              <a:t> Ask students if this ever happened to them and what did they do.  Brainstorm ways to handle this situation (i.e. try to find out where it’s coming from and why – did you do something/say something that could have been misunderstood?, is someone trying to cause trouble for you?, can you talk to the popular kid privately and explain that you didn’t do it?, etc)  </a:t>
            </a:r>
            <a:r>
              <a:rPr lang="en-US" b="0" baseline="0" smtClean="0"/>
              <a:t>adapted from http://pbskids.org/itsmylife</a:t>
            </a:r>
            <a:endParaRPr lang="en-US" b="1" smtClean="0"/>
          </a:p>
        </p:txBody>
      </p:sp>
      <p:sp>
        <p:nvSpPr>
          <p:cNvPr id="4" name="Slide Number Placeholder 3"/>
          <p:cNvSpPr>
            <a:spLocks noGrp="1"/>
          </p:cNvSpPr>
          <p:nvPr>
            <p:ph type="sldNum" sz="quarter" idx="10"/>
          </p:nvPr>
        </p:nvSpPr>
        <p:spPr/>
        <p:txBody>
          <a:bodyPr/>
          <a:lstStyle/>
          <a:p>
            <a:fld id="{AD4A8DBE-93AB-462B-96BB-4260253F7AE8}" type="slidenum">
              <a:rPr lang="en-US" smtClean="0"/>
              <a:t>16</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Ask the group what they know about</a:t>
            </a:r>
            <a:r>
              <a:rPr lang="en-US" baseline="0" smtClean="0"/>
              <a:t> the subject:  </a:t>
            </a:r>
            <a:r>
              <a:rPr lang="en-US" u="sng" baseline="0" smtClean="0"/>
              <a:t>Without naming names</a:t>
            </a:r>
            <a:r>
              <a:rPr lang="en-US" baseline="0" smtClean="0"/>
              <a:t>, can anyone give an example of a rumor or piece of gossip that they’ve heard around the school?  You can also ask if they’ve heard any gossip about celebrities or music stars recently.  Did it end up being true?  How do they know?</a:t>
            </a:r>
            <a:endParaRPr lang="en-US"/>
          </a:p>
        </p:txBody>
      </p:sp>
      <p:sp>
        <p:nvSpPr>
          <p:cNvPr id="4" name="Slide Number Placeholder 3"/>
          <p:cNvSpPr>
            <a:spLocks noGrp="1"/>
          </p:cNvSpPr>
          <p:nvPr>
            <p:ph type="sldNum" sz="quarter" idx="10"/>
          </p:nvPr>
        </p:nvSpPr>
        <p:spPr/>
        <p:txBody>
          <a:bodyPr/>
          <a:lstStyle/>
          <a:p>
            <a:fld id="{AD4A8DBE-93AB-462B-96BB-4260253F7AE8}" type="slidenum">
              <a:rPr lang="en-US" smtClean="0"/>
              <a:t>2</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Click</a:t>
            </a:r>
            <a:r>
              <a:rPr lang="en-US" baseline="0" smtClean="0"/>
              <a:t> to bring up each of the four points and discuss with the students.  Refer back to the celebrity gossip example and talk about whether it was true or untrue.  Again, ask how they know.  (Did they see it on TV?  Read about it on the Internet?  Hear it from a friend? – what’s reliable and what isn’t??)</a:t>
            </a:r>
            <a:endParaRPr lang="en-US"/>
          </a:p>
        </p:txBody>
      </p:sp>
      <p:sp>
        <p:nvSpPr>
          <p:cNvPr id="4" name="Slide Number Placeholder 3"/>
          <p:cNvSpPr>
            <a:spLocks noGrp="1"/>
          </p:cNvSpPr>
          <p:nvPr>
            <p:ph type="sldNum" sz="quarter" idx="10"/>
          </p:nvPr>
        </p:nvSpPr>
        <p:spPr/>
        <p:txBody>
          <a:bodyPr/>
          <a:lstStyle/>
          <a:p>
            <a:fld id="{AD4A8DBE-93AB-462B-96BB-4260253F7AE8}" type="slidenum">
              <a:rPr lang="en-US" smtClean="0"/>
              <a:t>3</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Ask the group to think about different ways a rumor/gossip can hurt</a:t>
            </a:r>
            <a:r>
              <a:rPr lang="en-US" baseline="0" smtClean="0"/>
              <a:t> someone (i.e. cause them to fight with a friend; cause them to break up with their girlfriend/boyfriend; get them in trouble with a teacher/principal, etc.)  List these on the board.</a:t>
            </a:r>
            <a:endParaRPr lang="en-US"/>
          </a:p>
        </p:txBody>
      </p:sp>
      <p:sp>
        <p:nvSpPr>
          <p:cNvPr id="4" name="Slide Number Placeholder 3"/>
          <p:cNvSpPr>
            <a:spLocks noGrp="1"/>
          </p:cNvSpPr>
          <p:nvPr>
            <p:ph type="sldNum" sz="quarter" idx="10"/>
          </p:nvPr>
        </p:nvSpPr>
        <p:spPr/>
        <p:txBody>
          <a:bodyPr/>
          <a:lstStyle/>
          <a:p>
            <a:fld id="{AD4A8DBE-93AB-462B-96BB-4260253F7AE8}" type="slidenum">
              <a:rPr lang="en-US" smtClean="0"/>
              <a:t>4</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Use this exa</a:t>
            </a:r>
            <a:r>
              <a:rPr lang="en-US" baseline="0" smtClean="0"/>
              <a:t>mple to illustrate what can happen when rumors are spread</a:t>
            </a:r>
            <a:r>
              <a:rPr lang="en-US" b="1" baseline="0" smtClean="0"/>
              <a:t>.  EXAMPLE:  Let’s say Joe dropped his pencil in science during a test and his neighbor Matt thought he peeked at his paper when he sat back up.  By lunchtime, Matt told a bunch of kids that Joe cheated on the science test.  What could happen?</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5</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Use this exa</a:t>
            </a:r>
            <a:r>
              <a:rPr lang="en-US" baseline="0" smtClean="0"/>
              <a:t>mple to illustrate what can happen when rumors are spread</a:t>
            </a:r>
            <a:r>
              <a:rPr lang="en-US" b="1" baseline="0" smtClean="0"/>
              <a:t>.  EXAMPLE:  Let’s say a guy asked Shayna for her notes from History class.  A girl from her class saw this and started telling people that Shayna was flirting with this guy.  What might happen if Shayna’s boyfriend hears this?  </a:t>
            </a:r>
            <a:r>
              <a:rPr lang="en-US" b="1" baseline="0" smtClean="0">
                <a:solidFill>
                  <a:srgbClr val="FF0000"/>
                </a:solidFill>
              </a:rPr>
              <a:t>IMPORTANT: </a:t>
            </a:r>
            <a:r>
              <a:rPr lang="en-US" b="0" baseline="0" smtClean="0"/>
              <a:t>Make sure to really discuss all of the possibilities besides just the obvious one of Shayna and her boyfriend fighting and breaking up.  For example, the boyfriend might pick a fight with the boy who asked for the notes, telling him to “Stay away from my girlfriend!”  Other girls might call Shayna names and give her the reputation of being a flirt.  Still others might threaten Shayna to stay away from </a:t>
            </a:r>
            <a:r>
              <a:rPr lang="en-US" b="0" u="sng" baseline="0" smtClean="0"/>
              <a:t>their</a:t>
            </a:r>
            <a:r>
              <a:rPr lang="en-US" b="0" u="none" baseline="0" smtClean="0"/>
              <a:t> boyfriends.  </a:t>
            </a:r>
            <a:r>
              <a:rPr lang="en-US" b="1" u="none" baseline="0" smtClean="0"/>
              <a:t>Point out how so many things can go wrong from just one rumor!</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6</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a:t>
            </a:r>
            <a:r>
              <a:rPr lang="en-US" baseline="0" smtClean="0"/>
              <a:t> about how words can hurt as much as a punch, sometimes more, because while a punch is painful, at least it’s over pretty fast.  Spreading rumors about someone is a form of bullying.  The hurtful words can’t be unsaid, and the damage can last a long time.</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7</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 about how </a:t>
            </a:r>
            <a:r>
              <a:rPr lang="en-US" b="1" smtClean="0"/>
              <a:t>spreading</a:t>
            </a:r>
            <a:r>
              <a:rPr lang="en-US" b="1" baseline="0" smtClean="0"/>
              <a:t> a rumor that turns out to be untrue (a lie) can cause a friend not to believe you anymore because they can’t trust you to be telling the truth.  Also, talk about how spreading a rumor about something your best friend told you in secret will mess up the trust between you two.</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8</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t>
            </a:r>
            <a:r>
              <a:rPr lang="en-US" b="1" smtClean="0"/>
              <a:t>Talk</a:t>
            </a:r>
            <a:r>
              <a:rPr lang="en-US" b="1" baseline="0" smtClean="0"/>
              <a:t> about how some things – like seeing someone kissing someone else – are private and should stay private</a:t>
            </a:r>
            <a:r>
              <a:rPr lang="en-US" baseline="0" smtClean="0"/>
              <a:t>.  That means we don’t go telling others that we saw Jake kissing someone that’s not his girlfriend.  What might happen if we do spread that rumor?</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9</a:t>
            </a:fld>
            <a:endParaRPr lang="en-US"/>
          </a:p>
        </p:txBody>
      </p:sp>
    </p:spTree>
    <p:extLst>
      <p:ext uri="{BB962C8B-B14F-4D97-AF65-F5344CB8AC3E}">
        <p14:creationId xmlns:p14="http://schemas.microsoft.com/office/powerpoint/2010/main" val="389119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371600" y="2667000"/>
            <a:ext cx="4114800" cy="1219200"/>
          </a:xfrm>
        </p:spPr>
        <p:txBody>
          <a:bodyPr/>
          <a:lstStyle>
            <a:lvl1pPr>
              <a:defRPr sz="54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371600" y="3810000"/>
            <a:ext cx="4114800" cy="609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85800"/>
            <a:ext cx="1257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685800"/>
            <a:ext cx="3619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5599" y="4406900"/>
            <a:ext cx="5599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95599" y="2906713"/>
            <a:ext cx="5599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18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62601"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62601"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0"/>
            <a:ext cx="5029200" cy="838200"/>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19087"/>
            <a:ext cx="3008313" cy="1143174"/>
          </a:xfrm>
        </p:spPr>
        <p:txBody>
          <a:bodyPr anchor="b"/>
          <a:lstStyle>
            <a:lvl1pPr algn="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481137"/>
            <a:ext cx="3008313" cy="4614863"/>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590800" y="685800"/>
            <a:ext cx="502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971800" y="2133600"/>
            <a:ext cx="457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1"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200">
          <a:solidFill>
            <a:schemeClr val="accent1">
              <a:lumMod val="50000"/>
            </a:schemeClr>
          </a:solidFill>
          <a:latin typeface="+mj-lt"/>
          <a:ea typeface="+mj-ea"/>
          <a:cs typeface="+mj-cs"/>
        </a:defRPr>
      </a:lvl1pPr>
      <a:lvl2pPr algn="l" rtl="0" eaLnBrk="1" fontAlgn="base" hangingPunct="1">
        <a:spcBef>
          <a:spcPct val="0"/>
        </a:spcBef>
        <a:spcAft>
          <a:spcPct val="0"/>
        </a:spcAft>
        <a:defRPr sz="3200">
          <a:solidFill>
            <a:srgbClr val="5E1D10"/>
          </a:solidFill>
          <a:latin typeface="Times New Roman" pitchFamily="18" charset="0"/>
        </a:defRPr>
      </a:lvl2pPr>
      <a:lvl3pPr algn="l" rtl="0" eaLnBrk="1" fontAlgn="base" hangingPunct="1">
        <a:spcBef>
          <a:spcPct val="0"/>
        </a:spcBef>
        <a:spcAft>
          <a:spcPct val="0"/>
        </a:spcAft>
        <a:defRPr sz="3200">
          <a:solidFill>
            <a:srgbClr val="5E1D10"/>
          </a:solidFill>
          <a:latin typeface="Times New Roman" pitchFamily="18" charset="0"/>
        </a:defRPr>
      </a:lvl3pPr>
      <a:lvl4pPr algn="l" rtl="0" eaLnBrk="1" fontAlgn="base" hangingPunct="1">
        <a:spcBef>
          <a:spcPct val="0"/>
        </a:spcBef>
        <a:spcAft>
          <a:spcPct val="0"/>
        </a:spcAft>
        <a:defRPr sz="3200">
          <a:solidFill>
            <a:srgbClr val="5E1D10"/>
          </a:solidFill>
          <a:latin typeface="Times New Roman" pitchFamily="18" charset="0"/>
        </a:defRPr>
      </a:lvl4pPr>
      <a:lvl5pPr algn="l" rtl="0" eaLnBrk="1" fontAlgn="base" hangingPunct="1">
        <a:spcBef>
          <a:spcPct val="0"/>
        </a:spcBef>
        <a:spcAft>
          <a:spcPct val="0"/>
        </a:spcAft>
        <a:defRPr sz="3200">
          <a:solidFill>
            <a:srgbClr val="5E1D10"/>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1371600" y="762000"/>
            <a:ext cx="4114800" cy="3124200"/>
          </a:xfrm>
          <a:solidFill>
            <a:schemeClr val="accent6">
              <a:lumMod val="40000"/>
              <a:lumOff val="60000"/>
            </a:schemeClr>
          </a:solidFill>
        </p:spPr>
        <p:txBody>
          <a:bodyPr/>
          <a:lstStyle/>
          <a:p>
            <a:r>
              <a:rPr lang="en-US" b="1" smtClean="0">
                <a:latin typeface="Aharoni" pitchFamily="2" charset="-79"/>
                <a:cs typeface="Aharoni" pitchFamily="2" charset="-79"/>
              </a:rPr>
              <a:t>What to Do About Gossip and Rumors</a:t>
            </a:r>
            <a:endParaRPr lang="en-US" b="1">
              <a:latin typeface="Aharoni" pitchFamily="2" charset="-79"/>
              <a:cs typeface="Aharoni" pitchFamily="2" charset="-79"/>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5334000"/>
            <a:ext cx="1103547"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
            <a:ext cx="8077200" cy="1295400"/>
          </a:xfrm>
          <a:solidFill>
            <a:schemeClr val="accent6">
              <a:lumMod val="40000"/>
              <a:lumOff val="60000"/>
            </a:schemeClr>
          </a:solidFill>
        </p:spPr>
        <p:txBody>
          <a:bodyPr/>
          <a:lstStyle/>
          <a:p>
            <a:pPr algn="ctr"/>
            <a:r>
              <a:rPr lang="en-US" sz="4400" smtClean="0">
                <a:latin typeface="Aharoni" pitchFamily="2" charset="-79"/>
                <a:cs typeface="Aharoni" pitchFamily="2" charset="-79"/>
              </a:rPr>
              <a:t>Why we shouldn’t spread rumors…</a:t>
            </a:r>
            <a:endParaRPr lang="en-US" sz="4400">
              <a:latin typeface="Aharoni" pitchFamily="2" charset="-79"/>
              <a:cs typeface="Aharoni" pitchFamily="2" charset="-79"/>
            </a:endParaRPr>
          </a:p>
        </p:txBody>
      </p:sp>
      <p:sp>
        <p:nvSpPr>
          <p:cNvPr id="2" name="TextBox 1"/>
          <p:cNvSpPr txBox="1"/>
          <p:nvPr/>
        </p:nvSpPr>
        <p:spPr>
          <a:xfrm>
            <a:off x="295801" y="6400800"/>
            <a:ext cx="3133199" cy="276999"/>
          </a:xfrm>
          <a:prstGeom prst="rect">
            <a:avLst/>
          </a:prstGeom>
          <a:solidFill>
            <a:schemeClr val="accent6">
              <a:lumMod val="40000"/>
              <a:lumOff val="60000"/>
            </a:schemeClr>
          </a:solidFill>
        </p:spPr>
        <p:txBody>
          <a:bodyPr wrap="square" rtlCol="0">
            <a:spAutoFit/>
          </a:bodyPr>
          <a:lstStyle/>
          <a:p>
            <a:r>
              <a:rPr lang="en-US" sz="1200" smtClean="0"/>
              <a:t>adapted from http://pbskids.org/itsmylife</a:t>
            </a:r>
            <a:endParaRPr lang="en-US" sz="1200"/>
          </a:p>
        </p:txBody>
      </p:sp>
      <p:sp>
        <p:nvSpPr>
          <p:cNvPr id="3" name="TextBox 2"/>
          <p:cNvSpPr txBox="1"/>
          <p:nvPr/>
        </p:nvSpPr>
        <p:spPr>
          <a:xfrm rot="20669986">
            <a:off x="275922" y="2057524"/>
            <a:ext cx="4687959" cy="1938992"/>
          </a:xfrm>
          <a:prstGeom prst="rect">
            <a:avLst/>
          </a:prstGeom>
          <a:solidFill>
            <a:schemeClr val="accent6">
              <a:lumMod val="40000"/>
              <a:lumOff val="60000"/>
            </a:schemeClr>
          </a:solidFill>
        </p:spPr>
        <p:txBody>
          <a:bodyPr wrap="square" rtlCol="0">
            <a:spAutoFit/>
          </a:bodyPr>
          <a:lstStyle/>
          <a:p>
            <a:pPr algn="ctr"/>
            <a:r>
              <a:rPr lang="en-US" sz="6000" b="1" smtClean="0">
                <a:latin typeface="Chiller" pitchFamily="82" charset="0"/>
              </a:rPr>
              <a:t>believing rumors can lead to bad choices.</a:t>
            </a:r>
            <a:endParaRPr lang="en-US" sz="6000" b="1">
              <a:latin typeface="Chiller" pitchFamily="82" charset="0"/>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399" y="3428999"/>
            <a:ext cx="4399176" cy="3295135"/>
          </a:xfrm>
          <a:prstGeom prst="rect">
            <a:avLst/>
          </a:prstGeom>
          <a:ln w="127000" cap="sq">
            <a:solidFill>
              <a:srgbClr val="8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291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Breaking the rumor chain…</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676400"/>
            <a:ext cx="7696200" cy="4724400"/>
          </a:xfrm>
          <a:solidFill>
            <a:schemeClr val="accent6">
              <a:lumMod val="40000"/>
              <a:lumOff val="60000"/>
            </a:schemeClr>
          </a:solidFill>
        </p:spPr>
        <p:txBody>
          <a:bodyPr/>
          <a:lstStyle/>
          <a:p>
            <a:pPr algn="ctr"/>
            <a:r>
              <a:rPr lang="en-US" sz="3600" smtClean="0">
                <a:solidFill>
                  <a:schemeClr val="accent1">
                    <a:lumMod val="50000"/>
                  </a:schemeClr>
                </a:solidFill>
                <a:latin typeface="Aharoni" pitchFamily="2" charset="-79"/>
                <a:cs typeface="Aharoni" pitchFamily="2" charset="-79"/>
              </a:rPr>
              <a:t>(or </a:t>
            </a:r>
            <a:r>
              <a:rPr lang="en-US" sz="3600" smtClean="0">
                <a:solidFill>
                  <a:srgbClr val="C00000"/>
                </a:solidFill>
                <a:latin typeface="Aharoni" pitchFamily="2" charset="-79"/>
                <a:cs typeface="Aharoni" pitchFamily="2" charset="-79"/>
              </a:rPr>
              <a:t>Minding Your Own Business!)</a:t>
            </a:r>
          </a:p>
          <a:p>
            <a:pPr algn="ctr"/>
            <a:r>
              <a:rPr lang="en-US" sz="4400" smtClean="0">
                <a:solidFill>
                  <a:schemeClr val="accent1">
                    <a:lumMod val="50000"/>
                  </a:schemeClr>
                </a:solidFill>
                <a:latin typeface="Aharoni" pitchFamily="2" charset="-79"/>
                <a:cs typeface="Aharoni" pitchFamily="2" charset="-79"/>
              </a:rPr>
              <a:t>1.  </a:t>
            </a:r>
            <a:r>
              <a:rPr lang="en-US" sz="3600" smtClean="0">
                <a:solidFill>
                  <a:schemeClr val="accent1">
                    <a:lumMod val="50000"/>
                  </a:schemeClr>
                </a:solidFill>
                <a:latin typeface="Aharoni" pitchFamily="2" charset="-79"/>
                <a:cs typeface="Aharoni" pitchFamily="2" charset="-79"/>
              </a:rPr>
              <a:t>Make the rumor stop with you!</a:t>
            </a:r>
            <a:endParaRPr lang="en-US" sz="3600">
              <a:solidFill>
                <a:schemeClr val="accent1">
                  <a:lumMod val="50000"/>
                </a:schemeClr>
              </a:solidFill>
              <a:latin typeface="Aharoni" pitchFamily="2" charset="-79"/>
              <a:cs typeface="Aharoni" pitchFamily="2" charset="-79"/>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262" y="652462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73770"/>
            <a:ext cx="4756306" cy="316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18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Breaking the rumor chain…</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676400"/>
            <a:ext cx="7696200" cy="4724400"/>
          </a:xfrm>
          <a:solidFill>
            <a:schemeClr val="accent6">
              <a:lumMod val="40000"/>
              <a:lumOff val="60000"/>
            </a:schemeClr>
          </a:solidFill>
        </p:spPr>
        <p:txBody>
          <a:bodyPr/>
          <a:lstStyle/>
          <a:p>
            <a:pPr algn="ctr"/>
            <a:r>
              <a:rPr lang="en-US" sz="3600" smtClean="0">
                <a:solidFill>
                  <a:schemeClr val="accent1">
                    <a:lumMod val="50000"/>
                  </a:schemeClr>
                </a:solidFill>
                <a:latin typeface="Aharoni" pitchFamily="2" charset="-79"/>
                <a:cs typeface="Aharoni" pitchFamily="2" charset="-79"/>
              </a:rPr>
              <a:t>(or </a:t>
            </a:r>
            <a:r>
              <a:rPr lang="en-US" sz="3600" smtClean="0">
                <a:solidFill>
                  <a:srgbClr val="C00000"/>
                </a:solidFill>
                <a:latin typeface="Aharoni" pitchFamily="2" charset="-79"/>
                <a:cs typeface="Aharoni" pitchFamily="2" charset="-79"/>
              </a:rPr>
              <a:t>Minding Your Own Business!)</a:t>
            </a:r>
          </a:p>
          <a:p>
            <a:pPr algn="ctr"/>
            <a:r>
              <a:rPr lang="en-US" sz="4400" smtClean="0">
                <a:solidFill>
                  <a:schemeClr val="accent1">
                    <a:lumMod val="50000"/>
                  </a:schemeClr>
                </a:solidFill>
                <a:latin typeface="Aharoni" pitchFamily="2" charset="-79"/>
                <a:cs typeface="Aharoni" pitchFamily="2" charset="-79"/>
              </a:rPr>
              <a:t>2.  </a:t>
            </a:r>
            <a:r>
              <a:rPr lang="en-US" sz="3600" smtClean="0">
                <a:solidFill>
                  <a:schemeClr val="accent1">
                    <a:lumMod val="50000"/>
                  </a:schemeClr>
                </a:solidFill>
                <a:latin typeface="Aharoni" pitchFamily="2" charset="-79"/>
                <a:cs typeface="Aharoni" pitchFamily="2" charset="-79"/>
              </a:rPr>
              <a:t>Just don’t listen</a:t>
            </a:r>
            <a:endParaRPr lang="en-US" sz="3600">
              <a:solidFill>
                <a:schemeClr val="accent1">
                  <a:lumMod val="50000"/>
                </a:schemeClr>
              </a:solidFill>
              <a:latin typeface="Aharoni" pitchFamily="2" charset="-79"/>
              <a:cs typeface="Aharoni" pitchFamily="2" charset="-79"/>
            </a:endParaRPr>
          </a:p>
        </p:txBody>
      </p:sp>
      <p:pic>
        <p:nvPicPr>
          <p:cNvPr id="1126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5369"/>
          <a:stretch/>
        </p:blipFill>
        <p:spPr bwMode="auto">
          <a:xfrm>
            <a:off x="3810000" y="3149685"/>
            <a:ext cx="2514600" cy="335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262" y="652462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Breaking the rumor chain…</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676400"/>
            <a:ext cx="7696200" cy="4724400"/>
          </a:xfrm>
          <a:solidFill>
            <a:schemeClr val="accent6">
              <a:lumMod val="40000"/>
              <a:lumOff val="60000"/>
            </a:schemeClr>
          </a:solidFill>
        </p:spPr>
        <p:txBody>
          <a:bodyPr/>
          <a:lstStyle/>
          <a:p>
            <a:pPr algn="ctr"/>
            <a:r>
              <a:rPr lang="en-US" sz="3600" smtClean="0">
                <a:solidFill>
                  <a:schemeClr val="accent1">
                    <a:lumMod val="50000"/>
                  </a:schemeClr>
                </a:solidFill>
                <a:latin typeface="Aharoni" pitchFamily="2" charset="-79"/>
                <a:cs typeface="Aharoni" pitchFamily="2" charset="-79"/>
              </a:rPr>
              <a:t>(or </a:t>
            </a:r>
            <a:r>
              <a:rPr lang="en-US" sz="3600" smtClean="0">
                <a:solidFill>
                  <a:srgbClr val="C00000"/>
                </a:solidFill>
                <a:latin typeface="Aharoni" pitchFamily="2" charset="-79"/>
                <a:cs typeface="Aharoni" pitchFamily="2" charset="-79"/>
              </a:rPr>
              <a:t>Minding Your Own Business!)</a:t>
            </a:r>
          </a:p>
          <a:p>
            <a:pPr algn="ctr"/>
            <a:r>
              <a:rPr lang="en-US" sz="4400" smtClean="0">
                <a:solidFill>
                  <a:schemeClr val="accent1">
                    <a:lumMod val="50000"/>
                  </a:schemeClr>
                </a:solidFill>
                <a:latin typeface="Aharoni" pitchFamily="2" charset="-79"/>
                <a:cs typeface="Aharoni" pitchFamily="2" charset="-79"/>
              </a:rPr>
              <a:t>3.  Be a peacemaker</a:t>
            </a:r>
            <a:endParaRPr lang="en-US" sz="3600">
              <a:solidFill>
                <a:schemeClr val="accent1">
                  <a:lumMod val="50000"/>
                </a:schemeClr>
              </a:solidFill>
              <a:latin typeface="Aharoni" pitchFamily="2" charset="-79"/>
              <a:cs typeface="Aharoni" pitchFamily="2" charset="-79"/>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262" y="652462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009156"/>
            <a:ext cx="5105400" cy="339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7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7240" y="1524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Breaking the rumor chain…</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457325"/>
            <a:ext cx="7696200" cy="4724400"/>
          </a:xfrm>
          <a:solidFill>
            <a:schemeClr val="accent6">
              <a:lumMod val="40000"/>
              <a:lumOff val="60000"/>
            </a:schemeClr>
          </a:solidFill>
        </p:spPr>
        <p:txBody>
          <a:bodyPr/>
          <a:lstStyle/>
          <a:p>
            <a:pPr algn="ctr"/>
            <a:r>
              <a:rPr lang="en-US" sz="3600" smtClean="0">
                <a:solidFill>
                  <a:schemeClr val="accent1">
                    <a:lumMod val="50000"/>
                  </a:schemeClr>
                </a:solidFill>
                <a:latin typeface="Aharoni" pitchFamily="2" charset="-79"/>
                <a:cs typeface="Aharoni" pitchFamily="2" charset="-79"/>
              </a:rPr>
              <a:t>(or </a:t>
            </a:r>
            <a:r>
              <a:rPr lang="en-US" sz="3600" smtClean="0">
                <a:solidFill>
                  <a:srgbClr val="C00000"/>
                </a:solidFill>
                <a:latin typeface="Aharoni" pitchFamily="2" charset="-79"/>
                <a:cs typeface="Aharoni" pitchFamily="2" charset="-79"/>
              </a:rPr>
              <a:t>Minding Your Own Business!)</a:t>
            </a:r>
          </a:p>
          <a:p>
            <a:pPr marL="742950" indent="-742950">
              <a:buAutoNum type="arabicPeriod" startAt="4"/>
            </a:pPr>
            <a:r>
              <a:rPr lang="en-US" sz="4400" smtClean="0">
                <a:solidFill>
                  <a:schemeClr val="accent1">
                    <a:lumMod val="50000"/>
                  </a:schemeClr>
                </a:solidFill>
                <a:latin typeface="Aharoni" pitchFamily="2" charset="-79"/>
                <a:cs typeface="Aharoni" pitchFamily="2" charset="-79"/>
              </a:rPr>
              <a:t>Remember:</a:t>
            </a:r>
          </a:p>
          <a:p>
            <a:r>
              <a:rPr lang="en-US" sz="4400" smtClean="0">
                <a:solidFill>
                  <a:schemeClr val="accent1">
                    <a:lumMod val="50000"/>
                  </a:schemeClr>
                </a:solidFill>
                <a:latin typeface="Aharoni" pitchFamily="2" charset="-79"/>
                <a:cs typeface="Aharoni" pitchFamily="2" charset="-79"/>
              </a:rPr>
              <a:t>private is private!</a:t>
            </a:r>
            <a:endParaRPr lang="en-US" sz="3600">
              <a:solidFill>
                <a:schemeClr val="accent1">
                  <a:lumMod val="50000"/>
                </a:schemeClr>
              </a:solidFill>
              <a:latin typeface="Aharoni" pitchFamily="2" charset="-79"/>
              <a:cs typeface="Aharoni" pitchFamily="2" charset="-79"/>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997" y="578167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951061"/>
            <a:ext cx="2834640" cy="3784391"/>
          </a:xfrm>
          <a:prstGeom prst="rect">
            <a:avLst/>
          </a:prstGeom>
          <a:ln w="127000" cap="sq">
            <a:solidFill>
              <a:schemeClr val="accent1">
                <a:lumMod val="5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 name="Donut 1"/>
          <p:cNvSpPr/>
          <p:nvPr/>
        </p:nvSpPr>
        <p:spPr>
          <a:xfrm>
            <a:off x="6324600" y="4114800"/>
            <a:ext cx="914400" cy="914400"/>
          </a:xfrm>
          <a:prstGeom prst="donut">
            <a:avLst>
              <a:gd name="adj" fmla="val 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8047" y="3860006"/>
            <a:ext cx="1143953" cy="141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4724400" y="4565066"/>
            <a:ext cx="19050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70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randombar(horizontal)">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05000" y="228600"/>
            <a:ext cx="63246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I can handle rumors!</a:t>
            </a:r>
            <a:endParaRPr lang="en-US" sz="4800">
              <a:latin typeface="Aharoni" pitchFamily="2" charset="-79"/>
              <a:cs typeface="Aharoni" pitchFamily="2" charset="-79"/>
            </a:endParaRPr>
          </a:p>
        </p:txBody>
      </p:sp>
      <p:sp>
        <p:nvSpPr>
          <p:cNvPr id="4" name="Content Placeholder 3"/>
          <p:cNvSpPr>
            <a:spLocks noGrp="1"/>
          </p:cNvSpPr>
          <p:nvPr>
            <p:ph idx="1"/>
          </p:nvPr>
        </p:nvSpPr>
        <p:spPr>
          <a:xfrm>
            <a:off x="304799" y="1828800"/>
            <a:ext cx="8626475" cy="4724400"/>
          </a:xfrm>
          <a:solidFill>
            <a:schemeClr val="accent6">
              <a:lumMod val="40000"/>
              <a:lumOff val="60000"/>
            </a:schemeClr>
          </a:solidFill>
        </p:spPr>
        <p:txBody>
          <a:bodyPr/>
          <a:lstStyle/>
          <a:p>
            <a:pPr marL="742950" indent="-742950">
              <a:buAutoNum type="arabicPeriod"/>
            </a:pPr>
            <a:r>
              <a:rPr lang="en-US" sz="4000" smtClean="0">
                <a:solidFill>
                  <a:srgbClr val="C00000"/>
                </a:solidFill>
                <a:latin typeface="Aharoni" pitchFamily="2" charset="-79"/>
                <a:cs typeface="Aharoni" pitchFamily="2" charset="-79"/>
              </a:rPr>
              <a:t>I can make the rumor stop with me</a:t>
            </a:r>
          </a:p>
          <a:p>
            <a:pPr marL="742950" indent="-742950">
              <a:buAutoNum type="arabicPeriod"/>
            </a:pPr>
            <a:r>
              <a:rPr lang="en-US" sz="4000" smtClean="0">
                <a:solidFill>
                  <a:srgbClr val="C00000"/>
                </a:solidFill>
                <a:latin typeface="Aharoni" pitchFamily="2" charset="-79"/>
                <a:cs typeface="Aharoni" pitchFamily="2" charset="-79"/>
              </a:rPr>
              <a:t>I don’t have to listen</a:t>
            </a:r>
          </a:p>
          <a:p>
            <a:pPr marL="742950" indent="-742950">
              <a:buAutoNum type="arabicPeriod"/>
            </a:pPr>
            <a:r>
              <a:rPr lang="en-US" sz="4000" smtClean="0">
                <a:solidFill>
                  <a:srgbClr val="C00000"/>
                </a:solidFill>
                <a:latin typeface="Aharoni" pitchFamily="2" charset="-79"/>
                <a:cs typeface="Aharoni" pitchFamily="2" charset="-79"/>
              </a:rPr>
              <a:t>I can be a peacemaker</a:t>
            </a:r>
          </a:p>
          <a:p>
            <a:pPr marL="742950" indent="-742950">
              <a:buAutoNum type="arabicPeriod"/>
            </a:pPr>
            <a:r>
              <a:rPr lang="en-US" sz="4000" smtClean="0">
                <a:solidFill>
                  <a:srgbClr val="C00000"/>
                </a:solidFill>
                <a:latin typeface="Aharoni" pitchFamily="2" charset="-79"/>
                <a:cs typeface="Aharoni" pitchFamily="2" charset="-79"/>
              </a:rPr>
              <a:t>I can remember:  private is private!</a:t>
            </a:r>
            <a:endParaRPr lang="en-US" sz="4000">
              <a:solidFill>
                <a:srgbClr val="C00000"/>
              </a:solidFill>
              <a:latin typeface="Aharoni" pitchFamily="2" charset="-79"/>
              <a:cs typeface="Aharoni" pitchFamily="2" charset="-79"/>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947" y="597217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899" y="2438400"/>
            <a:ext cx="239160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04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724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685800" y="152400"/>
            <a:ext cx="77724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So…what do YOU think?</a:t>
            </a:r>
            <a:endParaRPr lang="en-US" sz="4800">
              <a:latin typeface="Aharoni" pitchFamily="2" charset="-79"/>
              <a:cs typeface="Aharoni" pitchFamily="2" charset="-79"/>
            </a:endParaRPr>
          </a:p>
        </p:txBody>
      </p:sp>
      <p:sp>
        <p:nvSpPr>
          <p:cNvPr id="4" name="Content Placeholder 3"/>
          <p:cNvSpPr>
            <a:spLocks noGrp="1"/>
          </p:cNvSpPr>
          <p:nvPr>
            <p:ph idx="1"/>
          </p:nvPr>
        </p:nvSpPr>
        <p:spPr>
          <a:xfrm>
            <a:off x="304799" y="1524000"/>
            <a:ext cx="8626475" cy="5181600"/>
          </a:xfrm>
          <a:solidFill>
            <a:schemeClr val="accent6">
              <a:lumMod val="40000"/>
              <a:lumOff val="60000"/>
            </a:schemeClr>
          </a:solidFill>
        </p:spPr>
        <p:txBody>
          <a:bodyPr/>
          <a:lstStyle/>
          <a:p>
            <a:pPr marL="0" indent="0" algn="ctr">
              <a:buNone/>
            </a:pPr>
            <a:r>
              <a:rPr lang="en-US" sz="3200" smtClean="0">
                <a:solidFill>
                  <a:srgbClr val="C00000"/>
                </a:solidFill>
                <a:latin typeface="Aharoni" pitchFamily="2" charset="-79"/>
                <a:cs typeface="Aharoni" pitchFamily="2" charset="-79"/>
              </a:rPr>
              <a:t>Someone started a rumor about  you saying something bad about the most popular kid in school.  You didn’t say anything!  </a:t>
            </a:r>
          </a:p>
          <a:p>
            <a:pPr marL="0" indent="0" algn="ctr">
              <a:buNone/>
            </a:pPr>
            <a:r>
              <a:rPr lang="en-US" sz="3200" smtClean="0">
                <a:solidFill>
                  <a:srgbClr val="C00000"/>
                </a:solidFill>
                <a:latin typeface="Aharoni" pitchFamily="2" charset="-79"/>
                <a:cs typeface="Aharoni" pitchFamily="2" charset="-79"/>
              </a:rPr>
              <a:t>What can you do?</a:t>
            </a:r>
            <a:endParaRPr lang="en-US" sz="3200">
              <a:solidFill>
                <a:srgbClr val="C00000"/>
              </a:solidFill>
              <a:latin typeface="Aharoni" pitchFamily="2" charset="-79"/>
              <a:cs typeface="Aharoni" pitchFamily="2" charset="-79"/>
            </a:endParaRPr>
          </a:p>
        </p:txBody>
      </p:sp>
      <p:pic>
        <p:nvPicPr>
          <p:cNvPr id="1536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8161" b="62631"/>
          <a:stretch/>
        </p:blipFill>
        <p:spPr bwMode="auto">
          <a:xfrm>
            <a:off x="3196114" y="4114800"/>
            <a:ext cx="3376612" cy="178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22487"/>
          <a:stretch/>
        </p:blipFill>
        <p:spPr bwMode="auto">
          <a:xfrm>
            <a:off x="4191000" y="5522794"/>
            <a:ext cx="1386840" cy="133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97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914400" y="4572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What do we know about rumors and gossip?</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3276600" y="2743200"/>
            <a:ext cx="4114800" cy="609600"/>
          </a:xfrm>
        </p:spPr>
        <p:txBody>
          <a:bodyPr/>
          <a:lstStyle/>
          <a:p>
            <a:r>
              <a:rPr lang="en-US" smtClean="0"/>
              <a:t>Your Subtopics Go Here</a:t>
            </a:r>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438400"/>
            <a:ext cx="540145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995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Rumors and gossip:</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676400"/>
            <a:ext cx="7696200" cy="4724400"/>
          </a:xfrm>
          <a:solidFill>
            <a:schemeClr val="accent6">
              <a:lumMod val="40000"/>
              <a:lumOff val="60000"/>
            </a:schemeClr>
          </a:solidFill>
        </p:spPr>
        <p:txBody>
          <a:bodyPr/>
          <a:lstStyle/>
          <a:p>
            <a:pPr marL="342900" indent="-342900">
              <a:buFont typeface="Arial" pitchFamily="34" charset="0"/>
              <a:buChar char="•"/>
            </a:pPr>
            <a:r>
              <a:rPr lang="en-US" sz="3600" smtClean="0">
                <a:solidFill>
                  <a:schemeClr val="accent1">
                    <a:lumMod val="50000"/>
                  </a:schemeClr>
                </a:solidFill>
                <a:latin typeface="Aharoni" pitchFamily="2" charset="-79"/>
                <a:cs typeface="Aharoni" pitchFamily="2" charset="-79"/>
              </a:rPr>
              <a:t>are spread from one person to another</a:t>
            </a:r>
          </a:p>
          <a:p>
            <a:pPr marL="342900" indent="-342900">
              <a:buFont typeface="Arial" pitchFamily="34" charset="0"/>
              <a:buChar char="•"/>
            </a:pPr>
            <a:r>
              <a:rPr lang="en-US" sz="3600" smtClean="0">
                <a:solidFill>
                  <a:schemeClr val="accent1">
                    <a:lumMod val="50000"/>
                  </a:schemeClr>
                </a:solidFill>
                <a:latin typeface="Aharoni" pitchFamily="2" charset="-79"/>
                <a:cs typeface="Aharoni" pitchFamily="2" charset="-79"/>
              </a:rPr>
              <a:t>can change each time the story is told</a:t>
            </a:r>
          </a:p>
          <a:p>
            <a:pPr marL="342900" indent="-342900">
              <a:buFont typeface="Arial" pitchFamily="34" charset="0"/>
              <a:buChar char="•"/>
            </a:pPr>
            <a:r>
              <a:rPr lang="en-US" sz="3600" smtClean="0">
                <a:solidFill>
                  <a:schemeClr val="accent1">
                    <a:lumMod val="50000"/>
                  </a:schemeClr>
                </a:solidFill>
                <a:latin typeface="Aharoni" pitchFamily="2" charset="-79"/>
                <a:cs typeface="Aharoni" pitchFamily="2" charset="-79"/>
              </a:rPr>
              <a:t>may be all true, a little bit true, or not true at all</a:t>
            </a:r>
          </a:p>
          <a:p>
            <a:pPr marL="342900" indent="-342900">
              <a:buFont typeface="Arial" pitchFamily="34" charset="0"/>
              <a:buChar char="•"/>
            </a:pPr>
            <a:r>
              <a:rPr lang="en-US" sz="3600" smtClean="0">
                <a:solidFill>
                  <a:schemeClr val="accent1">
                    <a:lumMod val="50000"/>
                  </a:schemeClr>
                </a:solidFill>
                <a:latin typeface="Aharoni" pitchFamily="2" charset="-79"/>
                <a:cs typeface="Aharoni" pitchFamily="2" charset="-79"/>
              </a:rPr>
              <a:t>can be very hurtful!</a:t>
            </a:r>
            <a:endParaRPr lang="en-US" sz="3600">
              <a:solidFill>
                <a:schemeClr val="accent1">
                  <a:lumMod val="50000"/>
                </a:schemeClr>
              </a:solidFill>
              <a:latin typeface="Aharoni" pitchFamily="2" charset="-79"/>
              <a:cs typeface="Aharoni" pitchFamily="2" charset="-79"/>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6404" b="5128"/>
          <a:stretch/>
        </p:blipFill>
        <p:spPr bwMode="auto">
          <a:xfrm>
            <a:off x="5715000" y="4800600"/>
            <a:ext cx="3048000" cy="1874520"/>
          </a:xfrm>
          <a:prstGeom prst="ellipse">
            <a:avLst/>
          </a:prstGeom>
          <a:ln w="9525">
            <a:solidFill>
              <a:schemeClr val="accent1">
                <a:lumMod val="50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460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randombar(horizontal)">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randombar(horizontal)">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How can gossip or rumors hurt someone?</a:t>
            </a:r>
            <a:endParaRPr lang="en-US" sz="4800">
              <a:latin typeface="Aharoni" pitchFamily="2" charset="-79"/>
              <a:cs typeface="Aharoni" pitchFamily="2" charset="-79"/>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3662362" cy="36623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499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Here’s what happened to Joe…</a:t>
            </a:r>
            <a:endParaRPr lang="en-US" sz="4800">
              <a:latin typeface="Aharoni" pitchFamily="2" charset="-79"/>
              <a:cs typeface="Aharoni" pitchFamily="2" charset="-79"/>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658" y="2209800"/>
            <a:ext cx="5782142" cy="3833811"/>
          </a:xfrm>
          <a:prstGeom prst="rect">
            <a:avLst/>
          </a:prstGeom>
          <a:ln w="127000" cap="sq">
            <a:solidFill>
              <a:schemeClr val="accent1">
                <a:lumMod val="5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1973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Here’s what happened to Shayna</a:t>
            </a:r>
            <a:endParaRPr lang="en-US" sz="4800">
              <a:latin typeface="Aharoni" pitchFamily="2" charset="-79"/>
              <a:cs typeface="Aharoni" pitchFamily="2" charset="-79"/>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33600"/>
            <a:ext cx="4038600" cy="4038600"/>
          </a:xfrm>
          <a:prstGeom prst="rect">
            <a:avLst/>
          </a:prstGeom>
          <a:ln w="127000" cap="sq">
            <a:solidFill>
              <a:schemeClr val="accent1">
                <a:lumMod val="5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6680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80772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Why we shouldn’t spread rumors…</a:t>
            </a:r>
            <a:endParaRPr lang="en-US" sz="4800">
              <a:latin typeface="Aharoni" pitchFamily="2" charset="-79"/>
              <a:cs typeface="Aharoni" pitchFamily="2" charset="-79"/>
            </a:endParaRPr>
          </a:p>
        </p:txBody>
      </p:sp>
      <p:sp>
        <p:nvSpPr>
          <p:cNvPr id="2" name="TextBox 1"/>
          <p:cNvSpPr txBox="1"/>
          <p:nvPr/>
        </p:nvSpPr>
        <p:spPr>
          <a:xfrm>
            <a:off x="3581400" y="6400800"/>
            <a:ext cx="4648200" cy="276999"/>
          </a:xfrm>
          <a:prstGeom prst="rect">
            <a:avLst/>
          </a:prstGeom>
          <a:noFill/>
        </p:spPr>
        <p:txBody>
          <a:bodyPr wrap="square" rtlCol="0">
            <a:spAutoFit/>
          </a:bodyPr>
          <a:lstStyle/>
          <a:p>
            <a:r>
              <a:rPr lang="en-US" sz="1200" smtClean="0"/>
              <a:t>adapted from http://pbskids.org/itsmylife</a:t>
            </a:r>
            <a:endParaRPr lang="en-US" sz="120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97480"/>
            <a:ext cx="5257800" cy="3505200"/>
          </a:xfrm>
          <a:prstGeom prst="rect">
            <a:avLst/>
          </a:prstGeom>
          <a:ln w="127000" cap="sq">
            <a:solidFill>
              <a:srgbClr val="8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rot="20669986">
            <a:off x="316041" y="1795219"/>
            <a:ext cx="3200400" cy="2554545"/>
          </a:xfrm>
          <a:prstGeom prst="rect">
            <a:avLst/>
          </a:prstGeom>
          <a:solidFill>
            <a:schemeClr val="accent6">
              <a:lumMod val="40000"/>
              <a:lumOff val="60000"/>
            </a:schemeClr>
          </a:solidFill>
        </p:spPr>
        <p:txBody>
          <a:bodyPr wrap="square" rtlCol="0">
            <a:spAutoFit/>
          </a:bodyPr>
          <a:lstStyle/>
          <a:p>
            <a:pPr algn="ctr"/>
            <a:r>
              <a:rPr lang="en-US" sz="8000" b="1" smtClean="0">
                <a:latin typeface="Chiller" pitchFamily="82" charset="0"/>
              </a:rPr>
              <a:t>words can hurt!</a:t>
            </a:r>
            <a:endParaRPr lang="en-US" sz="8000" b="1">
              <a:latin typeface="Chiller" pitchFamily="82" charset="0"/>
            </a:endParaRPr>
          </a:p>
        </p:txBody>
      </p:sp>
    </p:spTree>
    <p:extLst>
      <p:ext uri="{BB962C8B-B14F-4D97-AF65-F5344CB8AC3E}">
        <p14:creationId xmlns:p14="http://schemas.microsoft.com/office/powerpoint/2010/main" val="1838883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80772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Why we shouldn’t spread rumors…</a:t>
            </a:r>
            <a:endParaRPr lang="en-US" sz="4800">
              <a:latin typeface="Aharoni" pitchFamily="2" charset="-79"/>
              <a:cs typeface="Aharoni" pitchFamily="2" charset="-79"/>
            </a:endParaRPr>
          </a:p>
        </p:txBody>
      </p:sp>
      <p:sp>
        <p:nvSpPr>
          <p:cNvPr id="2" name="TextBox 1"/>
          <p:cNvSpPr txBox="1"/>
          <p:nvPr/>
        </p:nvSpPr>
        <p:spPr>
          <a:xfrm>
            <a:off x="2743200" y="6567100"/>
            <a:ext cx="4648200" cy="276999"/>
          </a:xfrm>
          <a:prstGeom prst="rect">
            <a:avLst/>
          </a:prstGeom>
          <a:noFill/>
        </p:spPr>
        <p:txBody>
          <a:bodyPr wrap="square" rtlCol="0">
            <a:spAutoFit/>
          </a:bodyPr>
          <a:lstStyle/>
          <a:p>
            <a:r>
              <a:rPr lang="en-US" sz="1200" smtClean="0"/>
              <a:t>adapted from http://pbskids.org/itsmylife</a:t>
            </a:r>
            <a:endParaRPr lang="en-US" sz="1200"/>
          </a:p>
        </p:txBody>
      </p:sp>
      <p:sp>
        <p:nvSpPr>
          <p:cNvPr id="3" name="TextBox 2"/>
          <p:cNvSpPr txBox="1"/>
          <p:nvPr/>
        </p:nvSpPr>
        <p:spPr>
          <a:xfrm rot="20669986">
            <a:off x="558197" y="2123731"/>
            <a:ext cx="4835965" cy="2554545"/>
          </a:xfrm>
          <a:prstGeom prst="rect">
            <a:avLst/>
          </a:prstGeom>
          <a:solidFill>
            <a:schemeClr val="accent6">
              <a:lumMod val="40000"/>
              <a:lumOff val="60000"/>
            </a:schemeClr>
          </a:solidFill>
        </p:spPr>
        <p:txBody>
          <a:bodyPr wrap="square" rtlCol="0">
            <a:spAutoFit/>
          </a:bodyPr>
          <a:lstStyle/>
          <a:p>
            <a:pPr algn="ctr"/>
            <a:r>
              <a:rPr lang="en-US" sz="8000" b="1" smtClean="0">
                <a:latin typeface="Chiller" pitchFamily="82" charset="0"/>
              </a:rPr>
              <a:t>rumors can destroy trust</a:t>
            </a:r>
            <a:endParaRPr lang="en-US" sz="8000" b="1">
              <a:latin typeface="Chiller" pitchFamily="82"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480" y="1803407"/>
            <a:ext cx="3102639" cy="4551674"/>
          </a:xfrm>
          <a:prstGeom prst="rect">
            <a:avLst/>
          </a:prstGeom>
          <a:ln w="127000" cap="sq">
            <a:solidFill>
              <a:srgbClr val="8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4114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80772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Why we shouldn’t spread rumors…</a:t>
            </a:r>
            <a:endParaRPr lang="en-US" sz="4800">
              <a:latin typeface="Aharoni" pitchFamily="2" charset="-79"/>
              <a:cs typeface="Aharoni" pitchFamily="2" charset="-79"/>
            </a:endParaRPr>
          </a:p>
        </p:txBody>
      </p:sp>
      <p:sp>
        <p:nvSpPr>
          <p:cNvPr id="2" name="TextBox 1"/>
          <p:cNvSpPr txBox="1"/>
          <p:nvPr/>
        </p:nvSpPr>
        <p:spPr>
          <a:xfrm>
            <a:off x="3581400" y="6400800"/>
            <a:ext cx="4648200" cy="276999"/>
          </a:xfrm>
          <a:prstGeom prst="rect">
            <a:avLst/>
          </a:prstGeom>
          <a:noFill/>
        </p:spPr>
        <p:txBody>
          <a:bodyPr wrap="square" rtlCol="0">
            <a:spAutoFit/>
          </a:bodyPr>
          <a:lstStyle/>
          <a:p>
            <a:r>
              <a:rPr lang="en-US" sz="1200" smtClean="0"/>
              <a:t>adapted from http://pbskids.org/itsmylife</a:t>
            </a:r>
            <a:endParaRPr lang="en-US" sz="1200"/>
          </a:p>
        </p:txBody>
      </p:sp>
      <p:sp>
        <p:nvSpPr>
          <p:cNvPr id="3" name="TextBox 2"/>
          <p:cNvSpPr txBox="1"/>
          <p:nvPr/>
        </p:nvSpPr>
        <p:spPr>
          <a:xfrm rot="20669986">
            <a:off x="328038" y="2160846"/>
            <a:ext cx="5055082" cy="2123658"/>
          </a:xfrm>
          <a:prstGeom prst="rect">
            <a:avLst/>
          </a:prstGeom>
          <a:solidFill>
            <a:schemeClr val="accent6">
              <a:lumMod val="40000"/>
              <a:lumOff val="60000"/>
            </a:schemeClr>
          </a:solidFill>
        </p:spPr>
        <p:txBody>
          <a:bodyPr wrap="square" rtlCol="0">
            <a:spAutoFit/>
          </a:bodyPr>
          <a:lstStyle/>
          <a:p>
            <a:pPr algn="ctr"/>
            <a:r>
              <a:rPr lang="en-US" sz="6600" b="1" smtClean="0">
                <a:latin typeface="Chiller" pitchFamily="82" charset="0"/>
              </a:rPr>
              <a:t>true or not, private is private!</a:t>
            </a:r>
            <a:endParaRPr lang="en-US" sz="6600" b="1">
              <a:latin typeface="Chiller" pitchFamily="82" charset="0"/>
            </a:endParaRPr>
          </a:p>
        </p:txBody>
      </p:sp>
      <p:pic>
        <p:nvPicPr>
          <p:cNvPr id="921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8000" contrast="-3000"/>
                    </a14:imgEffect>
                  </a14:imgLayer>
                </a14:imgProps>
              </a:ext>
              <a:ext uri="{28A0092B-C50C-407E-A947-70E740481C1C}">
                <a14:useLocalDpi xmlns:a14="http://schemas.microsoft.com/office/drawing/2010/main" val="0"/>
              </a:ext>
            </a:extLst>
          </a:blip>
          <a:srcRect l="34456"/>
          <a:stretch/>
        </p:blipFill>
        <p:spPr bwMode="auto">
          <a:xfrm>
            <a:off x="4953000" y="2636607"/>
            <a:ext cx="3548063" cy="3602269"/>
          </a:xfrm>
          <a:prstGeom prst="rect">
            <a:avLst/>
          </a:prstGeom>
          <a:ln w="127000" cap="sq">
            <a:solidFill>
              <a:srgbClr val="8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150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girl on books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C284C2-3E23-4EB3-8CA5-23F4EC23D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girl on books template</Template>
  <TotalTime>412</TotalTime>
  <Words>1414</Words>
  <Application>Microsoft Office PowerPoint</Application>
  <PresentationFormat>On-screen Show (4:3)</PresentationFormat>
  <Paragraphs>76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girl on books template</vt:lpstr>
      <vt:lpstr>What to Do About Gossip and Rumors</vt:lpstr>
      <vt:lpstr>What do we know about rumors and gossip?</vt:lpstr>
      <vt:lpstr>Rumors and gossip:</vt:lpstr>
      <vt:lpstr>How can gossip or rumors hurt someone?</vt:lpstr>
      <vt:lpstr>Here’s what happened to Joe…</vt:lpstr>
      <vt:lpstr>Here’s what happened to Shayna</vt:lpstr>
      <vt:lpstr>Why we shouldn’t spread rumors…</vt:lpstr>
      <vt:lpstr>Why we shouldn’t spread rumors…</vt:lpstr>
      <vt:lpstr>Why we shouldn’t spread rumors…</vt:lpstr>
      <vt:lpstr>Why we shouldn’t spread rumors…</vt:lpstr>
      <vt:lpstr>Breaking the rumor chain…</vt:lpstr>
      <vt:lpstr>Breaking the rumor chain…</vt:lpstr>
      <vt:lpstr>Breaking the rumor chain…</vt:lpstr>
      <vt:lpstr>Breaking the rumor chain…</vt:lpstr>
      <vt:lpstr>I can handle rumors!</vt:lpstr>
      <vt:lpstr>So…what do YOU think?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dc:title>
  <dc:creator>andee</dc:creator>
  <cp:lastModifiedBy>andee</cp:lastModifiedBy>
  <cp:revision>25</cp:revision>
  <dcterms:created xsi:type="dcterms:W3CDTF">2013-07-19T11:47:02Z</dcterms:created>
  <dcterms:modified xsi:type="dcterms:W3CDTF">2013-07-22T20:51:56Z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TC103367979990</vt:lpwstr>
  </property>
</Properties>
</file>