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14" autoAdjust="0"/>
    <p:restoredTop sz="94707" autoAdjust="0"/>
  </p:normalViewPr>
  <p:slideViewPr>
    <p:cSldViewPr snapToGrid="0">
      <p:cViewPr varScale="1">
        <p:scale>
          <a:sx n="74" d="100"/>
          <a:sy n="74" d="100"/>
        </p:scale>
        <p:origin x="762" y="60"/>
      </p:cViewPr>
      <p:guideLst/>
    </p:cSldViewPr>
  </p:slideViewPr>
  <p:notesTextViewPr>
    <p:cViewPr>
      <p:scale>
        <a:sx n="1" d="1"/>
        <a:sy n="1" d="1"/>
      </p:scale>
      <p:origin x="0" y="0"/>
    </p:cViewPr>
  </p:notesTextViewPr>
  <p:notesViewPr>
    <p:cSldViewPr snapToGrid="0">
      <p:cViewPr varScale="1">
        <p:scale>
          <a:sx n="59" d="100"/>
          <a:sy n="59"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761CE-F2DE-4E27-A55D-0EED8638CCD8}" type="datetimeFigureOut">
              <a:rPr lang="en-US" smtClean="0"/>
              <a:t>1/30/2015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A8A5D-D3FE-4C83-8680-4F856B69C028}" type="slidenum">
              <a:rPr lang="en-US" smtClean="0"/>
              <a:t>‹#›</a:t>
            </a:fld>
            <a:endParaRPr lang="en-US"/>
          </a:p>
        </p:txBody>
      </p:sp>
    </p:spTree>
    <p:extLst>
      <p:ext uri="{BB962C8B-B14F-4D97-AF65-F5344CB8AC3E}">
        <p14:creationId xmlns:p14="http://schemas.microsoft.com/office/powerpoint/2010/main" val="21279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title and introduce lesson to students.  Ask if they ever have to work in groups at school.  Lead discussion about how they feel when working in a group.  If they talk about feeling uncomfortable in group work, explain that today they’ll learn some strategies to help them feel better about group work.</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a:t>
            </a:fld>
            <a:endParaRPr lang="en-US"/>
          </a:p>
        </p:txBody>
      </p:sp>
    </p:spTree>
    <p:extLst>
      <p:ext uri="{BB962C8B-B14F-4D97-AF65-F5344CB8AC3E}">
        <p14:creationId xmlns:p14="http://schemas.microsoft.com/office/powerpoint/2010/main" val="391431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Talk about each on-task point and ask why these are important to group work.</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10</a:t>
            </a:fld>
            <a:endParaRPr lang="en-US"/>
          </a:p>
        </p:txBody>
      </p:sp>
    </p:spTree>
    <p:extLst>
      <p:ext uri="{BB962C8B-B14F-4D97-AF65-F5344CB8AC3E}">
        <p14:creationId xmlns:p14="http://schemas.microsoft.com/office/powerpoint/2010/main" val="124631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a:t>
            </a:r>
            <a:r>
              <a:rPr lang="en-US" baseline="0" dirty="0" smtClean="0"/>
              <a:t> why it’s important to use quiet voices when working in a group.  </a:t>
            </a:r>
            <a:r>
              <a:rPr lang="en-US" b="1" baseline="0" dirty="0" smtClean="0"/>
              <a:t>(EXAMPLES:  So you won’t disrupt other groups; so you won’t hurt people’s ears; so you can hear what others are saying,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11</a:t>
            </a:fld>
            <a:endParaRPr lang="en-US"/>
          </a:p>
        </p:txBody>
      </p:sp>
    </p:spTree>
    <p:extLst>
      <p:ext uri="{BB962C8B-B14F-4D97-AF65-F5344CB8AC3E}">
        <p14:creationId xmlns:p14="http://schemas.microsoft.com/office/powerpoint/2010/main" val="424886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Ask what ‘participate” means to them.  Click to bring up arrows and discuss these participation points.</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12</a:t>
            </a:fld>
            <a:endParaRPr lang="en-US"/>
          </a:p>
        </p:txBody>
      </p:sp>
    </p:spTree>
    <p:extLst>
      <p:ext uri="{BB962C8B-B14F-4D97-AF65-F5344CB8AC3E}">
        <p14:creationId xmlns:p14="http://schemas.microsoft.com/office/powerpoint/2010/main" val="342783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why it’s important to stay in the group.  </a:t>
            </a:r>
            <a:r>
              <a:rPr lang="en-US" b="1" baseline="0" dirty="0" smtClean="0"/>
              <a:t>(Possible answers:  to show respect for classmates; to help the group; to finish the work; to not disrupt other groups;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13</a:t>
            </a:fld>
            <a:endParaRPr lang="en-US"/>
          </a:p>
        </p:txBody>
      </p:sp>
    </p:spTree>
    <p:extLst>
      <p:ext uri="{BB962C8B-B14F-4D97-AF65-F5344CB8AC3E}">
        <p14:creationId xmlns:p14="http://schemas.microsoft.com/office/powerpoint/2010/main" val="297475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for ideas of things they could say</a:t>
            </a:r>
            <a:r>
              <a:rPr lang="en-US" baseline="0" dirty="0" smtClean="0"/>
              <a:t> to their teacher to get help when assigned to work in a group.  List these on the board.  Click to bring up conversation balloon.  </a:t>
            </a:r>
            <a:r>
              <a:rPr lang="en-US" b="1" baseline="0" dirty="0" smtClean="0"/>
              <a:t>Talk about how important it is to explain why you feel you’d do better with one other person than in a group.  (EXAMPLES:  I have a hard time listening to so many people; I can focus better with one other person talking; I have a hard time offering my ideas when there’s more than one person around; etc.)  </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14</a:t>
            </a:fld>
            <a:endParaRPr lang="en-US"/>
          </a:p>
        </p:txBody>
      </p:sp>
    </p:spTree>
    <p:extLst>
      <p:ext uri="{BB962C8B-B14F-4D97-AF65-F5344CB8AC3E}">
        <p14:creationId xmlns:p14="http://schemas.microsoft.com/office/powerpoint/2010/main" val="230661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Review the 6 rules for working in a group.</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15</a:t>
            </a:fld>
            <a:endParaRPr lang="en-US"/>
          </a:p>
        </p:txBody>
      </p:sp>
    </p:spTree>
    <p:extLst>
      <p:ext uri="{BB962C8B-B14F-4D97-AF65-F5344CB8AC3E}">
        <p14:creationId xmlns:p14="http://schemas.microsoft.com/office/powerpoint/2010/main" val="395657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Before clicking, ask about the times they may need to work by themselves in school.  Click to bring up each picture and talk about why it’s important to do these things by yourself sometimes. </a:t>
            </a:r>
            <a:r>
              <a:rPr lang="en-US" b="1" baseline="0" dirty="0" smtClean="0"/>
              <a:t>(1.  Read book; 2. Take test;  3.  Look things up on computer)  </a:t>
            </a:r>
            <a:r>
              <a:rPr lang="en-US" b="0" baseline="0" dirty="0" smtClean="0"/>
              <a:t>Answers could be:  to help with concentration/focus; to learn to find information on your own; to do your own work; etc.</a:t>
            </a:r>
            <a:endParaRPr lang="en-US" b="0" dirty="0"/>
          </a:p>
        </p:txBody>
      </p:sp>
      <p:sp>
        <p:nvSpPr>
          <p:cNvPr id="4" name="Slide Number Placeholder 3"/>
          <p:cNvSpPr>
            <a:spLocks noGrp="1"/>
          </p:cNvSpPr>
          <p:nvPr>
            <p:ph type="sldNum" sz="quarter" idx="10"/>
          </p:nvPr>
        </p:nvSpPr>
        <p:spPr/>
        <p:txBody>
          <a:bodyPr/>
          <a:lstStyle/>
          <a:p>
            <a:fld id="{35DA8A5D-D3FE-4C83-8680-4F856B69C028}" type="slidenum">
              <a:rPr lang="en-US" smtClean="0"/>
              <a:t>2</a:t>
            </a:fld>
            <a:endParaRPr lang="en-US"/>
          </a:p>
        </p:txBody>
      </p:sp>
    </p:spTree>
    <p:extLst>
      <p:ext uri="{BB962C8B-B14F-4D97-AF65-F5344CB8AC3E}">
        <p14:creationId xmlns:p14="http://schemas.microsoft.com/office/powerpoint/2010/main" val="329638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them</a:t>
            </a:r>
            <a:r>
              <a:rPr lang="en-US" baseline="0" dirty="0" smtClean="0"/>
              <a:t> to tell you what they see happening in the picture.  (EXAMPLES:  one student speaking while others listen; students looking at the speaker, everyone looks focused, etc.)</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3</a:t>
            </a:fld>
            <a:endParaRPr lang="en-US"/>
          </a:p>
        </p:txBody>
      </p:sp>
    </p:spTree>
    <p:extLst>
      <p:ext uri="{BB962C8B-B14F-4D97-AF65-F5344CB8AC3E}">
        <p14:creationId xmlns:p14="http://schemas.microsoft.com/office/powerpoint/2010/main" val="242807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Lead discussion about the fun of group work:  </a:t>
            </a:r>
            <a:r>
              <a:rPr lang="en-US" b="1" baseline="0" dirty="0" smtClean="0"/>
              <a:t>(EXAMPLE:  getting to talk with classmates during class; sitting on the floor; hearing other’s ideas; laughing with friends, working together to create something, etc.)  </a:t>
            </a:r>
            <a:r>
              <a:rPr lang="en-US" b="0" baseline="0" dirty="0" smtClean="0"/>
              <a:t>List ideas on board or paper.</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4</a:t>
            </a:fld>
            <a:endParaRPr lang="en-US"/>
          </a:p>
        </p:txBody>
      </p:sp>
    </p:spTree>
    <p:extLst>
      <p:ext uri="{BB962C8B-B14F-4D97-AF65-F5344CB8AC3E}">
        <p14:creationId xmlns:p14="http://schemas.microsoft.com/office/powerpoint/2010/main" val="122169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heading</a:t>
            </a:r>
            <a:r>
              <a:rPr lang="en-US" baseline="0" dirty="0" smtClean="0"/>
              <a:t> with students.  Click to bring in picture and ask students why it’s important to learn to work as a member of a group.  </a:t>
            </a:r>
            <a:r>
              <a:rPr lang="en-US" b="1" baseline="0" dirty="0" smtClean="0"/>
              <a:t>Possible answers:  to hear other’s ideas; to contribute ideas to </a:t>
            </a:r>
            <a:r>
              <a:rPr lang="en-US" b="1" baseline="0" smtClean="0"/>
              <a:t>the project/group’s goals; </a:t>
            </a:r>
            <a:r>
              <a:rPr lang="en-US" b="1" baseline="0" dirty="0" smtClean="0"/>
              <a:t>to learn how to compromise;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5</a:t>
            </a:fld>
            <a:endParaRPr lang="en-US"/>
          </a:p>
        </p:txBody>
      </p:sp>
    </p:spTree>
    <p:extLst>
      <p:ext uri="{BB962C8B-B14F-4D97-AF65-F5344CB8AC3E}">
        <p14:creationId xmlns:p14="http://schemas.microsoft.com/office/powerpoint/2010/main" val="301316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Ask if they have ideas about how they can learn to work in a group.  List their ideas on board or paper.  If no one brings up </a:t>
            </a:r>
            <a:r>
              <a:rPr lang="en-US" b="1" baseline="0" dirty="0" smtClean="0"/>
              <a:t>rules,</a:t>
            </a:r>
            <a:r>
              <a:rPr lang="en-US" baseline="0" dirty="0" smtClean="0"/>
              <a:t> you can lead into the next slide.</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6</a:t>
            </a:fld>
            <a:endParaRPr lang="en-US"/>
          </a:p>
        </p:txBody>
      </p:sp>
    </p:spTree>
    <p:extLst>
      <p:ext uri="{BB962C8B-B14F-4D97-AF65-F5344CB8AC3E}">
        <p14:creationId xmlns:p14="http://schemas.microsoft.com/office/powerpoint/2010/main" val="284957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Explain that it will be easy to remember these rules if they remember the letters in the word </a:t>
            </a:r>
            <a:r>
              <a:rPr lang="en-US" b="1" i="1" baseline="0" dirty="0" smtClean="0"/>
              <a:t>GROUPS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7</a:t>
            </a:fld>
            <a:endParaRPr lang="en-US"/>
          </a:p>
        </p:txBody>
      </p:sp>
    </p:spTree>
    <p:extLst>
      <p:ext uri="{BB962C8B-B14F-4D97-AF65-F5344CB8AC3E}">
        <p14:creationId xmlns:p14="http://schemas.microsoft.com/office/powerpoint/2010/main" val="31345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Ask what “getting along” means to them.  Provide ideas to get them started (EXAMPLES:  not arguing, listening, working together, etc.) Click to bring up pictures and ask which picture shows students getting along.  Ask what they see in each picture that helped them choose the correct answer.</a:t>
            </a:r>
            <a:endParaRPr lang="en-US" dirty="0"/>
          </a:p>
        </p:txBody>
      </p:sp>
      <p:sp>
        <p:nvSpPr>
          <p:cNvPr id="4" name="Slide Number Placeholder 3"/>
          <p:cNvSpPr>
            <a:spLocks noGrp="1"/>
          </p:cNvSpPr>
          <p:nvPr>
            <p:ph type="sldNum" sz="quarter" idx="10"/>
          </p:nvPr>
        </p:nvSpPr>
        <p:spPr/>
        <p:txBody>
          <a:bodyPr/>
          <a:lstStyle/>
          <a:p>
            <a:fld id="{35DA8A5D-D3FE-4C83-8680-4F856B69C028}" type="slidenum">
              <a:rPr lang="en-US" smtClean="0"/>
              <a:t>8</a:t>
            </a:fld>
            <a:endParaRPr lang="en-US"/>
          </a:p>
        </p:txBody>
      </p:sp>
    </p:spTree>
    <p:extLst>
      <p:ext uri="{BB962C8B-B14F-4D97-AF65-F5344CB8AC3E}">
        <p14:creationId xmlns:p14="http://schemas.microsoft.com/office/powerpoint/2010/main" val="306031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what “respecting other’s ideas” means to them.</a:t>
            </a:r>
            <a:r>
              <a:rPr lang="en-US" baseline="0" dirty="0" smtClean="0"/>
              <a:t>  Talk about the pictures and ask students what the students doing that shows respect to their classmates.  </a:t>
            </a:r>
            <a:r>
              <a:rPr lang="en-US" b="1" baseline="0" dirty="0" smtClean="0"/>
              <a:t>(EXAMPLES:  looking; listening, paying attention, trying to understand someone else’s point of view, etc.)</a:t>
            </a:r>
            <a:endParaRPr lang="en-US" b="1" dirty="0"/>
          </a:p>
        </p:txBody>
      </p:sp>
      <p:sp>
        <p:nvSpPr>
          <p:cNvPr id="4" name="Slide Number Placeholder 3"/>
          <p:cNvSpPr>
            <a:spLocks noGrp="1"/>
          </p:cNvSpPr>
          <p:nvPr>
            <p:ph type="sldNum" sz="quarter" idx="10"/>
          </p:nvPr>
        </p:nvSpPr>
        <p:spPr/>
        <p:txBody>
          <a:bodyPr/>
          <a:lstStyle/>
          <a:p>
            <a:fld id="{35DA8A5D-D3FE-4C83-8680-4F856B69C028}" type="slidenum">
              <a:rPr lang="en-US" smtClean="0"/>
              <a:t>9</a:t>
            </a:fld>
            <a:endParaRPr lang="en-US"/>
          </a:p>
        </p:txBody>
      </p:sp>
    </p:spTree>
    <p:extLst>
      <p:ext uri="{BB962C8B-B14F-4D97-AF65-F5344CB8AC3E}">
        <p14:creationId xmlns:p14="http://schemas.microsoft.com/office/powerpoint/2010/main" val="347476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414075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24008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197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905072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000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10074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29782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6089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09938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3119E-4EFB-4892-97BD-BB7179EC0C62}"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36610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D3119E-4EFB-4892-97BD-BB7179EC0C62}"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18252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D3119E-4EFB-4892-97BD-BB7179EC0C62}"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28449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D3119E-4EFB-4892-97BD-BB7179EC0C62}"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428936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3119E-4EFB-4892-97BD-BB7179EC0C62}"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363254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3119E-4EFB-4892-97BD-BB7179EC0C62}"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331506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3119E-4EFB-4892-97BD-BB7179EC0C62}"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6A749-214C-47D4-9077-F77162510E9A}" type="slidenum">
              <a:rPr lang="en-US" smtClean="0"/>
              <a:t>‹#›</a:t>
            </a:fld>
            <a:endParaRPr lang="en-US"/>
          </a:p>
        </p:txBody>
      </p:sp>
    </p:spTree>
    <p:extLst>
      <p:ext uri="{BB962C8B-B14F-4D97-AF65-F5344CB8AC3E}">
        <p14:creationId xmlns:p14="http://schemas.microsoft.com/office/powerpoint/2010/main" val="31089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3119E-4EFB-4892-97BD-BB7179EC0C62}" type="datetimeFigureOut">
              <a:rPr lang="en-US" smtClean="0"/>
              <a:t>1/30/2015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36A749-214C-47D4-9077-F77162510E9A}" type="slidenum">
              <a:rPr lang="en-US" smtClean="0"/>
              <a:t>‹#›</a:t>
            </a:fld>
            <a:endParaRPr lang="en-US"/>
          </a:p>
        </p:txBody>
      </p:sp>
    </p:spTree>
    <p:extLst>
      <p:ext uri="{BB962C8B-B14F-4D97-AF65-F5344CB8AC3E}">
        <p14:creationId xmlns:p14="http://schemas.microsoft.com/office/powerpoint/2010/main" val="4187420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683" y="559258"/>
            <a:ext cx="7766936" cy="1646302"/>
          </a:xfrm>
        </p:spPr>
        <p:txBody>
          <a:bodyPr/>
          <a:lstStyle/>
          <a:p>
            <a:r>
              <a:rPr lang="en-US" b="1" dirty="0" smtClean="0"/>
              <a:t>I Can Work in a Group!</a:t>
            </a:r>
            <a:endParaRPr lang="en-US" b="1" dirty="0"/>
          </a:p>
        </p:txBody>
      </p:sp>
      <p:pic>
        <p:nvPicPr>
          <p:cNvPr id="6" name="Picture 5"/>
          <p:cNvPicPr>
            <a:picLocks noChangeAspect="1"/>
          </p:cNvPicPr>
          <p:nvPr/>
        </p:nvPicPr>
        <p:blipFill>
          <a:blip r:embed="rId3"/>
          <a:stretch>
            <a:fillRect/>
          </a:stretch>
        </p:blipFill>
        <p:spPr>
          <a:xfrm>
            <a:off x="2876617" y="3002860"/>
            <a:ext cx="5209069" cy="3422565"/>
          </a:xfrm>
          <a:prstGeom prst="rect">
            <a:avLst/>
          </a:prstGeom>
          <a:ln w="228600" cap="sq" cmpd="thickThin">
            <a:solidFill>
              <a:srgbClr val="92D05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10214919" y="4844792"/>
            <a:ext cx="1503370" cy="1800646"/>
          </a:xfrm>
          <a:prstGeom prst="rect">
            <a:avLst/>
          </a:prstGeom>
        </p:spPr>
      </p:pic>
    </p:spTree>
    <p:extLst>
      <p:ext uri="{BB962C8B-B14F-4D97-AF65-F5344CB8AC3E}">
        <p14:creationId xmlns:p14="http://schemas.microsoft.com/office/powerpoint/2010/main" val="2290461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5927"/>
          </a:xfrm>
          <a:ln>
            <a:solidFill>
              <a:srgbClr val="92D050"/>
            </a:solidFill>
          </a:ln>
        </p:spPr>
        <p:txBody>
          <a:bodyPr>
            <a:normAutofit/>
          </a:bodyPr>
          <a:lstStyle/>
          <a:p>
            <a:pPr algn="ctr"/>
            <a:r>
              <a:rPr lang="en-US" sz="4400" b="1" u="sng" dirty="0" smtClean="0"/>
              <a:t>O</a:t>
            </a:r>
            <a:r>
              <a:rPr lang="en-US" sz="4400" b="1" dirty="0" smtClean="0"/>
              <a:t> – On Task</a:t>
            </a:r>
            <a:endParaRPr lang="en-US" sz="4400" b="1" dirty="0"/>
          </a:p>
        </p:txBody>
      </p:sp>
      <p:sp>
        <p:nvSpPr>
          <p:cNvPr id="3" name="Content Placeholder 2"/>
          <p:cNvSpPr>
            <a:spLocks noGrp="1"/>
          </p:cNvSpPr>
          <p:nvPr>
            <p:ph idx="1"/>
          </p:nvPr>
        </p:nvSpPr>
        <p:spPr>
          <a:xfrm>
            <a:off x="677334" y="1505527"/>
            <a:ext cx="8596668" cy="822756"/>
          </a:xfrm>
        </p:spPr>
        <p:txBody>
          <a:bodyPr>
            <a:normAutofit/>
          </a:bodyPr>
          <a:lstStyle/>
          <a:p>
            <a:pPr marL="0" indent="0" algn="ctr">
              <a:buNone/>
            </a:pPr>
            <a:r>
              <a:rPr lang="en-US" sz="4000" dirty="0" smtClean="0">
                <a:solidFill>
                  <a:schemeClr val="accent1"/>
                </a:solidFill>
              </a:rPr>
              <a:t>What does this mean?</a:t>
            </a:r>
            <a:endParaRPr lang="en-US" sz="4000" dirty="0">
              <a:solidFill>
                <a:schemeClr val="accent1"/>
              </a:solidFill>
            </a:endParaRPr>
          </a:p>
        </p:txBody>
      </p:sp>
      <p:pic>
        <p:nvPicPr>
          <p:cNvPr id="4" name="Picture 3"/>
          <p:cNvPicPr>
            <a:picLocks noChangeAspect="1"/>
          </p:cNvPicPr>
          <p:nvPr/>
        </p:nvPicPr>
        <p:blipFill>
          <a:blip r:embed="rId3"/>
          <a:stretch>
            <a:fillRect/>
          </a:stretch>
        </p:blipFill>
        <p:spPr>
          <a:xfrm>
            <a:off x="3214255" y="2202517"/>
            <a:ext cx="4184071" cy="4394230"/>
          </a:xfrm>
          <a:prstGeom prst="rect">
            <a:avLst/>
          </a:prstGeom>
        </p:spPr>
      </p:pic>
      <p:sp>
        <p:nvSpPr>
          <p:cNvPr id="5" name="TextBox 4"/>
          <p:cNvSpPr txBox="1"/>
          <p:nvPr/>
        </p:nvSpPr>
        <p:spPr>
          <a:xfrm>
            <a:off x="4581236" y="2752436"/>
            <a:ext cx="1200728" cy="369332"/>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Focus!</a:t>
            </a:r>
            <a:endParaRPr lang="en-US" dirty="0">
              <a:solidFill>
                <a:schemeClr val="accent1">
                  <a:lumMod val="75000"/>
                </a:schemeClr>
              </a:solidFill>
              <a:latin typeface="Comic Sans MS" panose="030F0702030302020204" pitchFamily="66" charset="0"/>
            </a:endParaRPr>
          </a:p>
        </p:txBody>
      </p:sp>
      <p:sp>
        <p:nvSpPr>
          <p:cNvPr id="7" name="TextBox 6"/>
          <p:cNvSpPr txBox="1"/>
          <p:nvPr/>
        </p:nvSpPr>
        <p:spPr>
          <a:xfrm>
            <a:off x="4832504" y="3696440"/>
            <a:ext cx="1099127" cy="369332"/>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Work!</a:t>
            </a:r>
            <a:endParaRPr lang="en-US" dirty="0">
              <a:solidFill>
                <a:schemeClr val="accent1">
                  <a:lumMod val="75000"/>
                </a:schemeClr>
              </a:solidFill>
              <a:latin typeface="Comic Sans MS" panose="030F0702030302020204" pitchFamily="66" charset="0"/>
            </a:endParaRPr>
          </a:p>
        </p:txBody>
      </p:sp>
      <p:sp>
        <p:nvSpPr>
          <p:cNvPr id="8" name="TextBox 7"/>
          <p:cNvSpPr txBox="1"/>
          <p:nvPr/>
        </p:nvSpPr>
        <p:spPr>
          <a:xfrm>
            <a:off x="4627889" y="4536092"/>
            <a:ext cx="1356802" cy="646331"/>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Pay attention!</a:t>
            </a:r>
            <a:endParaRPr lang="en-US" dirty="0">
              <a:solidFill>
                <a:schemeClr val="accent1">
                  <a:lumMod val="75000"/>
                </a:schemeClr>
              </a:solidFill>
              <a:latin typeface="Comic Sans MS" panose="030F0702030302020204" pitchFamily="66" charset="0"/>
            </a:endParaRPr>
          </a:p>
        </p:txBody>
      </p:sp>
      <p:sp>
        <p:nvSpPr>
          <p:cNvPr id="9" name="TextBox 8"/>
          <p:cNvSpPr txBox="1"/>
          <p:nvPr/>
        </p:nvSpPr>
        <p:spPr>
          <a:xfrm>
            <a:off x="4832504" y="5588000"/>
            <a:ext cx="1099127" cy="369332"/>
          </a:xfrm>
          <a:prstGeom prst="rect">
            <a:avLst/>
          </a:prstGeom>
          <a:noFill/>
        </p:spPr>
        <p:txBody>
          <a:bodyPr wrap="square" rtlCol="0">
            <a:spAutoFit/>
          </a:bodyPr>
          <a:lstStyle/>
          <a:p>
            <a:pPr algn="ctr"/>
            <a:r>
              <a:rPr lang="en-US" dirty="0" smtClean="0">
                <a:solidFill>
                  <a:schemeClr val="accent1">
                    <a:lumMod val="75000"/>
                  </a:schemeClr>
                </a:solidFill>
                <a:latin typeface="Comic Sans MS" panose="030F0702030302020204" pitchFamily="66" charset="0"/>
              </a:rPr>
              <a:t>Finish!</a:t>
            </a:r>
            <a:endParaRPr lang="en-US"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48368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9745"/>
          </a:xfrm>
          <a:ln>
            <a:solidFill>
              <a:srgbClr val="92D050"/>
            </a:solidFill>
          </a:ln>
        </p:spPr>
        <p:txBody>
          <a:bodyPr>
            <a:normAutofit/>
          </a:bodyPr>
          <a:lstStyle/>
          <a:p>
            <a:pPr algn="ctr"/>
            <a:r>
              <a:rPr lang="en-US" sz="4400" b="1" u="sng" dirty="0" smtClean="0"/>
              <a:t>U</a:t>
            </a:r>
            <a:r>
              <a:rPr lang="en-US" sz="4400" b="1" dirty="0" smtClean="0"/>
              <a:t> – Use Quiet Voices</a:t>
            </a:r>
            <a:endParaRPr lang="en-US" sz="4400" b="1" dirty="0"/>
          </a:p>
        </p:txBody>
      </p:sp>
      <p:sp>
        <p:nvSpPr>
          <p:cNvPr id="3" name="Content Placeholder 2"/>
          <p:cNvSpPr>
            <a:spLocks noGrp="1"/>
          </p:cNvSpPr>
          <p:nvPr>
            <p:ph idx="1"/>
          </p:nvPr>
        </p:nvSpPr>
        <p:spPr>
          <a:xfrm>
            <a:off x="741989" y="1459345"/>
            <a:ext cx="8596668" cy="739629"/>
          </a:xfrm>
        </p:spPr>
        <p:txBody>
          <a:bodyPr>
            <a:normAutofit/>
          </a:bodyPr>
          <a:lstStyle/>
          <a:p>
            <a:pPr marL="0" indent="0" algn="ctr">
              <a:buNone/>
            </a:pPr>
            <a:r>
              <a:rPr lang="en-US" sz="4000" dirty="0" smtClean="0">
                <a:solidFill>
                  <a:schemeClr val="accent1"/>
                </a:solidFill>
              </a:rPr>
              <a:t>Why is this important?</a:t>
            </a:r>
            <a:endParaRPr lang="en-US" sz="4000" dirty="0">
              <a:solidFill>
                <a:schemeClr val="accent1"/>
              </a:solidFill>
            </a:endParaRPr>
          </a:p>
        </p:txBody>
      </p:sp>
      <p:pic>
        <p:nvPicPr>
          <p:cNvPr id="4" name="Picture 3"/>
          <p:cNvPicPr>
            <a:picLocks noChangeAspect="1"/>
          </p:cNvPicPr>
          <p:nvPr/>
        </p:nvPicPr>
        <p:blipFill>
          <a:blip r:embed="rId3"/>
          <a:stretch>
            <a:fillRect/>
          </a:stretch>
        </p:blipFill>
        <p:spPr>
          <a:xfrm>
            <a:off x="2445627" y="3131126"/>
            <a:ext cx="2594696" cy="2661227"/>
          </a:xfrm>
          <a:prstGeom prst="rect">
            <a:avLst/>
          </a:prstGeom>
        </p:spPr>
      </p:pic>
      <p:pic>
        <p:nvPicPr>
          <p:cNvPr id="5" name="Picture 4"/>
          <p:cNvPicPr>
            <a:picLocks noChangeAspect="1"/>
          </p:cNvPicPr>
          <p:nvPr/>
        </p:nvPicPr>
        <p:blipFill>
          <a:blip r:embed="rId4"/>
          <a:stretch>
            <a:fillRect/>
          </a:stretch>
        </p:blipFill>
        <p:spPr>
          <a:xfrm>
            <a:off x="5761755" y="3048719"/>
            <a:ext cx="2029840" cy="2627459"/>
          </a:xfrm>
          <a:prstGeom prst="rect">
            <a:avLst/>
          </a:prstGeom>
        </p:spPr>
      </p:pic>
      <p:sp>
        <p:nvSpPr>
          <p:cNvPr id="6" name="&quot;No&quot; Symbol 5"/>
          <p:cNvSpPr/>
          <p:nvPr/>
        </p:nvSpPr>
        <p:spPr>
          <a:xfrm>
            <a:off x="2207491" y="2620816"/>
            <a:ext cx="2632364" cy="3483263"/>
          </a:xfrm>
          <a:prstGeom prst="noSmoking">
            <a:avLst>
              <a:gd name="adj" fmla="val 3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5"/>
          <a:stretch>
            <a:fillRect/>
          </a:stretch>
        </p:blipFill>
        <p:spPr>
          <a:xfrm>
            <a:off x="5861037" y="2620816"/>
            <a:ext cx="2651990" cy="3499407"/>
          </a:xfrm>
          <a:prstGeom prst="rect">
            <a:avLst/>
          </a:prstGeom>
        </p:spPr>
      </p:pic>
    </p:spTree>
    <p:extLst>
      <p:ext uri="{BB962C8B-B14F-4D97-AF65-F5344CB8AC3E}">
        <p14:creationId xmlns:p14="http://schemas.microsoft.com/office/powerpoint/2010/main" val="2978868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5927"/>
          </a:xfrm>
          <a:ln>
            <a:solidFill>
              <a:srgbClr val="92D050"/>
            </a:solidFill>
          </a:ln>
        </p:spPr>
        <p:txBody>
          <a:bodyPr>
            <a:normAutofit/>
          </a:bodyPr>
          <a:lstStyle/>
          <a:p>
            <a:pPr algn="ctr"/>
            <a:r>
              <a:rPr lang="en-US" sz="4400" b="1" u="sng" dirty="0" smtClean="0"/>
              <a:t>P</a:t>
            </a:r>
            <a:r>
              <a:rPr lang="en-US" sz="4400" b="1" dirty="0" smtClean="0"/>
              <a:t> - Participate</a:t>
            </a:r>
            <a:endParaRPr lang="en-US" sz="4400" b="1" dirty="0"/>
          </a:p>
        </p:txBody>
      </p:sp>
      <p:sp>
        <p:nvSpPr>
          <p:cNvPr id="3" name="Content Placeholder 2"/>
          <p:cNvSpPr>
            <a:spLocks noGrp="1"/>
          </p:cNvSpPr>
          <p:nvPr>
            <p:ph idx="1"/>
          </p:nvPr>
        </p:nvSpPr>
        <p:spPr>
          <a:xfrm>
            <a:off x="677334" y="1505527"/>
            <a:ext cx="8596668" cy="1146029"/>
          </a:xfrm>
        </p:spPr>
        <p:txBody>
          <a:bodyPr>
            <a:normAutofit/>
          </a:bodyPr>
          <a:lstStyle/>
          <a:p>
            <a:pPr marL="0" indent="0" algn="ctr">
              <a:buNone/>
            </a:pPr>
            <a:r>
              <a:rPr lang="en-US" sz="4000" dirty="0" smtClean="0">
                <a:solidFill>
                  <a:schemeClr val="accent1"/>
                </a:solidFill>
              </a:rPr>
              <a:t>What does this mean?</a:t>
            </a:r>
            <a:endParaRPr lang="en-US" sz="4000" dirty="0">
              <a:solidFill>
                <a:schemeClr val="accent1"/>
              </a:solidFill>
            </a:endParaRPr>
          </a:p>
        </p:txBody>
      </p:sp>
      <p:pic>
        <p:nvPicPr>
          <p:cNvPr id="4" name="Picture 3"/>
          <p:cNvPicPr>
            <a:picLocks noChangeAspect="1"/>
          </p:cNvPicPr>
          <p:nvPr/>
        </p:nvPicPr>
        <p:blipFill>
          <a:blip r:embed="rId3"/>
          <a:stretch>
            <a:fillRect/>
          </a:stretch>
        </p:blipFill>
        <p:spPr>
          <a:xfrm>
            <a:off x="3205017" y="2828347"/>
            <a:ext cx="4170651" cy="3123963"/>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ight Arrow 4"/>
          <p:cNvSpPr/>
          <p:nvPr/>
        </p:nvSpPr>
        <p:spPr>
          <a:xfrm rot="841709">
            <a:off x="665211" y="3004188"/>
            <a:ext cx="2102431" cy="979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rot="8327657">
            <a:off x="7666818" y="2884211"/>
            <a:ext cx="2133785" cy="1345874"/>
          </a:xfrm>
          <a:prstGeom prst="rect">
            <a:avLst/>
          </a:prstGeom>
        </p:spPr>
      </p:pic>
      <p:pic>
        <p:nvPicPr>
          <p:cNvPr id="7" name="Picture 6"/>
          <p:cNvPicPr>
            <a:picLocks noChangeAspect="1"/>
          </p:cNvPicPr>
          <p:nvPr/>
        </p:nvPicPr>
        <p:blipFill>
          <a:blip r:embed="rId4"/>
          <a:stretch>
            <a:fillRect/>
          </a:stretch>
        </p:blipFill>
        <p:spPr>
          <a:xfrm rot="19644058">
            <a:off x="582140" y="5463433"/>
            <a:ext cx="2133785" cy="1140051"/>
          </a:xfrm>
          <a:prstGeom prst="rect">
            <a:avLst/>
          </a:prstGeom>
        </p:spPr>
      </p:pic>
      <p:sp>
        <p:nvSpPr>
          <p:cNvPr id="8" name="TextBox 7"/>
          <p:cNvSpPr txBox="1"/>
          <p:nvPr/>
        </p:nvSpPr>
        <p:spPr>
          <a:xfrm rot="793880">
            <a:off x="886691" y="3258774"/>
            <a:ext cx="1459345" cy="400110"/>
          </a:xfrm>
          <a:prstGeom prst="rect">
            <a:avLst/>
          </a:prstGeom>
          <a:noFill/>
        </p:spPr>
        <p:txBody>
          <a:bodyPr wrap="square" rtlCol="0">
            <a:spAutoFit/>
          </a:bodyPr>
          <a:lstStyle/>
          <a:p>
            <a:pPr algn="ctr"/>
            <a:r>
              <a:rPr lang="en-US" sz="2000" dirty="0" smtClean="0">
                <a:solidFill>
                  <a:schemeClr val="bg1"/>
                </a:solidFill>
              </a:rPr>
              <a:t>Join in!</a:t>
            </a:r>
            <a:endParaRPr lang="en-US" sz="2000" dirty="0">
              <a:solidFill>
                <a:schemeClr val="bg1"/>
              </a:solidFill>
            </a:endParaRPr>
          </a:p>
        </p:txBody>
      </p:sp>
      <p:sp>
        <p:nvSpPr>
          <p:cNvPr id="9" name="TextBox 8"/>
          <p:cNvSpPr txBox="1"/>
          <p:nvPr/>
        </p:nvSpPr>
        <p:spPr>
          <a:xfrm rot="20473430">
            <a:off x="718695" y="5794069"/>
            <a:ext cx="1852214" cy="369332"/>
          </a:xfrm>
          <a:prstGeom prst="rect">
            <a:avLst/>
          </a:prstGeom>
          <a:noFill/>
        </p:spPr>
        <p:txBody>
          <a:bodyPr wrap="square" rtlCol="0">
            <a:spAutoFit/>
          </a:bodyPr>
          <a:lstStyle/>
          <a:p>
            <a:r>
              <a:rPr lang="en-US" dirty="0" smtClean="0">
                <a:solidFill>
                  <a:schemeClr val="bg1"/>
                </a:solidFill>
              </a:rPr>
              <a:t>Give your ideas!</a:t>
            </a:r>
            <a:endParaRPr lang="en-US" dirty="0">
              <a:solidFill>
                <a:schemeClr val="bg1"/>
              </a:solidFill>
            </a:endParaRPr>
          </a:p>
        </p:txBody>
      </p:sp>
      <p:sp>
        <p:nvSpPr>
          <p:cNvPr id="10" name="TextBox 9"/>
          <p:cNvSpPr txBox="1"/>
          <p:nvPr/>
        </p:nvSpPr>
        <p:spPr>
          <a:xfrm rot="20151130">
            <a:off x="8118507" y="3170550"/>
            <a:ext cx="1810327" cy="646331"/>
          </a:xfrm>
          <a:prstGeom prst="rect">
            <a:avLst/>
          </a:prstGeom>
          <a:noFill/>
        </p:spPr>
        <p:txBody>
          <a:bodyPr wrap="square" rtlCol="0">
            <a:spAutoFit/>
          </a:bodyPr>
          <a:lstStyle/>
          <a:p>
            <a:pPr algn="ctr"/>
            <a:r>
              <a:rPr lang="en-US" dirty="0" smtClean="0">
                <a:solidFill>
                  <a:schemeClr val="bg1"/>
                </a:solidFill>
              </a:rPr>
              <a:t>Help with the work!</a:t>
            </a:r>
            <a:endParaRPr lang="en-US" dirty="0">
              <a:solidFill>
                <a:schemeClr val="bg1"/>
              </a:solidFill>
            </a:endParaRPr>
          </a:p>
        </p:txBody>
      </p:sp>
    </p:spTree>
    <p:extLst>
      <p:ext uri="{BB962C8B-B14F-4D97-AF65-F5344CB8AC3E}">
        <p14:creationId xmlns:p14="http://schemas.microsoft.com/office/powerpoint/2010/main" val="9332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16200000">
            <a:off x="3361571" y="1679077"/>
            <a:ext cx="3959721" cy="5551058"/>
          </a:xfrm>
          <a:prstGeom prst="rect">
            <a:avLst/>
          </a:prstGeom>
        </p:spPr>
      </p:pic>
      <p:sp>
        <p:nvSpPr>
          <p:cNvPr id="2" name="Title 1"/>
          <p:cNvSpPr>
            <a:spLocks noGrp="1"/>
          </p:cNvSpPr>
          <p:nvPr>
            <p:ph type="title"/>
          </p:nvPr>
        </p:nvSpPr>
        <p:spPr>
          <a:xfrm>
            <a:off x="677334" y="609600"/>
            <a:ext cx="8596668" cy="868218"/>
          </a:xfrm>
          <a:ln>
            <a:solidFill>
              <a:srgbClr val="92D050"/>
            </a:solidFill>
          </a:ln>
        </p:spPr>
        <p:txBody>
          <a:bodyPr>
            <a:normAutofit/>
          </a:bodyPr>
          <a:lstStyle/>
          <a:p>
            <a:pPr algn="ctr"/>
            <a:r>
              <a:rPr lang="en-US" sz="4400" b="1" u="sng" dirty="0" smtClean="0"/>
              <a:t>S</a:t>
            </a:r>
            <a:r>
              <a:rPr lang="en-US" sz="4400" b="1" dirty="0" smtClean="0"/>
              <a:t> – Stay in Your Group</a:t>
            </a:r>
            <a:endParaRPr lang="en-US" sz="4400" b="1" dirty="0"/>
          </a:p>
        </p:txBody>
      </p:sp>
      <p:sp>
        <p:nvSpPr>
          <p:cNvPr id="3" name="Content Placeholder 2"/>
          <p:cNvSpPr>
            <a:spLocks noGrp="1"/>
          </p:cNvSpPr>
          <p:nvPr>
            <p:ph idx="1"/>
          </p:nvPr>
        </p:nvSpPr>
        <p:spPr>
          <a:xfrm>
            <a:off x="677334" y="1477818"/>
            <a:ext cx="8596668" cy="665738"/>
          </a:xfrm>
        </p:spPr>
        <p:txBody>
          <a:bodyPr>
            <a:noAutofit/>
          </a:bodyPr>
          <a:lstStyle/>
          <a:p>
            <a:pPr marL="0" indent="0" algn="ctr">
              <a:buNone/>
            </a:pPr>
            <a:r>
              <a:rPr lang="en-US" sz="4400" dirty="0" smtClean="0">
                <a:solidFill>
                  <a:schemeClr val="accent1"/>
                </a:solidFill>
              </a:rPr>
              <a:t>Why is this important?</a:t>
            </a:r>
            <a:endParaRPr lang="en-US" sz="4400" dirty="0">
              <a:solidFill>
                <a:schemeClr val="accent1"/>
              </a:solidFill>
            </a:endParaRPr>
          </a:p>
        </p:txBody>
      </p:sp>
      <p:pic>
        <p:nvPicPr>
          <p:cNvPr id="4" name="Picture 3"/>
          <p:cNvPicPr>
            <a:picLocks noChangeAspect="1"/>
          </p:cNvPicPr>
          <p:nvPr/>
        </p:nvPicPr>
        <p:blipFill>
          <a:blip r:embed="rId4"/>
          <a:stretch>
            <a:fillRect/>
          </a:stretch>
        </p:blipFill>
        <p:spPr>
          <a:xfrm>
            <a:off x="3482110" y="3097230"/>
            <a:ext cx="3718645" cy="2714752"/>
          </a:xfrm>
          <a:prstGeom prst="rect">
            <a:avLst/>
          </a:prstGeom>
        </p:spPr>
      </p:pic>
    </p:spTree>
    <p:extLst>
      <p:ext uri="{BB962C8B-B14F-4D97-AF65-F5344CB8AC3E}">
        <p14:creationId xmlns:p14="http://schemas.microsoft.com/office/powerpoint/2010/main" val="1544518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what if I still have a hard time working in groups?</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dirty="0" smtClean="0">
                <a:solidFill>
                  <a:schemeClr val="accent1"/>
                </a:solidFill>
              </a:rPr>
              <a:t>Talk to your teacher!</a:t>
            </a:r>
            <a:endParaRPr lang="en-US" sz="3600" dirty="0">
              <a:solidFill>
                <a:schemeClr val="accent1"/>
              </a:solidFill>
            </a:endParaRPr>
          </a:p>
        </p:txBody>
      </p:sp>
      <p:pic>
        <p:nvPicPr>
          <p:cNvPr id="4" name="Picture 3"/>
          <p:cNvPicPr>
            <a:picLocks noChangeAspect="1"/>
          </p:cNvPicPr>
          <p:nvPr/>
        </p:nvPicPr>
        <p:blipFill>
          <a:blip r:embed="rId3"/>
          <a:stretch>
            <a:fillRect/>
          </a:stretch>
        </p:blipFill>
        <p:spPr>
          <a:xfrm flipH="1">
            <a:off x="3179921" y="3710707"/>
            <a:ext cx="3591493" cy="2690153"/>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Oval Callout 4"/>
          <p:cNvSpPr/>
          <p:nvPr/>
        </p:nvSpPr>
        <p:spPr>
          <a:xfrm>
            <a:off x="2835564" y="3074118"/>
            <a:ext cx="2392218" cy="1303918"/>
          </a:xfrm>
          <a:prstGeom prst="wedgeEllipseCallout">
            <a:avLst>
              <a:gd name="adj1" fmla="val 12371"/>
              <a:gd name="adj2" fmla="val 7795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Can I please work with a partner instead?</a:t>
            </a:r>
            <a:endParaRPr lang="en-US" dirty="0"/>
          </a:p>
        </p:txBody>
      </p:sp>
    </p:spTree>
    <p:extLst>
      <p:ext uri="{BB962C8B-B14F-4D97-AF65-F5344CB8AC3E}">
        <p14:creationId xmlns:p14="http://schemas.microsoft.com/office/powerpoint/2010/main" val="14428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286327"/>
            <a:ext cx="9596582" cy="1644073"/>
          </a:xfrm>
        </p:spPr>
        <p:txBody>
          <a:bodyPr>
            <a:normAutofit fontScale="90000"/>
          </a:bodyPr>
          <a:lstStyle/>
          <a:p>
            <a:pPr algn="ctr"/>
            <a:r>
              <a:rPr lang="en-US" b="1" dirty="0" smtClean="0"/>
              <a:t>The teacher may still want me to work in a group.  I can try to remember the </a:t>
            </a:r>
            <a:br>
              <a:rPr lang="en-US" b="1" dirty="0" smtClean="0"/>
            </a:br>
            <a:r>
              <a:rPr lang="en-US" sz="5300" b="1" u="sng" dirty="0" smtClean="0"/>
              <a:t>Group Rules</a:t>
            </a:r>
            <a:endParaRPr lang="en-US" sz="5300" b="1" u="sng" dirty="0"/>
          </a:p>
        </p:txBody>
      </p:sp>
      <p:pic>
        <p:nvPicPr>
          <p:cNvPr id="4" name="Picture 3"/>
          <p:cNvPicPr>
            <a:picLocks noChangeAspect="1"/>
          </p:cNvPicPr>
          <p:nvPr/>
        </p:nvPicPr>
        <p:blipFill>
          <a:blip r:embed="rId3"/>
          <a:stretch>
            <a:fillRect/>
          </a:stretch>
        </p:blipFill>
        <p:spPr>
          <a:xfrm>
            <a:off x="2281210" y="2121181"/>
            <a:ext cx="6114818" cy="4755292"/>
          </a:xfrm>
          <a:prstGeom prst="rect">
            <a:avLst/>
          </a:prstGeom>
        </p:spPr>
      </p:pic>
      <p:pic>
        <p:nvPicPr>
          <p:cNvPr id="5" name="Picture 4"/>
          <p:cNvPicPr>
            <a:picLocks noChangeAspect="1"/>
          </p:cNvPicPr>
          <p:nvPr/>
        </p:nvPicPr>
        <p:blipFill>
          <a:blip r:embed="rId4"/>
          <a:stretch>
            <a:fillRect/>
          </a:stretch>
        </p:blipFill>
        <p:spPr>
          <a:xfrm>
            <a:off x="7610764" y="3639129"/>
            <a:ext cx="3465657" cy="2400288"/>
          </a:xfrm>
          <a:prstGeom prst="rect">
            <a:avLst/>
          </a:prstGeom>
          <a:effectLst>
            <a:softEdge rad="0"/>
          </a:effectLst>
        </p:spPr>
      </p:pic>
    </p:spTree>
    <p:extLst>
      <p:ext uri="{BB962C8B-B14F-4D97-AF65-F5344CB8AC3E}">
        <p14:creationId xmlns:p14="http://schemas.microsoft.com/office/powerpoint/2010/main" val="744785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7855"/>
            <a:ext cx="8596668" cy="1320800"/>
          </a:xfrm>
        </p:spPr>
        <p:txBody>
          <a:bodyPr>
            <a:normAutofit/>
          </a:bodyPr>
          <a:lstStyle/>
          <a:p>
            <a:pPr algn="ctr"/>
            <a:r>
              <a:rPr lang="en-US" sz="4400" b="1" dirty="0" smtClean="0"/>
              <a:t>So…what do YOU think?</a:t>
            </a:r>
            <a:endParaRPr lang="en-US" sz="4400" b="1" dirty="0"/>
          </a:p>
        </p:txBody>
      </p:sp>
      <p:sp>
        <p:nvSpPr>
          <p:cNvPr id="3" name="Content Placeholder 2"/>
          <p:cNvSpPr>
            <a:spLocks noGrp="1"/>
          </p:cNvSpPr>
          <p:nvPr>
            <p:ph idx="1"/>
          </p:nvPr>
        </p:nvSpPr>
        <p:spPr>
          <a:xfrm>
            <a:off x="775750" y="1094510"/>
            <a:ext cx="8596668" cy="4582017"/>
          </a:xfrm>
        </p:spPr>
        <p:txBody>
          <a:bodyPr>
            <a:normAutofit/>
          </a:bodyPr>
          <a:lstStyle/>
          <a:p>
            <a:pPr marL="0" indent="0" algn="ctr">
              <a:buNone/>
            </a:pPr>
            <a:r>
              <a:rPr lang="en-US" sz="3200" dirty="0" smtClean="0">
                <a:solidFill>
                  <a:schemeClr val="accent1"/>
                </a:solidFill>
              </a:rPr>
              <a:t>You’re assigned to a group with a classmate who keeps making jokes and fooling around while the rest of you are trying to get the job done.  </a:t>
            </a:r>
          </a:p>
          <a:p>
            <a:pPr marL="0" indent="0" algn="ctr">
              <a:buNone/>
            </a:pPr>
            <a:r>
              <a:rPr lang="en-US" sz="3200" dirty="0" smtClean="0">
                <a:solidFill>
                  <a:schemeClr val="accent1"/>
                </a:solidFill>
              </a:rPr>
              <a:t>What can you do?</a:t>
            </a:r>
            <a:endParaRPr lang="en-US" sz="3200" dirty="0">
              <a:solidFill>
                <a:schemeClr val="accent1"/>
              </a:solidFill>
            </a:endParaRPr>
          </a:p>
        </p:txBody>
      </p:sp>
      <p:pic>
        <p:nvPicPr>
          <p:cNvPr id="5" name="Picture 4"/>
          <p:cNvPicPr>
            <a:picLocks noChangeAspect="1"/>
          </p:cNvPicPr>
          <p:nvPr/>
        </p:nvPicPr>
        <p:blipFill>
          <a:blip r:embed="rId2"/>
          <a:stretch>
            <a:fillRect/>
          </a:stretch>
        </p:blipFill>
        <p:spPr>
          <a:xfrm>
            <a:off x="2983347" y="4027468"/>
            <a:ext cx="4477039" cy="2475714"/>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1336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48" y="296091"/>
            <a:ext cx="8596668" cy="1524000"/>
          </a:xfrm>
        </p:spPr>
        <p:txBody>
          <a:bodyPr>
            <a:noAutofit/>
          </a:bodyPr>
          <a:lstStyle/>
          <a:p>
            <a:pPr algn="ctr"/>
            <a:r>
              <a:rPr lang="en-US" sz="4800" b="1" dirty="0" smtClean="0"/>
              <a:t>Sometimes in school, I’m supposed to work by myself</a:t>
            </a:r>
            <a:endParaRPr lang="en-US" sz="4800" b="1" dirty="0"/>
          </a:p>
        </p:txBody>
      </p:sp>
      <p:pic>
        <p:nvPicPr>
          <p:cNvPr id="4" name="Picture 3"/>
          <p:cNvPicPr>
            <a:picLocks noChangeAspect="1"/>
          </p:cNvPicPr>
          <p:nvPr/>
        </p:nvPicPr>
        <p:blipFill>
          <a:blip r:embed="rId3"/>
          <a:stretch>
            <a:fillRect/>
          </a:stretch>
        </p:blipFill>
        <p:spPr>
          <a:xfrm>
            <a:off x="815872" y="2263346"/>
            <a:ext cx="2610127" cy="2827638"/>
          </a:xfrm>
          <a:prstGeom prst="rec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stretch>
            <a:fillRect/>
          </a:stretch>
        </p:blipFill>
        <p:spPr>
          <a:xfrm>
            <a:off x="4071794" y="4801717"/>
            <a:ext cx="4351121" cy="1812967"/>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stretch>
            <a:fillRect/>
          </a:stretch>
        </p:blipFill>
        <p:spPr>
          <a:xfrm rot="769155">
            <a:off x="7978778" y="2263346"/>
            <a:ext cx="3169076" cy="2315863"/>
          </a:xfrm>
          <a:prstGeom prst="rec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13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But sometimes, the teacher wants us to work together in a group</a:t>
            </a:r>
            <a:endParaRPr lang="en-US" sz="4000" b="1" dirty="0"/>
          </a:p>
        </p:txBody>
      </p:sp>
      <p:pic>
        <p:nvPicPr>
          <p:cNvPr id="4" name="Content Placeholder 3"/>
          <p:cNvPicPr>
            <a:picLocks noGrp="1" noChangeAspect="1"/>
          </p:cNvPicPr>
          <p:nvPr>
            <p:ph idx="4294967295"/>
          </p:nvPr>
        </p:nvPicPr>
        <p:blipFill>
          <a:blip r:embed="rId3"/>
          <a:stretch>
            <a:fillRect/>
          </a:stretch>
        </p:blipFill>
        <p:spPr>
          <a:xfrm>
            <a:off x="2777264" y="2577737"/>
            <a:ext cx="4396807" cy="246221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1224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73" y="148047"/>
            <a:ext cx="8596668" cy="1431020"/>
          </a:xfrm>
        </p:spPr>
        <p:txBody>
          <a:bodyPr>
            <a:normAutofit/>
          </a:bodyPr>
          <a:lstStyle/>
          <a:p>
            <a:pPr algn="ctr"/>
            <a:r>
              <a:rPr lang="en-US" sz="4400" b="1" dirty="0" smtClean="0"/>
              <a:t>Working in a group can be fun!</a:t>
            </a:r>
            <a:endParaRPr lang="en-US" sz="4400" b="1" dirty="0"/>
          </a:p>
        </p:txBody>
      </p:sp>
      <p:sp>
        <p:nvSpPr>
          <p:cNvPr id="5" name="Text Placeholder 4"/>
          <p:cNvSpPr>
            <a:spLocks noGrp="1"/>
          </p:cNvSpPr>
          <p:nvPr>
            <p:ph type="body" idx="1"/>
          </p:nvPr>
        </p:nvSpPr>
        <p:spPr>
          <a:xfrm>
            <a:off x="1295644" y="5114834"/>
            <a:ext cx="8596668" cy="1570962"/>
          </a:xfrm>
        </p:spPr>
        <p:txBody>
          <a:bodyPr>
            <a:normAutofit/>
          </a:bodyPr>
          <a:lstStyle/>
          <a:p>
            <a:pPr algn="ctr"/>
            <a:r>
              <a:rPr lang="en-US" sz="3600" b="1" dirty="0" smtClean="0">
                <a:solidFill>
                  <a:srgbClr val="92D050"/>
                </a:solidFill>
              </a:rPr>
              <a:t>What kind of fun things can happen in a group?</a:t>
            </a:r>
            <a:endParaRPr lang="en-US" sz="3600" b="1" dirty="0">
              <a:solidFill>
                <a:srgbClr val="92D050"/>
              </a:solidFill>
            </a:endParaRPr>
          </a:p>
        </p:txBody>
      </p:sp>
      <p:pic>
        <p:nvPicPr>
          <p:cNvPr id="4" name="Picture 3"/>
          <p:cNvPicPr>
            <a:picLocks noChangeAspect="1"/>
          </p:cNvPicPr>
          <p:nvPr/>
        </p:nvPicPr>
        <p:blipFill>
          <a:blip r:embed="rId3"/>
          <a:stretch>
            <a:fillRect/>
          </a:stretch>
        </p:blipFill>
        <p:spPr>
          <a:xfrm>
            <a:off x="3516668" y="1790973"/>
            <a:ext cx="4154619" cy="3111954"/>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63009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It’s important to learn how to work as a member of a group</a:t>
            </a:r>
            <a:endParaRPr lang="en-US" b="1" dirty="0"/>
          </a:p>
        </p:txBody>
      </p:sp>
      <p:pic>
        <p:nvPicPr>
          <p:cNvPr id="6" name="Content Placeholder 5"/>
          <p:cNvPicPr>
            <a:picLocks noGrp="1" noChangeAspect="1"/>
          </p:cNvPicPr>
          <p:nvPr>
            <p:ph idx="4294967295"/>
          </p:nvPr>
        </p:nvPicPr>
        <p:blipFill>
          <a:blip r:embed="rId3"/>
          <a:stretch>
            <a:fillRect/>
          </a:stretch>
        </p:blipFill>
        <p:spPr>
          <a:xfrm>
            <a:off x="2717075" y="2516917"/>
            <a:ext cx="5210720" cy="3337828"/>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577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 how can we learn to work </a:t>
            </a:r>
            <a:br>
              <a:rPr lang="en-US" b="1" dirty="0" smtClean="0"/>
            </a:br>
            <a:r>
              <a:rPr lang="en-US" b="1" dirty="0" smtClean="0"/>
              <a:t>in a group?</a:t>
            </a:r>
            <a:endParaRPr lang="en-US" b="1" dirty="0"/>
          </a:p>
        </p:txBody>
      </p:sp>
      <p:pic>
        <p:nvPicPr>
          <p:cNvPr id="3" name="Picture 2"/>
          <p:cNvPicPr>
            <a:picLocks noChangeAspect="1"/>
          </p:cNvPicPr>
          <p:nvPr/>
        </p:nvPicPr>
        <p:blipFill>
          <a:blip r:embed="rId3"/>
          <a:stretch>
            <a:fillRect/>
          </a:stretch>
        </p:blipFill>
        <p:spPr>
          <a:xfrm>
            <a:off x="2378249" y="2793818"/>
            <a:ext cx="5742357" cy="2492284"/>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732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625" y="1237887"/>
            <a:ext cx="4716702" cy="895713"/>
          </a:xfrm>
          <a:ln w="60325">
            <a:solidFill>
              <a:srgbClr val="92D050"/>
            </a:solidFill>
            <a:prstDash val="sysDot"/>
          </a:ln>
        </p:spPr>
        <p:txBody>
          <a:bodyPr>
            <a:normAutofit/>
          </a:bodyPr>
          <a:lstStyle/>
          <a:p>
            <a:pPr algn="ctr"/>
            <a:r>
              <a:rPr lang="en-US" sz="4000" b="1" dirty="0" smtClean="0"/>
              <a:t>Group Rules!</a:t>
            </a:r>
            <a:endParaRPr lang="en-US" sz="4000" b="1" dirty="0"/>
          </a:p>
        </p:txBody>
      </p:sp>
      <p:sp>
        <p:nvSpPr>
          <p:cNvPr id="5" name="Content Placeholder 4"/>
          <p:cNvSpPr>
            <a:spLocks noGrp="1"/>
          </p:cNvSpPr>
          <p:nvPr>
            <p:ph idx="1"/>
          </p:nvPr>
        </p:nvSpPr>
        <p:spPr>
          <a:xfrm>
            <a:off x="1924243" y="2382261"/>
            <a:ext cx="5972848" cy="4387994"/>
          </a:xfrm>
        </p:spPr>
        <p:txBody>
          <a:bodyPr>
            <a:noAutofit/>
          </a:bodyPr>
          <a:lstStyle/>
          <a:p>
            <a:r>
              <a:rPr lang="en-US" sz="4000" b="1" u="sng" dirty="0" smtClean="0">
                <a:solidFill>
                  <a:schemeClr val="accent1"/>
                </a:solidFill>
              </a:rPr>
              <a:t>G</a:t>
            </a:r>
            <a:r>
              <a:rPr lang="en-US" sz="4000" dirty="0" smtClean="0">
                <a:solidFill>
                  <a:schemeClr val="accent1"/>
                </a:solidFill>
              </a:rPr>
              <a:t>et along</a:t>
            </a:r>
            <a:endParaRPr lang="en-US" sz="4000" b="1" u="sng" dirty="0" smtClean="0">
              <a:solidFill>
                <a:schemeClr val="accent1"/>
              </a:solidFill>
            </a:endParaRPr>
          </a:p>
          <a:p>
            <a:r>
              <a:rPr lang="en-US" sz="4000" b="1" u="sng" dirty="0" smtClean="0">
                <a:solidFill>
                  <a:schemeClr val="accent1"/>
                </a:solidFill>
              </a:rPr>
              <a:t>R</a:t>
            </a:r>
            <a:r>
              <a:rPr lang="en-US" sz="4000" dirty="0" smtClean="0">
                <a:solidFill>
                  <a:schemeClr val="accent1"/>
                </a:solidFill>
              </a:rPr>
              <a:t>espect other’s ideas</a:t>
            </a:r>
            <a:endParaRPr lang="en-US" sz="4000" b="1" u="sng" dirty="0" smtClean="0">
              <a:solidFill>
                <a:schemeClr val="accent1"/>
              </a:solidFill>
            </a:endParaRPr>
          </a:p>
          <a:p>
            <a:r>
              <a:rPr lang="en-US" sz="4000" b="1" u="sng" dirty="0" smtClean="0">
                <a:solidFill>
                  <a:schemeClr val="accent1"/>
                </a:solidFill>
              </a:rPr>
              <a:t>O</a:t>
            </a:r>
            <a:r>
              <a:rPr lang="en-US" sz="4000" dirty="0" smtClean="0">
                <a:solidFill>
                  <a:schemeClr val="accent1"/>
                </a:solidFill>
              </a:rPr>
              <a:t>n task</a:t>
            </a:r>
            <a:endParaRPr lang="en-US" sz="4000" b="1" u="sng" dirty="0" smtClean="0">
              <a:solidFill>
                <a:schemeClr val="accent1"/>
              </a:solidFill>
            </a:endParaRPr>
          </a:p>
          <a:p>
            <a:r>
              <a:rPr lang="en-US" sz="4000" b="1" u="sng" dirty="0" smtClean="0">
                <a:solidFill>
                  <a:schemeClr val="accent1"/>
                </a:solidFill>
              </a:rPr>
              <a:t>U</a:t>
            </a:r>
            <a:r>
              <a:rPr lang="en-US" sz="4000" dirty="0" smtClean="0">
                <a:solidFill>
                  <a:schemeClr val="accent1"/>
                </a:solidFill>
              </a:rPr>
              <a:t>se quiet voices</a:t>
            </a:r>
            <a:endParaRPr lang="en-US" sz="4000" b="1" u="sng" dirty="0" smtClean="0">
              <a:solidFill>
                <a:schemeClr val="accent1"/>
              </a:solidFill>
            </a:endParaRPr>
          </a:p>
          <a:p>
            <a:r>
              <a:rPr lang="en-US" sz="4000" b="1" u="sng" dirty="0" smtClean="0">
                <a:solidFill>
                  <a:schemeClr val="accent1"/>
                </a:solidFill>
              </a:rPr>
              <a:t>P</a:t>
            </a:r>
            <a:r>
              <a:rPr lang="en-US" sz="4000" dirty="0" smtClean="0">
                <a:solidFill>
                  <a:schemeClr val="accent1"/>
                </a:solidFill>
              </a:rPr>
              <a:t>articipate</a:t>
            </a:r>
            <a:endParaRPr lang="en-US" sz="4000" u="sng" dirty="0" smtClean="0">
              <a:solidFill>
                <a:schemeClr val="accent1"/>
              </a:solidFill>
            </a:endParaRPr>
          </a:p>
          <a:p>
            <a:r>
              <a:rPr lang="en-US" sz="4000" b="1" u="sng" dirty="0" smtClean="0">
                <a:solidFill>
                  <a:schemeClr val="accent1"/>
                </a:solidFill>
              </a:rPr>
              <a:t>S</a:t>
            </a:r>
            <a:r>
              <a:rPr lang="en-US" sz="4000" dirty="0" smtClean="0">
                <a:solidFill>
                  <a:schemeClr val="accent1"/>
                </a:solidFill>
              </a:rPr>
              <a:t>tay in your group</a:t>
            </a:r>
            <a:endParaRPr lang="en-US" sz="4000" b="1" u="sng" dirty="0">
              <a:solidFill>
                <a:schemeClr val="accent1"/>
              </a:solidFill>
            </a:endParaRPr>
          </a:p>
        </p:txBody>
      </p:sp>
      <p:pic>
        <p:nvPicPr>
          <p:cNvPr id="3" name="Picture 2"/>
          <p:cNvPicPr>
            <a:picLocks noChangeAspect="1"/>
          </p:cNvPicPr>
          <p:nvPr/>
        </p:nvPicPr>
        <p:blipFill rotWithShape="1">
          <a:blip r:embed="rId3"/>
          <a:srcRect r="8363"/>
          <a:stretch/>
        </p:blipFill>
        <p:spPr>
          <a:xfrm>
            <a:off x="178663" y="310787"/>
            <a:ext cx="1859143" cy="2247900"/>
          </a:xfrm>
          <a:prstGeom prst="rect">
            <a:avLst/>
          </a:prstGeom>
        </p:spPr>
      </p:pic>
      <p:sp>
        <p:nvSpPr>
          <p:cNvPr id="4" name="Oval Callout 3"/>
          <p:cNvSpPr/>
          <p:nvPr/>
        </p:nvSpPr>
        <p:spPr>
          <a:xfrm rot="10800000" flipV="1">
            <a:off x="2168432" y="139336"/>
            <a:ext cx="2168436" cy="957943"/>
          </a:xfrm>
          <a:prstGeom prst="wedgeEllipseCallout">
            <a:avLst>
              <a:gd name="adj1" fmla="val 51757"/>
              <a:gd name="adj2" fmla="val 723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about…</a:t>
            </a:r>
            <a:endParaRPr lang="en-US" b="1" dirty="0"/>
          </a:p>
        </p:txBody>
      </p:sp>
      <p:sp>
        <p:nvSpPr>
          <p:cNvPr id="6" name="TextBox 5"/>
          <p:cNvSpPr txBox="1"/>
          <p:nvPr/>
        </p:nvSpPr>
        <p:spPr>
          <a:xfrm>
            <a:off x="9171709" y="6031345"/>
            <a:ext cx="2595418" cy="369332"/>
          </a:xfrm>
          <a:prstGeom prst="rect">
            <a:avLst/>
          </a:prstGeom>
          <a:noFill/>
        </p:spPr>
        <p:txBody>
          <a:bodyPr wrap="square" rtlCol="0">
            <a:spAutoFit/>
          </a:bodyPr>
          <a:lstStyle/>
          <a:p>
            <a:r>
              <a:rPr lang="en-US" dirty="0" smtClean="0">
                <a:solidFill>
                  <a:schemeClr val="accent2">
                    <a:lumMod val="50000"/>
                  </a:schemeClr>
                </a:solidFill>
              </a:rPr>
              <a:t>www.teachjunkie.com</a:t>
            </a:r>
            <a:endParaRPr lang="en-US" dirty="0">
              <a:solidFill>
                <a:schemeClr val="accent2">
                  <a:lumMod val="50000"/>
                </a:schemeClr>
              </a:solidFill>
            </a:endParaRPr>
          </a:p>
        </p:txBody>
      </p:sp>
    </p:spTree>
    <p:extLst>
      <p:ext uri="{BB962C8B-B14F-4D97-AF65-F5344CB8AC3E}">
        <p14:creationId xmlns:p14="http://schemas.microsoft.com/office/powerpoint/2010/main" val="11906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3636"/>
          </a:xfrm>
          <a:ln>
            <a:solidFill>
              <a:srgbClr val="92D050"/>
            </a:solidFill>
          </a:ln>
        </p:spPr>
        <p:txBody>
          <a:bodyPr/>
          <a:lstStyle/>
          <a:p>
            <a:pPr algn="ctr"/>
            <a:r>
              <a:rPr lang="en-US" sz="4400" b="1" u="sng" dirty="0" smtClean="0"/>
              <a:t>G</a:t>
            </a:r>
            <a:r>
              <a:rPr lang="en-US" b="1" dirty="0" smtClean="0"/>
              <a:t> </a:t>
            </a:r>
            <a:r>
              <a:rPr lang="en-US" dirty="0" smtClean="0"/>
              <a:t>– </a:t>
            </a:r>
            <a:r>
              <a:rPr lang="en-US" sz="4400" b="1" dirty="0" smtClean="0"/>
              <a:t>Getting Along</a:t>
            </a:r>
            <a:endParaRPr lang="en-US" sz="4400" b="1" dirty="0"/>
          </a:p>
        </p:txBody>
      </p:sp>
      <p:sp>
        <p:nvSpPr>
          <p:cNvPr id="3" name="Content Placeholder 2"/>
          <p:cNvSpPr>
            <a:spLocks noGrp="1"/>
          </p:cNvSpPr>
          <p:nvPr>
            <p:ph idx="1"/>
          </p:nvPr>
        </p:nvSpPr>
        <p:spPr>
          <a:xfrm>
            <a:off x="677334" y="1533236"/>
            <a:ext cx="8596668" cy="776575"/>
          </a:xfrm>
        </p:spPr>
        <p:txBody>
          <a:bodyPr>
            <a:normAutofit/>
          </a:bodyPr>
          <a:lstStyle/>
          <a:p>
            <a:pPr marL="0" indent="0" algn="ctr">
              <a:buNone/>
            </a:pPr>
            <a:r>
              <a:rPr lang="en-US" sz="4000" dirty="0" smtClean="0">
                <a:solidFill>
                  <a:schemeClr val="accent1"/>
                </a:solidFill>
              </a:rPr>
              <a:t>What does this mean?</a:t>
            </a:r>
            <a:endParaRPr lang="en-US" sz="4000" dirty="0">
              <a:solidFill>
                <a:schemeClr val="accent1"/>
              </a:solidFill>
            </a:endParaRPr>
          </a:p>
        </p:txBody>
      </p:sp>
      <p:pic>
        <p:nvPicPr>
          <p:cNvPr id="4" name="Picture 3"/>
          <p:cNvPicPr>
            <a:picLocks noChangeAspect="1"/>
          </p:cNvPicPr>
          <p:nvPr/>
        </p:nvPicPr>
        <p:blipFill rotWithShape="1">
          <a:blip r:embed="rId3"/>
          <a:srcRect l="6371"/>
          <a:stretch/>
        </p:blipFill>
        <p:spPr>
          <a:xfrm>
            <a:off x="677334" y="2835565"/>
            <a:ext cx="3891425" cy="260494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stretch>
            <a:fillRect/>
          </a:stretch>
        </p:blipFill>
        <p:spPr>
          <a:xfrm>
            <a:off x="6188177" y="2835565"/>
            <a:ext cx="3914530" cy="260494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lowchart: Alternate Process 5"/>
          <p:cNvSpPr/>
          <p:nvPr/>
        </p:nvSpPr>
        <p:spPr>
          <a:xfrm>
            <a:off x="4821381" y="3592945"/>
            <a:ext cx="1108363" cy="85141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OR</a:t>
            </a:r>
            <a:endParaRPr lang="en-US" sz="4000" b="1" dirty="0"/>
          </a:p>
        </p:txBody>
      </p:sp>
    </p:spTree>
    <p:extLst>
      <p:ext uri="{BB962C8B-B14F-4D97-AF65-F5344CB8AC3E}">
        <p14:creationId xmlns:p14="http://schemas.microsoft.com/office/powerpoint/2010/main" val="395111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5164"/>
          </a:xfrm>
          <a:ln>
            <a:solidFill>
              <a:srgbClr val="92D050"/>
            </a:solidFill>
          </a:ln>
        </p:spPr>
        <p:txBody>
          <a:bodyPr>
            <a:normAutofit/>
          </a:bodyPr>
          <a:lstStyle/>
          <a:p>
            <a:pPr algn="ctr"/>
            <a:r>
              <a:rPr lang="en-US" sz="4400" b="1" u="sng" dirty="0" smtClean="0"/>
              <a:t>R</a:t>
            </a:r>
            <a:r>
              <a:rPr lang="en-US" sz="4400" b="1" dirty="0" smtClean="0"/>
              <a:t> – Respect Other’s Ideas</a:t>
            </a:r>
            <a:endParaRPr lang="en-US" sz="4400" b="1" dirty="0"/>
          </a:p>
        </p:txBody>
      </p:sp>
      <p:pic>
        <p:nvPicPr>
          <p:cNvPr id="4" name="Picture 3"/>
          <p:cNvPicPr>
            <a:picLocks noChangeAspect="1"/>
          </p:cNvPicPr>
          <p:nvPr/>
        </p:nvPicPr>
        <p:blipFill>
          <a:blip r:embed="rId3"/>
          <a:stretch>
            <a:fillRect/>
          </a:stretch>
        </p:blipFill>
        <p:spPr>
          <a:xfrm>
            <a:off x="677334" y="1514764"/>
            <a:ext cx="8596105" cy="1072989"/>
          </a:xfrm>
          <a:prstGeom prst="rect">
            <a:avLst/>
          </a:prstGeom>
        </p:spPr>
      </p:pic>
      <p:pic>
        <p:nvPicPr>
          <p:cNvPr id="5" name="Picture 4"/>
          <p:cNvPicPr>
            <a:picLocks noChangeAspect="1"/>
          </p:cNvPicPr>
          <p:nvPr/>
        </p:nvPicPr>
        <p:blipFill>
          <a:blip r:embed="rId4"/>
          <a:stretch>
            <a:fillRect/>
          </a:stretch>
        </p:blipFill>
        <p:spPr>
          <a:xfrm>
            <a:off x="1120850" y="2777836"/>
            <a:ext cx="3688774" cy="2459182"/>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a:stretch>
            <a:fillRect/>
          </a:stretch>
        </p:blipFill>
        <p:spPr>
          <a:xfrm>
            <a:off x="5771522" y="2767027"/>
            <a:ext cx="3704988" cy="2469991"/>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764145" y="5597236"/>
            <a:ext cx="7084291" cy="1077218"/>
          </a:xfrm>
          <a:prstGeom prst="rect">
            <a:avLst/>
          </a:prstGeom>
          <a:noFill/>
        </p:spPr>
        <p:txBody>
          <a:bodyPr wrap="square" rtlCol="0">
            <a:spAutoFit/>
          </a:bodyPr>
          <a:lstStyle/>
          <a:p>
            <a:pPr algn="ctr"/>
            <a:r>
              <a:rPr lang="en-US" sz="3200" b="1" dirty="0" smtClean="0">
                <a:solidFill>
                  <a:schemeClr val="accent1">
                    <a:lumMod val="75000"/>
                  </a:schemeClr>
                </a:solidFill>
              </a:rPr>
              <a:t>How are these students showing respect?</a:t>
            </a:r>
            <a:endParaRPr lang="en-US" sz="3200" b="1" dirty="0">
              <a:solidFill>
                <a:schemeClr val="accent1">
                  <a:lumMod val="75000"/>
                </a:schemeClr>
              </a:solidFill>
            </a:endParaRPr>
          </a:p>
        </p:txBody>
      </p:sp>
    </p:spTree>
    <p:extLst>
      <p:ext uri="{BB962C8B-B14F-4D97-AF65-F5344CB8AC3E}">
        <p14:creationId xmlns:p14="http://schemas.microsoft.com/office/powerpoint/2010/main" val="285768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262</TotalTime>
  <Words>1002</Words>
  <Application>Microsoft Office PowerPoint</Application>
  <PresentationFormat>Widescreen</PresentationFormat>
  <Paragraphs>73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Trebuchet MS</vt:lpstr>
      <vt:lpstr>Wingdings 3</vt:lpstr>
      <vt:lpstr>Facet</vt:lpstr>
      <vt:lpstr>I Can Work in a Group!</vt:lpstr>
      <vt:lpstr>Sometimes in school, I’m supposed to work by myself</vt:lpstr>
      <vt:lpstr>But sometimes, the teacher wants us to work together in a group</vt:lpstr>
      <vt:lpstr>Working in a group can be fun!</vt:lpstr>
      <vt:lpstr>It’s important to learn how to work as a member of a group</vt:lpstr>
      <vt:lpstr>So how can we learn to work  in a group?</vt:lpstr>
      <vt:lpstr>Group Rules!</vt:lpstr>
      <vt:lpstr>G – Getting Along</vt:lpstr>
      <vt:lpstr>R – Respect Other’s Ideas</vt:lpstr>
      <vt:lpstr>O – On Task</vt:lpstr>
      <vt:lpstr>U – Use Quiet Voices</vt:lpstr>
      <vt:lpstr>P - Participate</vt:lpstr>
      <vt:lpstr>S – Stay in Your Group</vt:lpstr>
      <vt:lpstr>But what if I still have a hard time working in groups?</vt:lpstr>
      <vt:lpstr>The teacher may still want me to work in a group.  I can try to remember the  Group Rules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Work in a Group!</dc:title>
  <dc:creator>Andrea Morris</dc:creator>
  <cp:lastModifiedBy>Andrea Morris</cp:lastModifiedBy>
  <cp:revision>23</cp:revision>
  <dcterms:created xsi:type="dcterms:W3CDTF">2015-01-30T12:53:54Z</dcterms:created>
  <dcterms:modified xsi:type="dcterms:W3CDTF">2015-01-30T17:43:57Z</dcterms:modified>
</cp:coreProperties>
</file>