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4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4D6B89"/>
    <a:srgbClr val="FF9900"/>
    <a:srgbClr val="A8EEFE"/>
    <a:srgbClr val="96EAFE"/>
    <a:srgbClr val="003300"/>
    <a:srgbClr val="7C598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5362" autoAdjust="0"/>
  </p:normalViewPr>
  <p:slideViewPr>
    <p:cSldViewPr>
      <p:cViewPr varScale="1">
        <p:scale>
          <a:sx n="111" d="100"/>
          <a:sy n="111" d="100"/>
        </p:scale>
        <p:origin x="8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E0C230DA-DC72-4C68-BA20-7AAC7FA5F5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1BACCC75-1977-4DDF-B684-C418E92266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71E97909-E758-4C41-BE06-29ADE9A13E9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3EDB9522-BC65-456D-993E-62B38DF2914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8EEF8186-BF49-41C1-B3C8-D17B02446E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A17E1FDD-A74D-4807-B36C-5126D47FC5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ED578252-C5EA-4678-B539-E6DA7A5AC8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09BC869-4673-40CE-9189-0FEFEF8731D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E289A911-45AC-4397-A3C8-04613091B1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66AA6844-CE77-4EE1-A97A-C91B1D12A3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43AACC3F-5C7A-4980-97B2-4A9F5566A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CADC9723-12A1-43E2-BAFC-8B66375BDB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B613D2B-F1C4-4781-BE81-6409DB0D63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D97C7B-FEBD-483F-AE63-3A9EEE54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Use the next 5 slides to teach the steps to building a conversation:</a:t>
            </a:r>
          </a:p>
          <a:p>
            <a:endParaRPr lang="en-US" altLang="en-US"/>
          </a:p>
          <a:p>
            <a:pPr>
              <a:buFontTx/>
              <a:buAutoNum type="arabicPeriod"/>
            </a:pPr>
            <a:r>
              <a:rPr lang="en-US" altLang="en-US"/>
              <a:t>Greet your friend</a:t>
            </a:r>
          </a:p>
          <a:p>
            <a:pPr>
              <a:buFontTx/>
              <a:buAutoNum type="arabicPeriod"/>
            </a:pPr>
            <a:r>
              <a:rPr lang="en-US" altLang="en-US"/>
              <a:t>Start the conversation – comment or question about a topic</a:t>
            </a:r>
          </a:p>
          <a:p>
            <a:pPr>
              <a:buFontTx/>
              <a:buAutoNum type="arabicPeriod"/>
            </a:pPr>
            <a:r>
              <a:rPr lang="en-US" altLang="en-US"/>
              <a:t>Listen – give your friend a chance to answer or comment</a:t>
            </a:r>
          </a:p>
          <a:p>
            <a:pPr>
              <a:buFontTx/>
              <a:buAutoNum type="arabicPeriod"/>
            </a:pPr>
            <a:r>
              <a:rPr lang="en-US" altLang="en-US"/>
              <a:t>Answer or comment – stay on topic</a:t>
            </a:r>
          </a:p>
          <a:p>
            <a:pPr>
              <a:buFontTx/>
              <a:buAutoNum type="arabicPeriod"/>
            </a:pPr>
            <a:r>
              <a:rPr lang="en-US" altLang="en-US"/>
              <a:t>Keep it Going – ask another question, make a comment or wait for your friend to talk</a:t>
            </a:r>
          </a:p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AutoNum type="arabicPeriod"/>
            </a:pPr>
            <a:endParaRPr lang="en-US" altLang="en-US"/>
          </a:p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DF84D4B-D664-404D-BEE1-793C81D58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A2125-512E-4022-9838-89D3B426CC53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E9207B40-98A8-4F41-AAB9-AEC6807B8C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1EC02C7F-AE85-4AAA-81BE-3AA262629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Use this slide and/or the cards on Activity Sheet #1 to help students choose a topic for a practice conversation.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BC1DD9E-42CE-49A3-8C3C-AC9BEF350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4F8D09-EFFE-4170-842E-60DA5EBDB294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9F5EC40-D77F-49B6-A228-F90C31D1F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B37FD66-AA96-405E-A04B-8B1B7F6C8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Discuss how tall the students were able to get their conversation towers.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966897E5-6140-4B19-B663-0BE389181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129207-89BF-48E3-A005-A61D2E64A21C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26A48D54-A6D2-4C44-B063-AD8FAEA9DA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B36AA4E1-DD20-4081-A851-C4509CA76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Discuss bad conversation habits that could make their conversation towers fall down or not get very tall – illustrate these habits: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Poor eye contact</a:t>
            </a:r>
          </a:p>
          <a:p>
            <a:pPr>
              <a:buFontTx/>
              <a:buChar char="•"/>
            </a:pPr>
            <a:r>
              <a:rPr lang="en-US" altLang="en-US"/>
              <a:t>Not responding</a:t>
            </a:r>
          </a:p>
          <a:p>
            <a:pPr>
              <a:buFontTx/>
              <a:buChar char="•"/>
            </a:pPr>
            <a:r>
              <a:rPr lang="en-US" altLang="en-US"/>
              <a:t>Suddenly changing a topic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3C5425D-A47B-43C9-9052-9DA5BD6D8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B7B817-4019-4057-ACCE-54A8E4428541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B293C0FA-1529-45F0-80C3-36CC453299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A8978B0A-E150-4CDB-A810-BF99C0DB4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Pass out the “SocialPower” Point cards or magnets.  Remind students to place them somewhere at home so they remember the things they went over today.</a:t>
            </a:r>
          </a:p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AB99141F-98BA-443B-B82E-8517B1442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085135-76E4-433A-9D59-D3D2F20A33D9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2FE8411-128D-4B18-9184-205718F170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BEFA20B-B4A0-4157-A20A-5F91C97B5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You could use the greeting sticks made for the “Hellos and Goodbyes” lesson to review this.  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9C1B3997-2083-4072-81A3-135D57336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1262A8-8EA0-4C0F-8C0F-CEA6798B70A5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F0B8D41-F8AA-424E-A718-D7A43F4EC5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744AB2B-B570-49F5-99FA-FB074F38A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Discuss other topics that are good for conversation starters: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Favorites (games, toys, shows, books, foods, etc.)</a:t>
            </a:r>
          </a:p>
          <a:p>
            <a:pPr>
              <a:buFontTx/>
              <a:buChar char="•"/>
            </a:pPr>
            <a:r>
              <a:rPr lang="en-US" altLang="en-US"/>
              <a:t>What you’re going to do (this afternoon, this week, this weekend, etc.)</a:t>
            </a:r>
          </a:p>
          <a:p>
            <a:pPr>
              <a:buFontTx/>
              <a:buChar char="•"/>
            </a:pPr>
            <a:r>
              <a:rPr lang="en-US" altLang="en-US"/>
              <a:t>Your family</a:t>
            </a:r>
          </a:p>
          <a:p>
            <a:pPr>
              <a:buFontTx/>
              <a:buChar char="•"/>
            </a:pPr>
            <a:r>
              <a:rPr lang="en-US" altLang="en-US"/>
              <a:t>Your pets</a:t>
            </a:r>
          </a:p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D6A67E2-99F4-4C5C-80BF-B44B73F09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85875D-66E6-46ED-97B2-D26167DC710E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2CFF9BB-3662-42E0-BBBE-C828C6C177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7675723-A81F-42FC-A07A-5453A337F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Remind students that they need to keep eye contact and keep their bodies turned toward their friend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1C1845D-6A2E-4D7E-91E5-66C915FD6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FB9BA0-9327-448D-810B-4D42AE37976F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2B842C5-EB0F-446A-8263-5A9E9169E0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B629126-03FC-4CEE-BB05-A843163D3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FD08D69-74A3-4505-8ACA-7A8ADC99F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A9092A-186E-41DE-9319-B635848CCE0C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672B5CB0-44FC-4014-9D20-B54C048B90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8F0D9DBD-DB8C-4AD9-89EE-3B6DD8002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Use building blocks such as legos, wooden blocks or cardboard blocks, to illustrate the same conversation with the next 5 steps.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CDA55FBE-9F64-4E7F-A8C3-A76F36F3D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04B257-59F5-4826-8705-0E102D447DA4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4539E282-7C74-4247-B6BE-A72C1CD14D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E9B69C2-BC50-450E-89BD-8BC18A1B3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Review the steps again, using the blocks, with the next 5 slides.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C6A7001-4DDF-421C-AE91-39A751E4F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7A09D9-E877-4658-8CB7-4A8FA61AE3E7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DF66FFA-C30C-41DF-A467-C94855BF17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1EC9FD1-5348-40FE-A9CA-B2ED30A03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If there are two adults with the group, practice building another conversation with the blocks representing each person taking a turn in the conversation.</a:t>
            </a:r>
          </a:p>
          <a:p>
            <a:endParaRPr lang="en-US" altLang="en-US"/>
          </a:p>
          <a:p>
            <a:r>
              <a:rPr lang="en-US" altLang="en-US"/>
              <a:t>Then, practice making some mistakes in the process such as: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Poor eye contact</a:t>
            </a:r>
          </a:p>
          <a:p>
            <a:pPr>
              <a:buFontTx/>
              <a:buChar char="•"/>
            </a:pPr>
            <a:r>
              <a:rPr lang="en-US" altLang="en-US"/>
              <a:t>Not responding</a:t>
            </a:r>
          </a:p>
          <a:p>
            <a:pPr>
              <a:buFontTx/>
              <a:buChar char="•"/>
            </a:pPr>
            <a:r>
              <a:rPr lang="en-US" altLang="en-US"/>
              <a:t>Suddenly changing the topic</a:t>
            </a:r>
          </a:p>
          <a:p>
            <a:pPr>
              <a:buFontTx/>
              <a:buChar char="•"/>
            </a:pPr>
            <a:endParaRPr lang="en-US" altLang="en-US"/>
          </a:p>
          <a:p>
            <a:r>
              <a:rPr lang="en-US" altLang="en-US"/>
              <a:t>Finally, show another positive example of a conversation.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9432DC0-23AB-4C51-A24D-802D2D90D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5659D6-149B-462B-840D-B118C6F66BCF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3D86536-6656-4381-9900-CDFBA9EBD0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8F5701A-4641-433C-8510-AA3B77BF6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Pair students to practice building a conversation using the blocks to represent taking turns.</a:t>
            </a:r>
          </a:p>
          <a:p>
            <a:endParaRPr lang="en-US" altLang="en-US"/>
          </a:p>
          <a:p>
            <a:r>
              <a:rPr lang="en-US" altLang="en-US"/>
              <a:t>If the group of students still need a lot of practice, begin with student/adult pairs, then student/student pairs.</a:t>
            </a:r>
          </a:p>
          <a:p>
            <a:endParaRPr lang="en-US" altLang="en-US"/>
          </a:p>
          <a:p>
            <a:r>
              <a:rPr lang="en-US" altLang="en-US"/>
              <a:t>Use the next slide to help students choose a topic.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D7F66BF-B69D-49DB-8B43-DC297A56D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25AAD4-2C9C-4A99-A69F-1018EA83102A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6BB280-35D3-4E61-A29C-B5F940C6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28E2D-9443-42E7-A6ED-4F8E4930A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5204FE-A6D1-4F1C-8ADA-685151442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90B5F-825D-4C8F-BD1B-366897F59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341262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F4E7AD-7EF2-4241-AAF2-1686EF192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8D7742-5D8A-474B-9A17-49FD8E0EC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4F175-14EA-410A-8191-6BC234EE6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940FE-05D4-46A1-847F-45A62F25C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32091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E56076-BE38-4741-9428-FB81890ED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41B3F1-2654-4023-820B-20854D089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B8F8CF-C8B7-42CD-A50F-F09539E84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430E9-FDD9-4546-9462-E75FF6962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1890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45B05B-FA2C-40E2-A1DC-EEF5DE780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656B79-93BA-4C78-9823-808DFD54C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6FCE65-8987-4E93-A7D5-00A0ECD39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C1527-DE00-4CB3-9E23-DC54B178D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4718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78FC68-916B-41DF-8310-B6D95DBEA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72A0B0-191E-4EF9-A765-76A84A42C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B801DD-3C52-45AF-994C-D8E372388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5A50E-7342-46DA-871A-76CBCE49F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773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7DC98-1F9A-4F48-A323-26CA79A18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7D845A-7819-4E15-B40A-14AE97977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0EFB0E-F1D1-4209-928D-FEEDC3D3C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40CA5-50E0-4ADD-B3BC-42ABBE182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88876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ACBA73-F14D-4A06-B21B-D71AD705E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9A855A-4F88-4F26-A1AD-E9E031929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CC35A2-A242-4835-869C-B6066DC5D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5790B-9EB4-42DB-B26E-C323EAFC6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83356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9FF4C0-EE31-4672-A28F-E8BE7B0DC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2847CC-77BC-4412-8627-4D650DAE3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8768CD-0B14-4E20-8F45-7F9203B4C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C8A40-663B-40AC-8468-D1385C41F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98276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F296A8-9244-4F49-9DAA-3FD02486D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15B0A8-2F9F-42FA-BB49-810660CDC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50EE7A-B7F6-418C-8650-0939D9C67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D07EF-23F6-42E4-8E1B-3D49B957B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55046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133AB-2217-4AFC-AC94-8F7182F86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A1938-4CF3-4BAB-A469-4C9AEC189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D138B-7541-4461-B768-9D3FBF1D2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1DF32-B866-47BE-95B7-D08AC3F1A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2698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C650D-D219-4027-BFAB-6EACDA6DE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F5AAA-E4CD-451C-857D-C7C982241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D5613-A404-48EC-A15D-A924949DE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FE6D1-D14A-4D63-80BF-27E3AD2E2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96017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81B7860C-E9FC-4B68-A499-88FAB59B2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C340C26F-A28B-420F-9999-1BEC27309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831CA3-977D-4A80-9B95-7C8A5F0302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6B0ECB-2A28-470B-9445-CD2DC7D7E8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C31703-90C7-46C5-A9E7-85A82C37D9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DC9E0988-AB21-4D0C-9DEA-8F0F9EACDE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id="{F333C218-580F-4E6F-922A-3D24A84F2D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3733800"/>
          <a:ext cx="221456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5258295" imgH="7053273" progId="Word.Document.8">
                  <p:embed/>
                </p:oleObj>
              </mc:Choice>
              <mc:Fallback>
                <p:oleObj name="Document" r:id="rId4" imgW="5258295" imgH="7053273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33800"/>
                        <a:ext cx="2214563" cy="297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10">
            <a:extLst>
              <a:ext uri="{FF2B5EF4-FFF2-40B4-BE49-F238E27FC236}">
                <a16:creationId xmlns:a16="http://schemas.microsoft.com/office/drawing/2014/main" id="{242A93A9-48E7-428D-9E47-E442C171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19200"/>
            <a:ext cx="7010400" cy="762000"/>
          </a:xfrm>
          <a:solidFill>
            <a:schemeClr val="bg1"/>
          </a:solidFill>
          <a:ln w="762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Building a Conversation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2">
            <a:extLst>
              <a:ext uri="{FF2B5EF4-FFF2-40B4-BE49-F238E27FC236}">
                <a16:creationId xmlns:a16="http://schemas.microsoft.com/office/drawing/2014/main" id="{E47FB3F7-BC5C-485E-87F6-9D4E47E01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1910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1267" name="Picture 2" descr="F:\USERS\PROFESSIONAL DEVELOPMENT\Presentations &amp; Handouts\Social\teen soc grp\photos.com pictures\girls talking on bus elementary.jpg">
            <a:extLst>
              <a:ext uri="{FF2B5EF4-FFF2-40B4-BE49-F238E27FC236}">
                <a16:creationId xmlns:a16="http://schemas.microsoft.com/office/drawing/2014/main" id="{A180BBE3-FD88-424A-811B-8323F8BE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789488" cy="32004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Cube 13">
            <a:extLst>
              <a:ext uri="{FF2B5EF4-FFF2-40B4-BE49-F238E27FC236}">
                <a16:creationId xmlns:a16="http://schemas.microsoft.com/office/drawing/2014/main" id="{CBF675B5-0D15-4EE2-976E-F49D32331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1600"/>
            <a:ext cx="2057400" cy="1676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1</a:t>
            </a:r>
          </a:p>
        </p:txBody>
      </p:sp>
      <p:sp>
        <p:nvSpPr>
          <p:cNvPr id="11269" name="Cube 10">
            <a:extLst>
              <a:ext uri="{FF2B5EF4-FFF2-40B4-BE49-F238E27FC236}">
                <a16:creationId xmlns:a16="http://schemas.microsoft.com/office/drawing/2014/main" id="{021D4262-705D-4AB2-B86E-FD0182DC8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057400" cy="16764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D9AC20-A804-4BB9-9B1A-AE704726CC36}"/>
              </a:ext>
            </a:extLst>
          </p:cNvPr>
          <p:cNvSpPr txBox="1">
            <a:spLocks/>
          </p:cNvSpPr>
          <p:nvPr/>
        </p:nvSpPr>
        <p:spPr>
          <a:xfrm>
            <a:off x="4267200" y="4191000"/>
            <a:ext cx="4724400" cy="762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33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Step 3:  Listen!!</a:t>
            </a:r>
          </a:p>
        </p:txBody>
      </p:sp>
      <p:sp>
        <p:nvSpPr>
          <p:cNvPr id="11271" name="Rounded Rectangular Callout 11">
            <a:extLst>
              <a:ext uri="{FF2B5EF4-FFF2-40B4-BE49-F238E27FC236}">
                <a16:creationId xmlns:a16="http://schemas.microsoft.com/office/drawing/2014/main" id="{C622393F-66A0-4825-9CE5-65FA148C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52400"/>
            <a:ext cx="2819400" cy="990600"/>
          </a:xfrm>
          <a:prstGeom prst="wedgeRoundRectCallout">
            <a:avLst>
              <a:gd name="adj1" fmla="val -15579"/>
              <a:gd name="adj2" fmla="val 77829"/>
              <a:gd name="adj3" fmla="val 16667"/>
            </a:avLst>
          </a:prstGeom>
          <a:solidFill>
            <a:srgbClr val="FFC000"/>
          </a:solidFill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your puppy’s name?</a:t>
            </a:r>
          </a:p>
        </p:txBody>
      </p:sp>
      <p:sp>
        <p:nvSpPr>
          <p:cNvPr id="11272" name="Cube 14">
            <a:extLst>
              <a:ext uri="{FF2B5EF4-FFF2-40B4-BE49-F238E27FC236}">
                <a16:creationId xmlns:a16="http://schemas.microsoft.com/office/drawing/2014/main" id="{287845F3-8818-4C82-9652-7931F2937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62200"/>
            <a:ext cx="2057400" cy="16764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3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2">
            <a:extLst>
              <a:ext uri="{FF2B5EF4-FFF2-40B4-BE49-F238E27FC236}">
                <a16:creationId xmlns:a16="http://schemas.microsoft.com/office/drawing/2014/main" id="{93AF4BFF-CE99-4A1E-8CC9-39617C1C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1910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2291" name="Picture 2" descr="F:\USERS\PROFESSIONAL DEVELOPMENT\Presentations &amp; Handouts\Social\teen soc grp\photos.com pictures\girls talking on bus elementary.jpg">
            <a:extLst>
              <a:ext uri="{FF2B5EF4-FFF2-40B4-BE49-F238E27FC236}">
                <a16:creationId xmlns:a16="http://schemas.microsoft.com/office/drawing/2014/main" id="{96F9B2F6-FDE3-40F7-B0A2-B310EE7DC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789488" cy="32004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Cube 13">
            <a:extLst>
              <a:ext uri="{FF2B5EF4-FFF2-40B4-BE49-F238E27FC236}">
                <a16:creationId xmlns:a16="http://schemas.microsoft.com/office/drawing/2014/main" id="{822AA6B1-BE20-4E48-BFB4-BA9BDFA13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1600"/>
            <a:ext cx="2057400" cy="1676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1</a:t>
            </a:r>
          </a:p>
        </p:txBody>
      </p:sp>
      <p:sp>
        <p:nvSpPr>
          <p:cNvPr id="12293" name="Cube 10">
            <a:extLst>
              <a:ext uri="{FF2B5EF4-FFF2-40B4-BE49-F238E27FC236}">
                <a16:creationId xmlns:a16="http://schemas.microsoft.com/office/drawing/2014/main" id="{09008541-2132-430B-9409-8FCA35838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057400" cy="16764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2</a:t>
            </a:r>
          </a:p>
        </p:txBody>
      </p:sp>
      <p:sp>
        <p:nvSpPr>
          <p:cNvPr id="12294" name="Cube 14">
            <a:extLst>
              <a:ext uri="{FF2B5EF4-FFF2-40B4-BE49-F238E27FC236}">
                <a16:creationId xmlns:a16="http://schemas.microsoft.com/office/drawing/2014/main" id="{52EFD0E1-082C-4F8A-9BAA-6D743D40A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62200"/>
            <a:ext cx="2057400" cy="16764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3</a:t>
            </a:r>
          </a:p>
        </p:txBody>
      </p:sp>
      <p:sp>
        <p:nvSpPr>
          <p:cNvPr id="12295" name="Oval Callout 8">
            <a:extLst>
              <a:ext uri="{FF2B5EF4-FFF2-40B4-BE49-F238E27FC236}">
                <a16:creationId xmlns:a16="http://schemas.microsoft.com/office/drawing/2014/main" id="{5FABC297-4601-4840-A8B6-3383A9DB4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"/>
            <a:ext cx="1905000" cy="1524000"/>
          </a:xfrm>
          <a:prstGeom prst="wedgeEllipseCallout">
            <a:avLst>
              <a:gd name="adj1" fmla="val 64310"/>
              <a:gd name="adj2" fmla="val 26069"/>
            </a:avLst>
          </a:prstGeom>
          <a:solidFill>
            <a:srgbClr val="96EAFE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C00000"/>
                </a:solidFill>
                <a:latin typeface="Kristen ITC" panose="03050502040202030202" pitchFamily="66" charset="0"/>
              </a:rPr>
              <a:t>His name is Hobbes</a:t>
            </a:r>
            <a:r>
              <a:rPr lang="en-US" altLang="en-US" sz="2400" b="1">
                <a:latin typeface="Kristen ITC" panose="03050502040202030202" pitchFamily="66" charset="0"/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FF7A72C-A298-4D7B-AA2A-B3C6E26A364A}"/>
              </a:ext>
            </a:extLst>
          </p:cNvPr>
          <p:cNvSpPr txBox="1">
            <a:spLocks/>
          </p:cNvSpPr>
          <p:nvPr/>
        </p:nvSpPr>
        <p:spPr>
          <a:xfrm>
            <a:off x="4419600" y="4114800"/>
            <a:ext cx="4343400" cy="76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Step 4: Respond</a:t>
            </a:r>
          </a:p>
        </p:txBody>
      </p:sp>
      <p:sp>
        <p:nvSpPr>
          <p:cNvPr id="12297" name="Cube 16">
            <a:extLst>
              <a:ext uri="{FF2B5EF4-FFF2-40B4-BE49-F238E27FC236}">
                <a16:creationId xmlns:a16="http://schemas.microsoft.com/office/drawing/2014/main" id="{E9A2ACF7-A282-41D1-9E82-A1617AE96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2057400" cy="1676400"/>
          </a:xfrm>
          <a:prstGeom prst="cube">
            <a:avLst>
              <a:gd name="adj" fmla="val 25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4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2">
            <a:extLst>
              <a:ext uri="{FF2B5EF4-FFF2-40B4-BE49-F238E27FC236}">
                <a16:creationId xmlns:a16="http://schemas.microsoft.com/office/drawing/2014/main" id="{C79D03BE-FC0E-499A-8A3F-880CBDB9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1910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3315" name="Picture 2" descr="F:\USERS\PROFESSIONAL DEVELOPMENT\Presentations &amp; Handouts\Social\teen soc grp\photos.com pictures\girls talking on bus elementary.jpg">
            <a:extLst>
              <a:ext uri="{FF2B5EF4-FFF2-40B4-BE49-F238E27FC236}">
                <a16:creationId xmlns:a16="http://schemas.microsoft.com/office/drawing/2014/main" id="{3D6F7354-00F6-401B-A5C9-DDACE5D09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789488" cy="32004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Cube 13">
            <a:extLst>
              <a:ext uri="{FF2B5EF4-FFF2-40B4-BE49-F238E27FC236}">
                <a16:creationId xmlns:a16="http://schemas.microsoft.com/office/drawing/2014/main" id="{51709433-DA3F-4213-AA45-1D9280594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0"/>
            <a:ext cx="2057400" cy="1676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1</a:t>
            </a:r>
          </a:p>
        </p:txBody>
      </p:sp>
      <p:sp>
        <p:nvSpPr>
          <p:cNvPr id="13317" name="Cube 10">
            <a:extLst>
              <a:ext uri="{FF2B5EF4-FFF2-40B4-BE49-F238E27FC236}">
                <a16:creationId xmlns:a16="http://schemas.microsoft.com/office/drawing/2014/main" id="{36D4B4C9-F524-4535-B25C-C56870AEF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2057400" cy="16764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2</a:t>
            </a:r>
          </a:p>
        </p:txBody>
      </p:sp>
      <p:sp>
        <p:nvSpPr>
          <p:cNvPr id="13318" name="Cube 14">
            <a:extLst>
              <a:ext uri="{FF2B5EF4-FFF2-40B4-BE49-F238E27FC236}">
                <a16:creationId xmlns:a16="http://schemas.microsoft.com/office/drawing/2014/main" id="{EA1B3A4A-5930-420D-BAD1-E2C735E7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67000"/>
            <a:ext cx="2057400" cy="16764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3</a:t>
            </a:r>
          </a:p>
        </p:txBody>
      </p:sp>
      <p:sp>
        <p:nvSpPr>
          <p:cNvPr id="13319" name="Cube 16">
            <a:extLst>
              <a:ext uri="{FF2B5EF4-FFF2-40B4-BE49-F238E27FC236}">
                <a16:creationId xmlns:a16="http://schemas.microsoft.com/office/drawing/2014/main" id="{C937EE40-020F-483A-A902-9361350C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95400"/>
            <a:ext cx="2057400" cy="1676400"/>
          </a:xfrm>
          <a:prstGeom prst="cube">
            <a:avLst>
              <a:gd name="adj" fmla="val 25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4</a:t>
            </a:r>
          </a:p>
        </p:txBody>
      </p:sp>
      <p:sp>
        <p:nvSpPr>
          <p:cNvPr id="13320" name="Cube 9">
            <a:extLst>
              <a:ext uri="{FF2B5EF4-FFF2-40B4-BE49-F238E27FC236}">
                <a16:creationId xmlns:a16="http://schemas.microsoft.com/office/drawing/2014/main" id="{2542C72A-FF67-4C37-A631-29EC2D68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0"/>
            <a:ext cx="2057400" cy="1676400"/>
          </a:xfrm>
          <a:prstGeom prst="cube">
            <a:avLst>
              <a:gd name="adj" fmla="val 25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5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D25D84-0826-4378-B1C2-7724314208CF}"/>
              </a:ext>
            </a:extLst>
          </p:cNvPr>
          <p:cNvSpPr txBox="1">
            <a:spLocks/>
          </p:cNvSpPr>
          <p:nvPr/>
        </p:nvSpPr>
        <p:spPr>
          <a:xfrm>
            <a:off x="4191000" y="4114800"/>
            <a:ext cx="4800600" cy="76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 5:  Keep it Going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61BECC71-30B5-48FE-A483-D567868C8808}"/>
              </a:ext>
            </a:extLst>
          </p:cNvPr>
          <p:cNvSpPr/>
          <p:nvPr/>
        </p:nvSpPr>
        <p:spPr bwMode="auto">
          <a:xfrm>
            <a:off x="2743200" y="304800"/>
            <a:ext cx="2286000" cy="1981200"/>
          </a:xfrm>
          <a:prstGeom prst="wedgeEllipseCallout">
            <a:avLst>
              <a:gd name="adj1" fmla="val 63929"/>
              <a:gd name="adj2" fmla="val 29778"/>
            </a:avLst>
          </a:prstGeom>
          <a:solidFill>
            <a:srgbClr val="FFC000"/>
          </a:solidFill>
          <a:ln w="57150" cap="flat" cmpd="sng" algn="ctr">
            <a:solidFill>
              <a:srgbClr val="4D6B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4D6B89"/>
                </a:solidFill>
                <a:latin typeface="+mj-lt"/>
              </a:rPr>
              <a:t>Do you have any pets?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C4484605-EBD2-4CD7-8D22-E54E24EE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762000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Let’s Look at Another Conversation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riendship elementary snack time.jpg">
            <a:extLst>
              <a:ext uri="{FF2B5EF4-FFF2-40B4-BE49-F238E27FC236}">
                <a16:creationId xmlns:a16="http://schemas.microsoft.com/office/drawing/2014/main" id="{4E508261-8091-41B9-AA2A-0C4A6679C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897688" cy="4595813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Box 5">
            <a:extLst>
              <a:ext uri="{FF2B5EF4-FFF2-40B4-BE49-F238E27FC236}">
                <a16:creationId xmlns:a16="http://schemas.microsoft.com/office/drawing/2014/main" id="{035AB60B-CF7E-4AF1-B0F4-3A02A943F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638800"/>
            <a:ext cx="4953000" cy="523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Aharoni" panose="02010803020104030203" pitchFamily="2" charset="-79"/>
                <a:cs typeface="Aharoni" panose="02010803020104030203" pitchFamily="2" charset="-79"/>
              </a:rPr>
              <a:t>Step 1:  Greet your friend – </a:t>
            </a:r>
          </a:p>
        </p:txBody>
      </p:sp>
      <p:sp>
        <p:nvSpPr>
          <p:cNvPr id="15364" name="Rectangular Callout 4">
            <a:extLst>
              <a:ext uri="{FF2B5EF4-FFF2-40B4-BE49-F238E27FC236}">
                <a16:creationId xmlns:a16="http://schemas.microsoft.com/office/drawing/2014/main" id="{D823EFBB-09B0-4560-8E16-BBD4D306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762000"/>
            <a:ext cx="3048000" cy="1600200"/>
          </a:xfrm>
          <a:prstGeom prst="wedgeRectCallout">
            <a:avLst>
              <a:gd name="adj1" fmla="val -20833"/>
              <a:gd name="adj2" fmla="val 70574"/>
            </a:avLst>
          </a:prstGeom>
          <a:solidFill>
            <a:schemeClr val="accent1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600" b="1">
              <a:latin typeface="Kristen ITC" panose="03050502040202030202" pitchFamily="66" charset="0"/>
            </a:endParaRPr>
          </a:p>
          <a:p>
            <a:pPr algn="ctr"/>
            <a:r>
              <a:rPr lang="en-US" altLang="en-US" sz="3600" b="1">
                <a:latin typeface="Kristen ITC" panose="03050502040202030202" pitchFamily="66" charset="0"/>
              </a:rPr>
              <a:t>What’s Up?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riendship elementary snack time.jpg">
            <a:extLst>
              <a:ext uri="{FF2B5EF4-FFF2-40B4-BE49-F238E27FC236}">
                <a16:creationId xmlns:a16="http://schemas.microsoft.com/office/drawing/2014/main" id="{A8EB5485-0FC3-4478-A3A8-EDCEFCEC2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6897688" cy="4595813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DBBFAE-7936-4D71-8E06-A853DE2D77C2}"/>
              </a:ext>
            </a:extLst>
          </p:cNvPr>
          <p:cNvSpPr txBox="1">
            <a:spLocks/>
          </p:cNvSpPr>
          <p:nvPr/>
        </p:nvSpPr>
        <p:spPr>
          <a:xfrm>
            <a:off x="1219200" y="5486400"/>
            <a:ext cx="70104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33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ker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Step 2:  Start the Conversation - Comment or Question about a Topic</a:t>
            </a:r>
          </a:p>
        </p:txBody>
      </p:sp>
      <p:sp>
        <p:nvSpPr>
          <p:cNvPr id="16388" name="Oval Callout 6">
            <a:extLst>
              <a:ext uri="{FF2B5EF4-FFF2-40B4-BE49-F238E27FC236}">
                <a16:creationId xmlns:a16="http://schemas.microsoft.com/office/drawing/2014/main" id="{251B6578-379B-46E6-81D9-733EE3DFF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28600"/>
            <a:ext cx="2514600" cy="2133600"/>
          </a:xfrm>
          <a:prstGeom prst="wedgeEllipseCallout">
            <a:avLst>
              <a:gd name="adj1" fmla="val -53093"/>
              <a:gd name="adj2" fmla="val 60458"/>
            </a:avLst>
          </a:prstGeom>
          <a:solidFill>
            <a:srgbClr val="FF990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4D6B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like cookies better than chips?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friendship elementary snack time.jpg">
            <a:extLst>
              <a:ext uri="{FF2B5EF4-FFF2-40B4-BE49-F238E27FC236}">
                <a16:creationId xmlns:a16="http://schemas.microsoft.com/office/drawing/2014/main" id="{64687E44-6700-46DA-B48E-BACAC2D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897688" cy="4595813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45087A9-657E-4D05-AD28-AC9810071661}"/>
              </a:ext>
            </a:extLst>
          </p:cNvPr>
          <p:cNvSpPr txBox="1">
            <a:spLocks/>
          </p:cNvSpPr>
          <p:nvPr/>
        </p:nvSpPr>
        <p:spPr>
          <a:xfrm>
            <a:off x="2286000" y="5638800"/>
            <a:ext cx="4724400" cy="762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33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Step 3:  Listen!!</a:t>
            </a:r>
          </a:p>
        </p:txBody>
      </p:sp>
      <p:sp>
        <p:nvSpPr>
          <p:cNvPr id="17412" name="Rounded Rectangular Callout 3">
            <a:extLst>
              <a:ext uri="{FF2B5EF4-FFF2-40B4-BE49-F238E27FC236}">
                <a16:creationId xmlns:a16="http://schemas.microsoft.com/office/drawing/2014/main" id="{C09F25D9-27AB-44EC-AD71-DF448D32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1981200" cy="1676400"/>
          </a:xfrm>
          <a:prstGeom prst="wedgeRoundRectCallout">
            <a:avLst>
              <a:gd name="adj1" fmla="val 47301"/>
              <a:gd name="adj2" fmla="val 75056"/>
              <a:gd name="adj3" fmla="val 16667"/>
            </a:avLst>
          </a:prstGeom>
          <a:solidFill>
            <a:srgbClr val="92D050"/>
          </a:solidFill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4D6B89"/>
                </a:solidFill>
              </a:rPr>
              <a:t>I like cookies better than chips – but I really love popcorn!!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iendship elementary snack time.jpg">
            <a:extLst>
              <a:ext uri="{FF2B5EF4-FFF2-40B4-BE49-F238E27FC236}">
                <a16:creationId xmlns:a16="http://schemas.microsoft.com/office/drawing/2014/main" id="{91EB623C-525A-4D91-A904-8D4206D3A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97688" cy="4595813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F7DC7C-2676-4F08-90D0-326DAA669382}"/>
              </a:ext>
            </a:extLst>
          </p:cNvPr>
          <p:cNvSpPr txBox="1">
            <a:spLocks/>
          </p:cNvSpPr>
          <p:nvPr/>
        </p:nvSpPr>
        <p:spPr>
          <a:xfrm>
            <a:off x="2743200" y="5486400"/>
            <a:ext cx="4343400" cy="76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Step 4: Respond</a:t>
            </a:r>
          </a:p>
        </p:txBody>
      </p:sp>
      <p:sp>
        <p:nvSpPr>
          <p:cNvPr id="18436" name="Rectangular Callout 3">
            <a:extLst>
              <a:ext uri="{FF2B5EF4-FFF2-40B4-BE49-F238E27FC236}">
                <a16:creationId xmlns:a16="http://schemas.microsoft.com/office/drawing/2014/main" id="{CDFE5494-91C2-464A-AEA8-0D27E620E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81000"/>
            <a:ext cx="1905000" cy="1981200"/>
          </a:xfrm>
          <a:prstGeom prst="wedgeRectCallout">
            <a:avLst>
              <a:gd name="adj1" fmla="val -39690"/>
              <a:gd name="adj2" fmla="val 68546"/>
            </a:avLst>
          </a:prstGeom>
          <a:solidFill>
            <a:srgbClr val="0070C0"/>
          </a:solidFill>
          <a:ln w="762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00"/>
                </a:solidFill>
                <a:latin typeface="Bradley Hand ITC" panose="03070402050302030203" pitchFamily="66" charset="0"/>
              </a:rPr>
              <a:t>We always get popcorn at the movies. It is so delicious.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friendship elementary snack time.jpg">
            <a:extLst>
              <a:ext uri="{FF2B5EF4-FFF2-40B4-BE49-F238E27FC236}">
                <a16:creationId xmlns:a16="http://schemas.microsoft.com/office/drawing/2014/main" id="{D9F3E54F-D659-42DC-A593-07152606E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97688" cy="4595813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6E188F1-F373-4D93-A81B-DA365469381A}"/>
              </a:ext>
            </a:extLst>
          </p:cNvPr>
          <p:cNvSpPr txBox="1">
            <a:spLocks/>
          </p:cNvSpPr>
          <p:nvPr/>
        </p:nvSpPr>
        <p:spPr>
          <a:xfrm>
            <a:off x="3886200" y="5334000"/>
            <a:ext cx="4800600" cy="76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 5:  Keep it Going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DA142A03-CED7-4F5E-B715-985032C53270}"/>
              </a:ext>
            </a:extLst>
          </p:cNvPr>
          <p:cNvSpPr/>
          <p:nvPr/>
        </p:nvSpPr>
        <p:spPr bwMode="auto">
          <a:xfrm>
            <a:off x="5943600" y="609600"/>
            <a:ext cx="2438400" cy="1828800"/>
          </a:xfrm>
          <a:prstGeom prst="wedgeEllipseCallout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What else do you like for snacks?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71F2EE7-E999-4C97-8333-A736441B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28800"/>
            <a:ext cx="8001000" cy="1371600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>
                <a:latin typeface="Aharoni" panose="02010803020104030203" pitchFamily="2" charset="-79"/>
                <a:cs typeface="Aharoni" panose="02010803020104030203" pitchFamily="2" charset="-79"/>
              </a:rPr>
              <a:t>Let’s Listen To A Conversation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>
            <a:extLst>
              <a:ext uri="{FF2B5EF4-FFF2-40B4-BE49-F238E27FC236}">
                <a16:creationId xmlns:a16="http://schemas.microsoft.com/office/drawing/2014/main" id="{5F2EBCC2-A38E-4856-ADBE-1A4992B3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2400"/>
            <a:ext cx="6096000" cy="1295400"/>
          </a:xfrm>
          <a:solidFill>
            <a:schemeClr val="bg1"/>
          </a:solidFill>
          <a:ln w="762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We Can Build a Conversation</a:t>
            </a:r>
          </a:p>
        </p:txBody>
      </p:sp>
      <p:pic>
        <p:nvPicPr>
          <p:cNvPr id="3075" name="Picture 2" descr="F:\USERS\PROFESSIONAL DEVELOPMENT\Presentations &amp; Handouts\Social\teen soc grp\photos.com pictures\girls talking on bus elementary.jpg">
            <a:extLst>
              <a:ext uri="{FF2B5EF4-FFF2-40B4-BE49-F238E27FC236}">
                <a16:creationId xmlns:a16="http://schemas.microsoft.com/office/drawing/2014/main" id="{10685B60-1DE7-4BA0-A63F-DC5048DC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272213" cy="4191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473331A-4FE4-4D32-85CD-DC8D1E6E5CEB}"/>
              </a:ext>
            </a:extLst>
          </p:cNvPr>
          <p:cNvSpPr/>
          <p:nvPr/>
        </p:nvSpPr>
        <p:spPr bwMode="auto">
          <a:xfrm>
            <a:off x="762000" y="2133600"/>
            <a:ext cx="1981200" cy="1295400"/>
          </a:xfrm>
          <a:prstGeom prst="wedgeRoundRectCallout">
            <a:avLst>
              <a:gd name="adj1" fmla="val 59387"/>
              <a:gd name="adj2" fmla="val 80987"/>
              <a:gd name="adj3" fmla="val 16667"/>
            </a:avLst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5400" b="1" dirty="0">
                <a:solidFill>
                  <a:srgbClr val="7030A0"/>
                </a:solidFill>
                <a:latin typeface="+mj-lt"/>
              </a:rPr>
              <a:t>Hi!</a:t>
            </a:r>
          </a:p>
        </p:txBody>
      </p:sp>
      <p:sp>
        <p:nvSpPr>
          <p:cNvPr id="3077" name="Oval Callout 5">
            <a:extLst>
              <a:ext uri="{FF2B5EF4-FFF2-40B4-BE49-F238E27FC236}">
                <a16:creationId xmlns:a16="http://schemas.microsoft.com/office/drawing/2014/main" id="{A1D7DB4B-9E10-4406-8E37-A1F53FB8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2667000" cy="1676400"/>
          </a:xfrm>
          <a:prstGeom prst="wedgeEllipseCallout">
            <a:avLst>
              <a:gd name="adj1" fmla="val 56310"/>
              <a:gd name="adj2" fmla="val -68931"/>
            </a:avLst>
          </a:prstGeom>
          <a:solidFill>
            <a:srgbClr val="A8EEFE"/>
          </a:solidFill>
          <a:ln w="76200" algn="ctr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33CC"/>
                </a:solidFill>
                <a:latin typeface="Bradley Hand ITC" panose="03070402050302030203" pitchFamily="66" charset="0"/>
              </a:rPr>
              <a:t>What’s Up?</a:t>
            </a:r>
          </a:p>
        </p:txBody>
      </p:sp>
      <p:sp>
        <p:nvSpPr>
          <p:cNvPr id="3078" name="Rectangular Callout 6">
            <a:extLst>
              <a:ext uri="{FF2B5EF4-FFF2-40B4-BE49-F238E27FC236}">
                <a16:creationId xmlns:a16="http://schemas.microsoft.com/office/drawing/2014/main" id="{67C902A2-5FF9-4257-87F5-C4E1E9C5A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00200"/>
            <a:ext cx="2286000" cy="1371600"/>
          </a:xfrm>
          <a:prstGeom prst="wedgeRectCallout">
            <a:avLst>
              <a:gd name="adj1" fmla="val -42259"/>
              <a:gd name="adj2" fmla="val 68056"/>
            </a:avLst>
          </a:prstGeom>
          <a:solidFill>
            <a:srgbClr val="FFC000"/>
          </a:solidFill>
          <a:ln w="571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B0F0"/>
                </a:solidFill>
                <a:latin typeface="Forte" panose="03060902040502070203" pitchFamily="66" charset="0"/>
              </a:rPr>
              <a:t>How are you?</a:t>
            </a:r>
          </a:p>
        </p:txBody>
      </p:sp>
      <p:sp>
        <p:nvSpPr>
          <p:cNvPr id="3079" name="TextBox 8">
            <a:extLst>
              <a:ext uri="{FF2B5EF4-FFF2-40B4-BE49-F238E27FC236}">
                <a16:creationId xmlns:a16="http://schemas.microsoft.com/office/drawing/2014/main" id="{5FEC8996-DBEE-4977-8A19-C497CD208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62000" cy="3698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OR</a:t>
            </a:r>
          </a:p>
        </p:txBody>
      </p:sp>
      <p:sp>
        <p:nvSpPr>
          <p:cNvPr id="3080" name="TextBox 9">
            <a:extLst>
              <a:ext uri="{FF2B5EF4-FFF2-40B4-BE49-F238E27FC236}">
                <a16:creationId xmlns:a16="http://schemas.microsoft.com/office/drawing/2014/main" id="{A1023ADB-7755-4EBE-9E84-BD4EEECA1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33600"/>
            <a:ext cx="762000" cy="3698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OR</a:t>
            </a:r>
          </a:p>
        </p:txBody>
      </p:sp>
      <p:sp>
        <p:nvSpPr>
          <p:cNvPr id="3081" name="TextBox 5">
            <a:extLst>
              <a:ext uri="{FF2B5EF4-FFF2-40B4-BE49-F238E27FC236}">
                <a16:creationId xmlns:a16="http://schemas.microsoft.com/office/drawing/2014/main" id="{75D208BE-B51A-49DE-B0ED-34D29C87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867400"/>
            <a:ext cx="4953000" cy="523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Aharoni" panose="02010803020104030203" pitchFamily="2" charset="-79"/>
                <a:cs typeface="Aharoni" panose="02010803020104030203" pitchFamily="2" charset="-79"/>
              </a:rPr>
              <a:t>Step 1:  Greet your friend –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7" grpId="0" animBg="1"/>
      <p:bldP spid="3078" grpId="0" animBg="1"/>
      <p:bldP spid="3079" grpId="0" animBg="1"/>
      <p:bldP spid="30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0CE6D2D-C1CA-46B5-9A75-E198661F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43000"/>
            <a:ext cx="7239000" cy="1752600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Let’s Try Building a Conversation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mommymaria.files.wordpress.com/2010/03/games.jpg">
            <a:extLst>
              <a:ext uri="{FF2B5EF4-FFF2-40B4-BE49-F238E27FC236}">
                <a16:creationId xmlns:a16="http://schemas.microsoft.com/office/drawing/2014/main" id="{EECFBB77-50BF-41F7-808A-CE9FBB796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2971800" cy="2971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6" descr="http://www.eslpod.com/eslpod_blog/wp-content/uploads/2008/12/fast-food-restaurants.jpg">
            <a:extLst>
              <a:ext uri="{FF2B5EF4-FFF2-40B4-BE49-F238E27FC236}">
                <a16:creationId xmlns:a16="http://schemas.microsoft.com/office/drawing/2014/main" id="{EC908E53-5FC2-4E49-B493-F8AB510B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4038600" cy="22590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8" descr="http://blog.giftgenies.com/wp-content/uploads/2010/05/kids-books2-1024x640.jpg">
            <a:extLst>
              <a:ext uri="{FF2B5EF4-FFF2-40B4-BE49-F238E27FC236}">
                <a16:creationId xmlns:a16="http://schemas.microsoft.com/office/drawing/2014/main" id="{3A4A5514-8681-4BA5-8528-CD689C89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572000" cy="28575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2" descr="http://www.vivax.com/images/catalog/133/1170_0233816.jpg">
            <a:extLst>
              <a:ext uri="{FF2B5EF4-FFF2-40B4-BE49-F238E27FC236}">
                <a16:creationId xmlns:a16="http://schemas.microsoft.com/office/drawing/2014/main" id="{01E690DD-478E-4767-A866-772A781B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3086100" cy="2057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itle 1">
            <a:extLst>
              <a:ext uri="{FF2B5EF4-FFF2-40B4-BE49-F238E27FC236}">
                <a16:creationId xmlns:a16="http://schemas.microsoft.com/office/drawing/2014/main" id="{F30DA5FE-0E2E-41E1-847B-1072CB3B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52800"/>
            <a:ext cx="7543800" cy="762000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>
                <a:latin typeface="Aharoni" panose="02010803020104030203" pitchFamily="2" charset="-79"/>
                <a:cs typeface="Aharoni" panose="02010803020104030203" pitchFamily="2" charset="-79"/>
              </a:rPr>
              <a:t>Choose a Topic</a:t>
            </a:r>
          </a:p>
        </p:txBody>
      </p:sp>
      <p:sp>
        <p:nvSpPr>
          <p:cNvPr id="22535" name="TextBox 6">
            <a:extLst>
              <a:ext uri="{FF2B5EF4-FFF2-40B4-BE49-F238E27FC236}">
                <a16:creationId xmlns:a16="http://schemas.microsoft.com/office/drawing/2014/main" id="{28595703-30E2-4904-BF40-01BD1D473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1447800" cy="3698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books</a:t>
            </a:r>
          </a:p>
        </p:txBody>
      </p:sp>
      <p:sp>
        <p:nvSpPr>
          <p:cNvPr id="22536" name="TextBox 7">
            <a:extLst>
              <a:ext uri="{FF2B5EF4-FFF2-40B4-BE49-F238E27FC236}">
                <a16:creationId xmlns:a16="http://schemas.microsoft.com/office/drawing/2014/main" id="{07CE53EC-62F7-4833-B4DF-837CF3221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514600"/>
            <a:ext cx="1295400" cy="381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games</a:t>
            </a:r>
          </a:p>
        </p:txBody>
      </p:sp>
      <p:sp>
        <p:nvSpPr>
          <p:cNvPr id="22537" name="TextBox 8">
            <a:extLst>
              <a:ext uri="{FF2B5EF4-FFF2-40B4-BE49-F238E27FC236}">
                <a16:creationId xmlns:a16="http://schemas.microsoft.com/office/drawing/2014/main" id="{06120D2A-66B1-4785-BC7A-5EAE282D5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57800"/>
            <a:ext cx="1371600" cy="3698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restaurants</a:t>
            </a:r>
          </a:p>
        </p:txBody>
      </p:sp>
      <p:sp>
        <p:nvSpPr>
          <p:cNvPr id="22538" name="TextBox 9">
            <a:extLst>
              <a:ext uri="{FF2B5EF4-FFF2-40B4-BE49-F238E27FC236}">
                <a16:creationId xmlns:a16="http://schemas.microsoft.com/office/drawing/2014/main" id="{E6B45642-8953-49A6-9E93-1C78A083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486400"/>
            <a:ext cx="1219200" cy="3698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TV shows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D17BEAB-DBF6-4E00-9281-C93AF585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7543800" cy="1219200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How Tall is Your Conversation Tower?</a:t>
            </a:r>
          </a:p>
        </p:txBody>
      </p:sp>
      <p:pic>
        <p:nvPicPr>
          <p:cNvPr id="23555" name="Picture 2" descr="http://www.visualphotos.com/photo/2x3149732/two_boys_playing_with_building_blocks_42-17098848.jpg">
            <a:extLst>
              <a:ext uri="{FF2B5EF4-FFF2-40B4-BE49-F238E27FC236}">
                <a16:creationId xmlns:a16="http://schemas.microsoft.com/office/drawing/2014/main" id="{E259D07F-EA81-49BB-A064-F487ED52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667500" cy="463867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384CA1B-0976-4BA1-8389-B1A2A06594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So What Do You Think?</a:t>
            </a:r>
          </a:p>
        </p:txBody>
      </p:sp>
      <p:pic>
        <p:nvPicPr>
          <p:cNvPr id="24579" name="Picture 2" descr="http://geeksarewired.com/wp-content/uploads/2012/10/wreckitralphbanner6969.jpg">
            <a:extLst>
              <a:ext uri="{FF2B5EF4-FFF2-40B4-BE49-F238E27FC236}">
                <a16:creationId xmlns:a16="http://schemas.microsoft.com/office/drawing/2014/main" id="{3023B83A-6DBB-49E0-9EF8-E72E0309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7848600" cy="39243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Oval Callout 4">
            <a:extLst>
              <a:ext uri="{FF2B5EF4-FFF2-40B4-BE49-F238E27FC236}">
                <a16:creationId xmlns:a16="http://schemas.microsoft.com/office/drawing/2014/main" id="{DEE15F0E-5401-4FC1-A594-C92D297A5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838200"/>
            <a:ext cx="4114800" cy="5715000"/>
          </a:xfrm>
          <a:prstGeom prst="wedgeEllipseCallout">
            <a:avLst>
              <a:gd name="adj1" fmla="val -59769"/>
              <a:gd name="adj2" fmla="val -14579"/>
            </a:avLst>
          </a:prstGeom>
          <a:solidFill>
            <a:schemeClr val="accent1"/>
          </a:solidFill>
          <a:ln w="76200" algn="ctr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/>
              <a:t>Don’t Wreck It!</a:t>
            </a:r>
          </a:p>
          <a:p>
            <a:pPr algn="ctr"/>
            <a:endParaRPr lang="en-US" altLang="en-US" sz="3200" b="1"/>
          </a:p>
          <a:p>
            <a:pPr algn="ctr"/>
            <a:r>
              <a:rPr lang="en-US" altLang="en-US" sz="3200" b="1"/>
              <a:t>What bad habits might make your Conversation Tower fall down?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7CD84F4-3D24-4727-963B-54A9BFA4A8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Building a Conversation</a:t>
            </a:r>
          </a:p>
        </p:txBody>
      </p:sp>
      <p:sp>
        <p:nvSpPr>
          <p:cNvPr id="25603" name="Content Placeholder 3">
            <a:extLst>
              <a:ext uri="{FF2B5EF4-FFF2-40B4-BE49-F238E27FC236}">
                <a16:creationId xmlns:a16="http://schemas.microsoft.com/office/drawing/2014/main" id="{C00F534B-873C-4087-9583-4E3CB0AA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6019800" cy="4267200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Step 1:  Greet your friend</a:t>
            </a:r>
          </a:p>
          <a:p>
            <a:r>
              <a:rPr lang="en-US" altLang="en-US"/>
              <a:t>Step 2:  Start the conversation with a comment or question</a:t>
            </a:r>
          </a:p>
          <a:p>
            <a:r>
              <a:rPr lang="en-US" altLang="en-US"/>
              <a:t>Step 3:  Listen</a:t>
            </a:r>
          </a:p>
          <a:p>
            <a:r>
              <a:rPr lang="en-US" altLang="en-US"/>
              <a:t>Step 4:  Respond</a:t>
            </a:r>
          </a:p>
          <a:p>
            <a:r>
              <a:rPr lang="en-US" altLang="en-US"/>
              <a:t>Step 5:  Keep It Going</a:t>
            </a:r>
          </a:p>
        </p:txBody>
      </p:sp>
      <p:pic>
        <p:nvPicPr>
          <p:cNvPr id="25604" name="Picture 2" descr="http://ccfs.ucdavis.edu/images/photos/puttingtopblockclean2-250x403prog.jpg">
            <a:extLst>
              <a:ext uri="{FF2B5EF4-FFF2-40B4-BE49-F238E27FC236}">
                <a16:creationId xmlns:a16="http://schemas.microsoft.com/office/drawing/2014/main" id="{567C96C9-A46E-4FAC-85DA-6A20AB29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836863" cy="4572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DD09BC88-ECB4-4724-A964-8F95ADF21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0"/>
            <a:ext cx="4419600" cy="523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Arial" charset="0"/>
              </a:rPr>
              <a:t>“Social Power” Point 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556DEFB-0608-4C26-9A6E-512177B3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  <a:solidFill>
            <a:schemeClr val="bg1"/>
          </a:solidFill>
          <a:ln w="762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>
                <a:latin typeface="Aharoni" panose="02010803020104030203" pitchFamily="2" charset="-79"/>
                <a:cs typeface="Aharoni" panose="02010803020104030203" pitchFamily="2" charset="-79"/>
              </a:rPr>
              <a:t>Step 2:  Start the Conversation - Comment or Question about a Topic</a:t>
            </a:r>
          </a:p>
        </p:txBody>
      </p:sp>
      <p:pic>
        <p:nvPicPr>
          <p:cNvPr id="4099" name="Picture 2" descr="F:\USERS\PROFESSIONAL DEVELOPMENT\Presentations &amp; Handouts\Social\teen soc grp\photos.com pictures\girls talking on bus elementary.jpg">
            <a:extLst>
              <a:ext uri="{FF2B5EF4-FFF2-40B4-BE49-F238E27FC236}">
                <a16:creationId xmlns:a16="http://schemas.microsoft.com/office/drawing/2014/main" id="{0EB15157-0F77-46F7-A2D2-EF1F6627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286000"/>
            <a:ext cx="6272212" cy="4191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Oval Callout 3">
            <a:extLst>
              <a:ext uri="{FF2B5EF4-FFF2-40B4-BE49-F238E27FC236}">
                <a16:creationId xmlns:a16="http://schemas.microsoft.com/office/drawing/2014/main" id="{60D4CDBF-359B-4699-A769-FE64406CA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3048000" cy="2057400"/>
          </a:xfrm>
          <a:prstGeom prst="wedgeEllipseCallout">
            <a:avLst>
              <a:gd name="adj1" fmla="val 60051"/>
              <a:gd name="adj2" fmla="val 47310"/>
            </a:avLst>
          </a:prstGeom>
          <a:solidFill>
            <a:schemeClr val="accent1"/>
          </a:solidFill>
          <a:ln w="57150" algn="ctr">
            <a:solidFill>
              <a:srgbClr val="0033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7030A0"/>
                </a:solidFill>
                <a:latin typeface="Comic Sans MS" panose="030F0702030302020204" pitchFamily="66" charset="0"/>
              </a:rPr>
              <a:t>I can’t wait to get home to see my puppy!</a:t>
            </a:r>
          </a:p>
          <a:p>
            <a:endParaRPr lang="en-US" altLang="en-US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US" altLang="en-US" b="1">
                <a:solidFill>
                  <a:srgbClr val="7030A0"/>
                </a:solidFill>
                <a:latin typeface="Comic Sans MS" panose="030F0702030302020204" pitchFamily="66" charset="0"/>
              </a:rPr>
              <a:t>(Comment)</a:t>
            </a:r>
          </a:p>
        </p:txBody>
      </p:sp>
      <p:sp>
        <p:nvSpPr>
          <p:cNvPr id="4101" name="TextBox 4">
            <a:extLst>
              <a:ext uri="{FF2B5EF4-FFF2-40B4-BE49-F238E27FC236}">
                <a16:creationId xmlns:a16="http://schemas.microsoft.com/office/drawing/2014/main" id="{5E6B4A07-1625-44E1-8A4A-4433A38AB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191000"/>
            <a:ext cx="838200" cy="369888"/>
          </a:xfrm>
          <a:prstGeom prst="rect">
            <a:avLst/>
          </a:prstGeom>
          <a:solidFill>
            <a:schemeClr val="bg1"/>
          </a:solidFill>
          <a:ln w="571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OR</a:t>
            </a:r>
          </a:p>
        </p:txBody>
      </p:sp>
      <p:sp>
        <p:nvSpPr>
          <p:cNvPr id="4102" name="Rectangular Callout 5">
            <a:extLst>
              <a:ext uri="{FF2B5EF4-FFF2-40B4-BE49-F238E27FC236}">
                <a16:creationId xmlns:a16="http://schemas.microsoft.com/office/drawing/2014/main" id="{FB75E9C6-BA02-4FD5-B364-ECDE1E18B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24400"/>
            <a:ext cx="2819400" cy="1905000"/>
          </a:xfrm>
          <a:prstGeom prst="wedgeRectCallout">
            <a:avLst>
              <a:gd name="adj1" fmla="val 64560"/>
              <a:gd name="adj2" fmla="val -48662"/>
            </a:avLst>
          </a:prstGeom>
          <a:solidFill>
            <a:srgbClr val="7C5989"/>
          </a:solidFill>
          <a:ln w="571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B0F0"/>
                </a:solidFill>
                <a:latin typeface="Bradley Hand ITC" panose="03070402050302030203" pitchFamily="66" charset="0"/>
              </a:rPr>
              <a:t>What are you going to do this afternoon?</a:t>
            </a:r>
          </a:p>
          <a:p>
            <a:r>
              <a:rPr lang="en-US" altLang="en-US" sz="2800" b="1">
                <a:solidFill>
                  <a:srgbClr val="00B0F0"/>
                </a:solidFill>
                <a:latin typeface="Bradley Hand ITC" panose="03070402050302030203" pitchFamily="66" charset="0"/>
              </a:rPr>
              <a:t>(Question)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A7DFBF3-E857-4CAD-9478-1988FB28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200"/>
            <a:ext cx="5791200" cy="762000"/>
          </a:xfrm>
          <a:solidFill>
            <a:schemeClr val="bg1"/>
          </a:solidFill>
          <a:ln w="762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Step 3:  Listen!!</a:t>
            </a:r>
          </a:p>
        </p:txBody>
      </p:sp>
      <p:pic>
        <p:nvPicPr>
          <p:cNvPr id="5123" name="Picture 2" descr="F:\USERS\PROFESSIONAL DEVELOPMENT\Presentations &amp; Handouts\Social\teen soc grp\photos.com pictures\girls talking on bus elementary.jpg">
            <a:extLst>
              <a:ext uri="{FF2B5EF4-FFF2-40B4-BE49-F238E27FC236}">
                <a16:creationId xmlns:a16="http://schemas.microsoft.com/office/drawing/2014/main" id="{9971DF3D-75CF-42B7-9940-9BAB2E3EA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272213" cy="4191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Box 3">
            <a:extLst>
              <a:ext uri="{FF2B5EF4-FFF2-40B4-BE49-F238E27FC236}">
                <a16:creationId xmlns:a16="http://schemas.microsoft.com/office/drawing/2014/main" id="{896EAC5E-0E65-419A-AEDD-7C52CCF14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0"/>
            <a:ext cx="6096000" cy="6461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Wait – Listen – Give your friend a chance to answer or comment. </a:t>
            </a:r>
          </a:p>
        </p:txBody>
      </p:sp>
      <p:sp>
        <p:nvSpPr>
          <p:cNvPr id="5125" name="Rounded Rectangular Callout 4">
            <a:extLst>
              <a:ext uri="{FF2B5EF4-FFF2-40B4-BE49-F238E27FC236}">
                <a16:creationId xmlns:a16="http://schemas.microsoft.com/office/drawing/2014/main" id="{B4630332-3019-4BE8-AE0F-AA7BD68A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219200"/>
            <a:ext cx="1752600" cy="1524000"/>
          </a:xfrm>
          <a:prstGeom prst="wedgeRoundRectCallout">
            <a:avLst>
              <a:gd name="adj1" fmla="val -48782"/>
              <a:gd name="adj2" fmla="val 64644"/>
              <a:gd name="adj3" fmla="val 16667"/>
            </a:avLst>
          </a:prstGeom>
          <a:solidFill>
            <a:srgbClr val="FFC000"/>
          </a:solidFill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your puppy’s name?</a:t>
            </a:r>
          </a:p>
        </p:txBody>
      </p:sp>
      <p:sp>
        <p:nvSpPr>
          <p:cNvPr id="5126" name="Right Arrow 5">
            <a:extLst>
              <a:ext uri="{FF2B5EF4-FFF2-40B4-BE49-F238E27FC236}">
                <a16:creationId xmlns:a16="http://schemas.microsoft.com/office/drawing/2014/main" id="{0F305893-C662-4CE4-851E-505D6B6BB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67000"/>
            <a:ext cx="1752600" cy="182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/>
              <a:t>She is staying quiet and listening to her friend.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969D08D-D796-45E6-A4B3-D170F1CA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6858000" cy="762000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Step 4: Respond</a:t>
            </a:r>
          </a:p>
        </p:txBody>
      </p:sp>
      <p:pic>
        <p:nvPicPr>
          <p:cNvPr id="6147" name="Picture 2" descr="F:\USERS\PROFESSIONAL DEVELOPMENT\Presentations &amp; Handouts\Social\teen soc grp\photos.com pictures\girls talking on bus elementary.jpg">
            <a:extLst>
              <a:ext uri="{FF2B5EF4-FFF2-40B4-BE49-F238E27FC236}">
                <a16:creationId xmlns:a16="http://schemas.microsoft.com/office/drawing/2014/main" id="{95F972C5-8A0E-4FC1-A4EB-CECBFBCD7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272213" cy="4191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3">
            <a:extLst>
              <a:ext uri="{FF2B5EF4-FFF2-40B4-BE49-F238E27FC236}">
                <a16:creationId xmlns:a16="http://schemas.microsoft.com/office/drawing/2014/main" id="{DE080A41-A1F8-482B-98F8-E83888D21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19800"/>
            <a:ext cx="4495800" cy="3698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Answer or Comment – Stay on Topic!!</a:t>
            </a:r>
          </a:p>
        </p:txBody>
      </p:sp>
      <p:sp>
        <p:nvSpPr>
          <p:cNvPr id="6149" name="Oval Callout 4">
            <a:extLst>
              <a:ext uri="{FF2B5EF4-FFF2-40B4-BE49-F238E27FC236}">
                <a16:creationId xmlns:a16="http://schemas.microsoft.com/office/drawing/2014/main" id="{FFE739D8-EF3E-4208-8739-7C8AC79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81200"/>
            <a:ext cx="1905000" cy="1524000"/>
          </a:xfrm>
          <a:prstGeom prst="wedgeEllipseCallout">
            <a:avLst>
              <a:gd name="adj1" fmla="val 64310"/>
              <a:gd name="adj2" fmla="val 26069"/>
            </a:avLst>
          </a:prstGeom>
          <a:solidFill>
            <a:srgbClr val="A8EEFE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C00000"/>
                </a:solidFill>
                <a:latin typeface="Kristen ITC" panose="03050502040202030202" pitchFamily="66" charset="0"/>
              </a:rPr>
              <a:t>His name is Hobbes</a:t>
            </a:r>
            <a:r>
              <a:rPr lang="en-US" altLang="en-US" sz="2400" b="1">
                <a:latin typeface="Kristen ITC" panose="03050502040202030202" pitchFamily="66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BD9C709-A54B-47A8-88B3-9013AFA0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6705600" cy="762000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Step 5:  Keep it Going</a:t>
            </a:r>
          </a:p>
        </p:txBody>
      </p:sp>
      <p:pic>
        <p:nvPicPr>
          <p:cNvPr id="7171" name="Picture 2" descr="F:\USERS\PROFESSIONAL DEVELOPMENT\Presentations &amp; Handouts\Social\teen soc grp\photos.com pictures\girls talking on bus elementary.jpg">
            <a:extLst>
              <a:ext uri="{FF2B5EF4-FFF2-40B4-BE49-F238E27FC236}">
                <a16:creationId xmlns:a16="http://schemas.microsoft.com/office/drawing/2014/main" id="{A3D4994A-C338-4FED-A4D0-A8F40B656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272213" cy="4191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Box 3">
            <a:extLst>
              <a:ext uri="{FF2B5EF4-FFF2-40B4-BE49-F238E27FC236}">
                <a16:creationId xmlns:a16="http://schemas.microsoft.com/office/drawing/2014/main" id="{038EC838-2BF9-40B0-A1C4-B965DA043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19800"/>
            <a:ext cx="5791200" cy="6461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Ask another question, make a comment or wait for your friend to talk.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F86C2D78-9600-4EB8-B4B6-22A560B4B8F0}"/>
              </a:ext>
            </a:extLst>
          </p:cNvPr>
          <p:cNvSpPr/>
          <p:nvPr/>
        </p:nvSpPr>
        <p:spPr bwMode="auto">
          <a:xfrm>
            <a:off x="457200" y="1905000"/>
            <a:ext cx="2286000" cy="1981200"/>
          </a:xfrm>
          <a:prstGeom prst="wedgeEllipseCallout">
            <a:avLst>
              <a:gd name="adj1" fmla="val 63929"/>
              <a:gd name="adj2" fmla="val 29778"/>
            </a:avLst>
          </a:prstGeom>
          <a:solidFill>
            <a:srgbClr val="FFC000"/>
          </a:solidFill>
          <a:ln w="57150" cap="flat" cmpd="sng" algn="ctr">
            <a:solidFill>
              <a:srgbClr val="4D6B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4D6B89"/>
                </a:solidFill>
                <a:latin typeface="+mj-lt"/>
              </a:rPr>
              <a:t>Do you have any pets?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F311AF4-080F-4257-933C-7EAB532C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9600"/>
            <a:ext cx="7086600" cy="762000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Let’s Look at That Again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2">
            <a:extLst>
              <a:ext uri="{FF2B5EF4-FFF2-40B4-BE49-F238E27FC236}">
                <a16:creationId xmlns:a16="http://schemas.microsoft.com/office/drawing/2014/main" id="{D0F52FFE-3DFF-407A-A429-72DF25500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1910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9219" name="Picture 2" descr="F:\USERS\PROFESSIONAL DEVELOPMENT\Presentations &amp; Handouts\Social\teen soc grp\photos.com pictures\girls talking on bus elementary.jpg">
            <a:extLst>
              <a:ext uri="{FF2B5EF4-FFF2-40B4-BE49-F238E27FC236}">
                <a16:creationId xmlns:a16="http://schemas.microsoft.com/office/drawing/2014/main" id="{13F310B3-F316-4B4C-BF0E-671D435C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789488" cy="32004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146B8ED-6BC4-4D08-A3A0-8562CB4826F6}"/>
              </a:ext>
            </a:extLst>
          </p:cNvPr>
          <p:cNvSpPr/>
          <p:nvPr/>
        </p:nvSpPr>
        <p:spPr bwMode="auto">
          <a:xfrm>
            <a:off x="2971800" y="457200"/>
            <a:ext cx="1981200" cy="1295400"/>
          </a:xfrm>
          <a:prstGeom prst="wedgeRoundRectCallout">
            <a:avLst>
              <a:gd name="adj1" fmla="val 59387"/>
              <a:gd name="adj2" fmla="val 67542"/>
              <a:gd name="adj3" fmla="val 16667"/>
            </a:avLst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5400" b="1" dirty="0">
                <a:solidFill>
                  <a:srgbClr val="7030A0"/>
                </a:solidFill>
                <a:latin typeface="+mj-lt"/>
              </a:rPr>
              <a:t>Hi!</a:t>
            </a:r>
          </a:p>
        </p:txBody>
      </p:sp>
      <p:sp>
        <p:nvSpPr>
          <p:cNvPr id="9221" name="TextBox 5">
            <a:extLst>
              <a:ext uri="{FF2B5EF4-FFF2-40B4-BE49-F238E27FC236}">
                <a16:creationId xmlns:a16="http://schemas.microsoft.com/office/drawing/2014/main" id="{48DD9780-4BFC-4B4B-95C0-19FB9D77A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267200"/>
            <a:ext cx="4953000" cy="523875"/>
          </a:xfrm>
          <a:prstGeom prst="rect">
            <a:avLst/>
          </a:prstGeom>
          <a:solidFill>
            <a:schemeClr val="bg1"/>
          </a:solidFill>
          <a:ln w="762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Aharoni" panose="02010803020104030203" pitchFamily="2" charset="-79"/>
                <a:cs typeface="Aharoni" panose="02010803020104030203" pitchFamily="2" charset="-79"/>
              </a:rPr>
              <a:t>Step 1:  Greet your friend – </a:t>
            </a:r>
          </a:p>
        </p:txBody>
      </p:sp>
      <p:sp>
        <p:nvSpPr>
          <p:cNvPr id="9222" name="Cube 13">
            <a:extLst>
              <a:ext uri="{FF2B5EF4-FFF2-40B4-BE49-F238E27FC236}">
                <a16:creationId xmlns:a16="http://schemas.microsoft.com/office/drawing/2014/main" id="{FC0AB2DE-C0E1-435C-BEB5-EBD45BB09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24400"/>
            <a:ext cx="2057400" cy="1676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2">
            <a:extLst>
              <a:ext uri="{FF2B5EF4-FFF2-40B4-BE49-F238E27FC236}">
                <a16:creationId xmlns:a16="http://schemas.microsoft.com/office/drawing/2014/main" id="{158B4A9A-F1B9-4734-A70B-D548A25AC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1910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0243" name="Picture 2" descr="F:\USERS\PROFESSIONAL DEVELOPMENT\Presentations &amp; Handouts\Social\teen soc grp\photos.com pictures\girls talking on bus elementary.jpg">
            <a:extLst>
              <a:ext uri="{FF2B5EF4-FFF2-40B4-BE49-F238E27FC236}">
                <a16:creationId xmlns:a16="http://schemas.microsoft.com/office/drawing/2014/main" id="{AA3C0043-C960-41D1-80C3-9A5C8B39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789488" cy="32004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Cube 13">
            <a:extLst>
              <a:ext uri="{FF2B5EF4-FFF2-40B4-BE49-F238E27FC236}">
                <a16:creationId xmlns:a16="http://schemas.microsoft.com/office/drawing/2014/main" id="{BE6E61C4-83DA-456F-A275-90FB932C1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1600"/>
            <a:ext cx="2057400" cy="1676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CFB55E-CDE6-4D8F-8D9B-CD42274F9916}"/>
              </a:ext>
            </a:extLst>
          </p:cNvPr>
          <p:cNvSpPr txBox="1">
            <a:spLocks/>
          </p:cNvSpPr>
          <p:nvPr/>
        </p:nvSpPr>
        <p:spPr>
          <a:xfrm>
            <a:off x="4419600" y="4191000"/>
            <a:ext cx="4267200" cy="1981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33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ker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Step 2:  Start the Conversation - Comment or Question about a Topic</a:t>
            </a:r>
          </a:p>
        </p:txBody>
      </p:sp>
      <p:sp>
        <p:nvSpPr>
          <p:cNvPr id="10246" name="Oval Callout 3">
            <a:extLst>
              <a:ext uri="{FF2B5EF4-FFF2-40B4-BE49-F238E27FC236}">
                <a16:creationId xmlns:a16="http://schemas.microsoft.com/office/drawing/2014/main" id="{0C766343-F454-4184-A839-AA4C95751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33400"/>
            <a:ext cx="3048000" cy="2057400"/>
          </a:xfrm>
          <a:prstGeom prst="wedgeEllipseCallout">
            <a:avLst>
              <a:gd name="adj1" fmla="val 56838"/>
              <a:gd name="adj2" fmla="val 22972"/>
            </a:avLst>
          </a:prstGeom>
          <a:solidFill>
            <a:schemeClr val="accent1"/>
          </a:solidFill>
          <a:ln w="57150" algn="ctr">
            <a:solidFill>
              <a:srgbClr val="0033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7030A0"/>
                </a:solidFill>
                <a:latin typeface="Comic Sans MS" panose="030F0702030302020204" pitchFamily="66" charset="0"/>
              </a:rPr>
              <a:t>I can’t wait to get home to see my puppy!</a:t>
            </a:r>
          </a:p>
          <a:p>
            <a:endParaRPr lang="en-US" altLang="en-US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US" altLang="en-US" b="1">
                <a:solidFill>
                  <a:srgbClr val="7030A0"/>
                </a:solidFill>
                <a:latin typeface="Comic Sans MS" panose="030F0702030302020204" pitchFamily="66" charset="0"/>
              </a:rPr>
              <a:t>(Comment)</a:t>
            </a:r>
          </a:p>
        </p:txBody>
      </p:sp>
      <p:sp>
        <p:nvSpPr>
          <p:cNvPr id="10247" name="Cube 10">
            <a:extLst>
              <a:ext uri="{FF2B5EF4-FFF2-40B4-BE49-F238E27FC236}">
                <a16:creationId xmlns:a16="http://schemas.microsoft.com/office/drawing/2014/main" id="{FBA995A3-4E81-4A06-B984-47DFBA3C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057400" cy="16764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/>
              <a:t>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theme/theme1.xml><?xml version="1.0" encoding="utf-8"?>
<a:theme xmlns:a="http://schemas.openxmlformats.org/drawingml/2006/main" name="Cloud skipper design template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1111</TotalTime>
  <Words>802</Words>
  <Application>Microsoft Office PowerPoint</Application>
  <PresentationFormat>On-screen Show (4:3)</PresentationFormat>
  <Paragraphs>252</Paragraphs>
  <Slides>24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Impact</vt:lpstr>
      <vt:lpstr>Times New Roman</vt:lpstr>
      <vt:lpstr>Aharoni</vt:lpstr>
      <vt:lpstr>Bradley Hand ITC</vt:lpstr>
      <vt:lpstr>Forte</vt:lpstr>
      <vt:lpstr>Comic Sans MS</vt:lpstr>
      <vt:lpstr>Verdana</vt:lpstr>
      <vt:lpstr>Kristen ITC</vt:lpstr>
      <vt:lpstr>Cloud skipper design template</vt:lpstr>
      <vt:lpstr>Microsoft Word Document</vt:lpstr>
      <vt:lpstr>Building a Conversation</vt:lpstr>
      <vt:lpstr>We Can Build a Conversation</vt:lpstr>
      <vt:lpstr>Step 2:  Start the Conversation - Comment or Question about a Topic</vt:lpstr>
      <vt:lpstr>Step 3:  Listen!!</vt:lpstr>
      <vt:lpstr>Step 4: Respond</vt:lpstr>
      <vt:lpstr>Step 5:  Keep it Going</vt:lpstr>
      <vt:lpstr>Let’s Look at That Again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Another Conversation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Listen To A Conversation</vt:lpstr>
      <vt:lpstr>Let’s Try Building a Conversation</vt:lpstr>
      <vt:lpstr>Choose a Topic</vt:lpstr>
      <vt:lpstr>How Tall is Your Conversation Tower?</vt:lpstr>
      <vt:lpstr>So What Do You Think?</vt:lpstr>
      <vt:lpstr>Building a Conversation</vt:lpstr>
    </vt:vector>
  </TitlesOfParts>
  <Company>The Watson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Skills:  Getting Started</dc:title>
  <dc:creator>marciala</dc:creator>
  <cp:lastModifiedBy>Lisa Falk</cp:lastModifiedBy>
  <cp:revision>69</cp:revision>
  <cp:lastPrinted>1601-01-01T00:00:00Z</cp:lastPrinted>
  <dcterms:created xsi:type="dcterms:W3CDTF">2007-06-20T11:58:12Z</dcterms:created>
  <dcterms:modified xsi:type="dcterms:W3CDTF">2021-03-02T15:19:12Z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TC010900251033</vt:lpwstr>
  </property>
</Properties>
</file>