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8" r:id="rId3"/>
    <p:sldId id="259" r:id="rId4"/>
    <p:sldId id="257" r:id="rId5"/>
    <p:sldId id="260" r:id="rId6"/>
    <p:sldId id="262" r:id="rId7"/>
    <p:sldId id="263" r:id="rId8"/>
    <p:sldId id="264" r:id="rId9"/>
    <p:sldId id="265" r:id="rId10"/>
    <p:sldId id="266" r:id="rId11"/>
    <p:sldId id="267" r:id="rId12"/>
    <p:sldId id="268" r:id="rId13"/>
    <p:sldId id="269" r:id="rId14"/>
    <p:sldId id="261"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F378"/>
    <a:srgbClr val="F466D9"/>
    <a:srgbClr val="FFCD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104" d="100"/>
          <a:sy n="104" d="100"/>
        </p:scale>
        <p:origin x="1218" y="11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58A90A-EAFA-469F-83B3-C3F20EFB3FB6}" type="datetimeFigureOut">
              <a:rPr lang="en-US" smtClean="0"/>
              <a:t>11/6/2019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6A05A5-138C-465E-A34D-42AFF64B1E47}" type="slidenum">
              <a:rPr lang="en-US" smtClean="0"/>
              <a:t>‹#›</a:t>
            </a:fld>
            <a:endParaRPr lang="en-US"/>
          </a:p>
        </p:txBody>
      </p:sp>
    </p:spTree>
    <p:extLst>
      <p:ext uri="{BB962C8B-B14F-4D97-AF65-F5344CB8AC3E}">
        <p14:creationId xmlns:p14="http://schemas.microsoft.com/office/powerpoint/2010/main" val="3988681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Introduce the topic to the students.  Talk about the </a:t>
            </a:r>
            <a:r>
              <a:rPr lang="en-US" b="1" i="1"/>
              <a:t>Feelings</a:t>
            </a:r>
            <a:r>
              <a:rPr lang="en-US"/>
              <a:t> lesson you may have done previously and ask</a:t>
            </a:r>
            <a:r>
              <a:rPr lang="en-US" baseline="0"/>
              <a:t> the students to name some emotions to set them up for today’s lesson.  Remind them that feelings and emotions are really the same thing.</a:t>
            </a:r>
            <a:endParaRPr lang="en-US"/>
          </a:p>
        </p:txBody>
      </p:sp>
      <p:sp>
        <p:nvSpPr>
          <p:cNvPr id="4" name="Slide Number Placeholder 3"/>
          <p:cNvSpPr>
            <a:spLocks noGrp="1"/>
          </p:cNvSpPr>
          <p:nvPr>
            <p:ph type="sldNum" sz="quarter" idx="10"/>
          </p:nvPr>
        </p:nvSpPr>
        <p:spPr/>
        <p:txBody>
          <a:bodyPr/>
          <a:lstStyle/>
          <a:p>
            <a:fld id="{746A05A5-138C-465E-A34D-42AFF64B1E47}" type="slidenum">
              <a:rPr lang="en-US" smtClean="0"/>
              <a:t>1</a:t>
            </a:fld>
            <a:endParaRPr lang="en-US"/>
          </a:p>
        </p:txBody>
      </p:sp>
    </p:spTree>
    <p:extLst>
      <p:ext uri="{BB962C8B-B14F-4D97-AF65-F5344CB8AC3E}">
        <p14:creationId xmlns:p14="http://schemas.microsoft.com/office/powerpoint/2010/main" val="2197071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Talk about how important it is to talk about your feelings with someone who cares about you.  Talking about it can make you feel better!</a:t>
            </a:r>
            <a:endParaRPr lang="en-US"/>
          </a:p>
        </p:txBody>
      </p:sp>
      <p:sp>
        <p:nvSpPr>
          <p:cNvPr id="4" name="Slide Number Placeholder 3"/>
          <p:cNvSpPr>
            <a:spLocks noGrp="1"/>
          </p:cNvSpPr>
          <p:nvPr>
            <p:ph type="sldNum" sz="quarter" idx="10"/>
          </p:nvPr>
        </p:nvSpPr>
        <p:spPr/>
        <p:txBody>
          <a:bodyPr/>
          <a:lstStyle/>
          <a:p>
            <a:fld id="{746A05A5-138C-465E-A34D-42AFF64B1E47}" type="slidenum">
              <a:rPr lang="en-US" smtClean="0"/>
              <a:t>10</a:t>
            </a:fld>
            <a:endParaRPr lang="en-US"/>
          </a:p>
        </p:txBody>
      </p:sp>
    </p:spTree>
    <p:extLst>
      <p:ext uri="{BB962C8B-B14F-4D97-AF65-F5344CB8AC3E}">
        <p14:creationId xmlns:p14="http://schemas.microsoft.com/office/powerpoint/2010/main" val="280898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with students.</a:t>
            </a:r>
            <a:r>
              <a:rPr lang="en-US" baseline="0"/>
              <a:t>  Talk about each picture and ask if they’ve ever talked with these people about how they were feeling.  Ask about other people they might want to talk to.  Role-play what they could say to these different people about how they are feeling.</a:t>
            </a:r>
            <a:endParaRPr lang="en-US"/>
          </a:p>
        </p:txBody>
      </p:sp>
      <p:sp>
        <p:nvSpPr>
          <p:cNvPr id="4" name="Slide Number Placeholder 3"/>
          <p:cNvSpPr>
            <a:spLocks noGrp="1"/>
          </p:cNvSpPr>
          <p:nvPr>
            <p:ph type="sldNum" sz="quarter" idx="10"/>
          </p:nvPr>
        </p:nvSpPr>
        <p:spPr/>
        <p:txBody>
          <a:bodyPr/>
          <a:lstStyle/>
          <a:p>
            <a:fld id="{746A05A5-138C-465E-A34D-42AFF64B1E47}" type="slidenum">
              <a:rPr lang="en-US" smtClean="0"/>
              <a:t>11</a:t>
            </a:fld>
            <a:endParaRPr lang="en-US"/>
          </a:p>
        </p:txBody>
      </p:sp>
    </p:spTree>
    <p:extLst>
      <p:ext uri="{BB962C8B-B14F-4D97-AF65-F5344CB8AC3E}">
        <p14:creationId xmlns:p14="http://schemas.microsoft.com/office/powerpoint/2010/main" val="1555700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Explain that talking about problems won’t make them go away BUT is a good way to start coming up with a solution.</a:t>
            </a:r>
            <a:endParaRPr lang="en-US"/>
          </a:p>
        </p:txBody>
      </p:sp>
      <p:sp>
        <p:nvSpPr>
          <p:cNvPr id="4" name="Slide Number Placeholder 3"/>
          <p:cNvSpPr>
            <a:spLocks noGrp="1"/>
          </p:cNvSpPr>
          <p:nvPr>
            <p:ph type="sldNum" sz="quarter" idx="10"/>
          </p:nvPr>
        </p:nvSpPr>
        <p:spPr/>
        <p:txBody>
          <a:bodyPr/>
          <a:lstStyle/>
          <a:p>
            <a:fld id="{746A05A5-138C-465E-A34D-42AFF64B1E47}" type="slidenum">
              <a:rPr lang="en-US" smtClean="0"/>
              <a:t>12</a:t>
            </a:fld>
            <a:endParaRPr lang="en-US"/>
          </a:p>
        </p:txBody>
      </p:sp>
    </p:spTree>
    <p:extLst>
      <p:ext uri="{BB962C8B-B14F-4D97-AF65-F5344CB8AC3E}">
        <p14:creationId xmlns:p14="http://schemas.microsoft.com/office/powerpoint/2010/main" val="3552964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Click to bring up each point and talk about it with the students.  Refer to previous lessons (if you’ve done them) about emotions and calming down strategies.  AND/OR talk with students about strategies they could do to calm down, feel happier, and reduce worries.</a:t>
            </a:r>
            <a:endParaRPr lang="en-US"/>
          </a:p>
        </p:txBody>
      </p:sp>
      <p:sp>
        <p:nvSpPr>
          <p:cNvPr id="4" name="Slide Number Placeholder 3"/>
          <p:cNvSpPr>
            <a:spLocks noGrp="1"/>
          </p:cNvSpPr>
          <p:nvPr>
            <p:ph type="sldNum" sz="quarter" idx="10"/>
          </p:nvPr>
        </p:nvSpPr>
        <p:spPr/>
        <p:txBody>
          <a:bodyPr/>
          <a:lstStyle/>
          <a:p>
            <a:fld id="{746A05A5-138C-465E-A34D-42AFF64B1E47}" type="slidenum">
              <a:rPr lang="en-US" smtClean="0"/>
              <a:t>13</a:t>
            </a:fld>
            <a:endParaRPr lang="en-US"/>
          </a:p>
        </p:txBody>
      </p:sp>
    </p:spTree>
    <p:extLst>
      <p:ext uri="{BB962C8B-B14F-4D97-AF65-F5344CB8AC3E}">
        <p14:creationId xmlns:p14="http://schemas.microsoft.com/office/powerpoint/2010/main" val="1726093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a:t>
            </a:r>
            <a:r>
              <a:rPr lang="en-US" baseline="0"/>
              <a:t> slide with students.  Talk about different strategies they can come up with to deal with their worried feelings.  Refer to previous slides to remind students to think about how they feel, why they feel the way they do, talk to someone, and feel better.  </a:t>
            </a:r>
            <a:endParaRPr lang="en-US"/>
          </a:p>
        </p:txBody>
      </p:sp>
      <p:sp>
        <p:nvSpPr>
          <p:cNvPr id="4" name="Slide Number Placeholder 3"/>
          <p:cNvSpPr>
            <a:spLocks noGrp="1"/>
          </p:cNvSpPr>
          <p:nvPr>
            <p:ph type="sldNum" sz="quarter" idx="10"/>
          </p:nvPr>
        </p:nvSpPr>
        <p:spPr/>
        <p:txBody>
          <a:bodyPr/>
          <a:lstStyle/>
          <a:p>
            <a:fld id="{746A05A5-138C-465E-A34D-42AFF64B1E47}" type="slidenum">
              <a:rPr lang="en-US" smtClean="0"/>
              <a:t>16</a:t>
            </a:fld>
            <a:endParaRPr lang="en-US"/>
          </a:p>
        </p:txBody>
      </p:sp>
    </p:spTree>
    <p:extLst>
      <p:ext uri="{BB962C8B-B14F-4D97-AF65-F5344CB8AC3E}">
        <p14:creationId xmlns:p14="http://schemas.microsoft.com/office/powerpoint/2010/main" val="4189697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Click for each picture.  Ask students to label the emotion (</a:t>
            </a:r>
            <a:r>
              <a:rPr lang="en-US" b="1" baseline="0"/>
              <a:t>HAPPY, MAD/ANGRY, SCARED</a:t>
            </a:r>
            <a:r>
              <a:rPr lang="en-US" baseline="0"/>
              <a:t>).  Ask how they can tell.  Briefly talk about times when they might have felt the same way.</a:t>
            </a:r>
            <a:endParaRPr lang="en-US"/>
          </a:p>
        </p:txBody>
      </p:sp>
      <p:sp>
        <p:nvSpPr>
          <p:cNvPr id="4" name="Slide Number Placeholder 3"/>
          <p:cNvSpPr>
            <a:spLocks noGrp="1"/>
          </p:cNvSpPr>
          <p:nvPr>
            <p:ph type="sldNum" sz="quarter" idx="10"/>
          </p:nvPr>
        </p:nvSpPr>
        <p:spPr/>
        <p:txBody>
          <a:bodyPr/>
          <a:lstStyle/>
          <a:p>
            <a:fld id="{746A05A5-138C-465E-A34D-42AFF64B1E47}" type="slidenum">
              <a:rPr lang="en-US" smtClean="0"/>
              <a:t>2</a:t>
            </a:fld>
            <a:endParaRPr lang="en-US"/>
          </a:p>
        </p:txBody>
      </p:sp>
    </p:spTree>
    <p:extLst>
      <p:ext uri="{BB962C8B-B14F-4D97-AF65-F5344CB8AC3E}">
        <p14:creationId xmlns:p14="http://schemas.microsoft.com/office/powerpoint/2010/main" val="217219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Talk about the fact that when we guess, we might guess wrong.  </a:t>
            </a:r>
            <a:endParaRPr lang="en-US"/>
          </a:p>
        </p:txBody>
      </p:sp>
      <p:sp>
        <p:nvSpPr>
          <p:cNvPr id="4" name="Slide Number Placeholder 3"/>
          <p:cNvSpPr>
            <a:spLocks noGrp="1"/>
          </p:cNvSpPr>
          <p:nvPr>
            <p:ph type="sldNum" sz="quarter" idx="10"/>
          </p:nvPr>
        </p:nvSpPr>
        <p:spPr/>
        <p:txBody>
          <a:bodyPr/>
          <a:lstStyle/>
          <a:p>
            <a:fld id="{746A05A5-138C-465E-A34D-42AFF64B1E47}" type="slidenum">
              <a:rPr lang="en-US" smtClean="0"/>
              <a:t>3</a:t>
            </a:fld>
            <a:endParaRPr lang="en-US"/>
          </a:p>
        </p:txBody>
      </p:sp>
    </p:spTree>
    <p:extLst>
      <p:ext uri="{BB962C8B-B14F-4D97-AF65-F5344CB8AC3E}">
        <p14:creationId xmlns:p14="http://schemas.microsoft.com/office/powerpoint/2010/main" val="217219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a:t>
            </a:r>
            <a:r>
              <a:rPr lang="en-US" baseline="0"/>
              <a:t> heading with students.  Click 3 times for pictures and ask students how they think the children are feeling.  (“</a:t>
            </a:r>
            <a:r>
              <a:rPr lang="en-US" b="1" baseline="0"/>
              <a:t>SAD”)  </a:t>
            </a:r>
            <a:r>
              <a:rPr lang="en-US" b="0" baseline="0"/>
              <a:t>Ask how they can tell</a:t>
            </a:r>
            <a:r>
              <a:rPr lang="en-US" b="1" baseline="0"/>
              <a:t>. Click a fourth time for label.</a:t>
            </a:r>
            <a:endParaRPr lang="en-US" b="1"/>
          </a:p>
        </p:txBody>
      </p:sp>
      <p:sp>
        <p:nvSpPr>
          <p:cNvPr id="4" name="Slide Number Placeholder 3"/>
          <p:cNvSpPr>
            <a:spLocks noGrp="1"/>
          </p:cNvSpPr>
          <p:nvPr>
            <p:ph type="sldNum" sz="quarter" idx="10"/>
          </p:nvPr>
        </p:nvSpPr>
        <p:spPr/>
        <p:txBody>
          <a:bodyPr/>
          <a:lstStyle/>
          <a:p>
            <a:fld id="{746A05A5-138C-465E-A34D-42AFF64B1E47}" type="slidenum">
              <a:rPr lang="en-US" smtClean="0"/>
              <a:t>4</a:t>
            </a:fld>
            <a:endParaRPr lang="en-US"/>
          </a:p>
        </p:txBody>
      </p:sp>
    </p:spTree>
    <p:extLst>
      <p:ext uri="{BB962C8B-B14F-4D97-AF65-F5344CB8AC3E}">
        <p14:creationId xmlns:p14="http://schemas.microsoft.com/office/powerpoint/2010/main" val="1517559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with students.</a:t>
            </a:r>
            <a:r>
              <a:rPr lang="en-US" baseline="0"/>
              <a:t>  Click for thought bubbles.  Talk about how feelings can be confusing.  We need to try to figure out how we’re feeling so that we can talk about it.</a:t>
            </a:r>
            <a:endParaRPr lang="en-US"/>
          </a:p>
        </p:txBody>
      </p:sp>
      <p:sp>
        <p:nvSpPr>
          <p:cNvPr id="4" name="Slide Number Placeholder 3"/>
          <p:cNvSpPr>
            <a:spLocks noGrp="1"/>
          </p:cNvSpPr>
          <p:nvPr>
            <p:ph type="sldNum" sz="quarter" idx="10"/>
          </p:nvPr>
        </p:nvSpPr>
        <p:spPr/>
        <p:txBody>
          <a:bodyPr/>
          <a:lstStyle/>
          <a:p>
            <a:fld id="{746A05A5-138C-465E-A34D-42AFF64B1E47}" type="slidenum">
              <a:rPr lang="en-US" smtClean="0"/>
              <a:t>5</a:t>
            </a:fld>
            <a:endParaRPr lang="en-US"/>
          </a:p>
        </p:txBody>
      </p:sp>
    </p:spTree>
    <p:extLst>
      <p:ext uri="{BB962C8B-B14F-4D97-AF65-F5344CB8AC3E}">
        <p14:creationId xmlns:p14="http://schemas.microsoft.com/office/powerpoint/2010/main" val="2219126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heading with students.  Ask</a:t>
            </a:r>
            <a:r>
              <a:rPr lang="en-US" baseline="0"/>
              <a:t> what the boy is doing in the picture; click for caption.  Ask what the girl is doing in the picture; click for caption.  Talk about how the students could make a list – in their heads or on paper about the different things they could be feeling.  Talk about how the students could draw a picture that might express how they’re feeling.  </a:t>
            </a:r>
            <a:r>
              <a:rPr lang="en-US" b="1" baseline="0"/>
              <a:t>This is a good way to start figuring out what they’re feeling so that they can talk about it to someone else.</a:t>
            </a:r>
            <a:endParaRPr lang="en-US" b="1"/>
          </a:p>
        </p:txBody>
      </p:sp>
      <p:sp>
        <p:nvSpPr>
          <p:cNvPr id="4" name="Slide Number Placeholder 3"/>
          <p:cNvSpPr>
            <a:spLocks noGrp="1"/>
          </p:cNvSpPr>
          <p:nvPr>
            <p:ph type="sldNum" sz="quarter" idx="10"/>
          </p:nvPr>
        </p:nvSpPr>
        <p:spPr/>
        <p:txBody>
          <a:bodyPr/>
          <a:lstStyle/>
          <a:p>
            <a:fld id="{746A05A5-138C-465E-A34D-42AFF64B1E47}" type="slidenum">
              <a:rPr lang="en-US" smtClean="0"/>
              <a:t>6</a:t>
            </a:fld>
            <a:endParaRPr lang="en-US"/>
          </a:p>
        </p:txBody>
      </p:sp>
    </p:spTree>
    <p:extLst>
      <p:ext uri="{BB962C8B-B14F-4D97-AF65-F5344CB8AC3E}">
        <p14:creationId xmlns:p14="http://schemas.microsoft.com/office/powerpoint/2010/main" val="2088025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Talk with them about situations when they might have felt sad.  (You might want to start them off by relating a time when you felt sad.)  List on board.</a:t>
            </a:r>
            <a:endParaRPr lang="en-US"/>
          </a:p>
        </p:txBody>
      </p:sp>
      <p:sp>
        <p:nvSpPr>
          <p:cNvPr id="4" name="Slide Number Placeholder 3"/>
          <p:cNvSpPr>
            <a:spLocks noGrp="1"/>
          </p:cNvSpPr>
          <p:nvPr>
            <p:ph type="sldNum" sz="quarter" idx="10"/>
          </p:nvPr>
        </p:nvSpPr>
        <p:spPr/>
        <p:txBody>
          <a:bodyPr/>
          <a:lstStyle/>
          <a:p>
            <a:fld id="{746A05A5-138C-465E-A34D-42AFF64B1E47}" type="slidenum">
              <a:rPr lang="en-US" smtClean="0"/>
              <a:t>7</a:t>
            </a:fld>
            <a:endParaRPr lang="en-US"/>
          </a:p>
        </p:txBody>
      </p:sp>
    </p:spTree>
    <p:extLst>
      <p:ext uri="{BB962C8B-B14F-4D97-AF65-F5344CB8AC3E}">
        <p14:creationId xmlns:p14="http://schemas.microsoft.com/office/powerpoint/2010/main" val="3940285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with students. Talk with them about situations when they might have felt mad or worried.  (You might want to start them off by relating a time when you felt mad or</a:t>
            </a:r>
            <a:r>
              <a:rPr lang="en-US" baseline="0"/>
              <a:t> worried</a:t>
            </a:r>
            <a:r>
              <a:rPr lang="en-US"/>
              <a:t>.)  List on board.</a:t>
            </a:r>
          </a:p>
          <a:p>
            <a:endParaRPr lang="en-US"/>
          </a:p>
        </p:txBody>
      </p:sp>
      <p:sp>
        <p:nvSpPr>
          <p:cNvPr id="4" name="Slide Number Placeholder 3"/>
          <p:cNvSpPr>
            <a:spLocks noGrp="1"/>
          </p:cNvSpPr>
          <p:nvPr>
            <p:ph type="sldNum" sz="quarter" idx="10"/>
          </p:nvPr>
        </p:nvSpPr>
        <p:spPr/>
        <p:txBody>
          <a:bodyPr/>
          <a:lstStyle/>
          <a:p>
            <a:fld id="{746A05A5-138C-465E-A34D-42AFF64B1E47}" type="slidenum">
              <a:rPr lang="en-US" smtClean="0"/>
              <a:t>8</a:t>
            </a:fld>
            <a:endParaRPr lang="en-US"/>
          </a:p>
        </p:txBody>
      </p:sp>
    </p:spTree>
    <p:extLst>
      <p:ext uri="{BB962C8B-B14F-4D97-AF65-F5344CB8AC3E}">
        <p14:creationId xmlns:p14="http://schemas.microsoft.com/office/powerpoint/2010/main" val="144553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with students.  Click for animation. Talk</a:t>
            </a:r>
            <a:r>
              <a:rPr lang="en-US" baseline="0"/>
              <a:t> about how it’s important to figure out your own feelings so that you can give more information to the person you’re talking to.</a:t>
            </a:r>
            <a:endParaRPr lang="en-US"/>
          </a:p>
        </p:txBody>
      </p:sp>
      <p:sp>
        <p:nvSpPr>
          <p:cNvPr id="4" name="Slide Number Placeholder 3"/>
          <p:cNvSpPr>
            <a:spLocks noGrp="1"/>
          </p:cNvSpPr>
          <p:nvPr>
            <p:ph type="sldNum" sz="quarter" idx="10"/>
          </p:nvPr>
        </p:nvSpPr>
        <p:spPr/>
        <p:txBody>
          <a:bodyPr/>
          <a:lstStyle/>
          <a:p>
            <a:fld id="{746A05A5-138C-465E-A34D-42AFF64B1E47}" type="slidenum">
              <a:rPr lang="en-US" smtClean="0"/>
              <a:t>9</a:t>
            </a:fld>
            <a:endParaRPr lang="en-US"/>
          </a:p>
        </p:txBody>
      </p:sp>
    </p:spTree>
    <p:extLst>
      <p:ext uri="{BB962C8B-B14F-4D97-AF65-F5344CB8AC3E}">
        <p14:creationId xmlns:p14="http://schemas.microsoft.com/office/powerpoint/2010/main" val="2523107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E9A1674-73E3-4482-8CDF-ABB347C87F57}" type="datetimeFigureOut">
              <a:rPr lang="en-US" smtClean="0"/>
              <a:t>11/6/2019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ED8F499-C3AA-491B-AA55-0CE635EF469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E9A1674-73E3-4482-8CDF-ABB347C87F57}"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8F499-C3AA-491B-AA55-0CE635EF46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E9A1674-73E3-4482-8CDF-ABB347C87F57}"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8F499-C3AA-491B-AA55-0CE635EF469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E9A1674-73E3-4482-8CDF-ABB347C87F57}"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8F499-C3AA-491B-AA55-0CE635EF46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E9A1674-73E3-4482-8CDF-ABB347C87F57}"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8F499-C3AA-491B-AA55-0CE635EF469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E9A1674-73E3-4482-8CDF-ABB347C87F57}"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8F499-C3AA-491B-AA55-0CE635EF46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E9A1674-73E3-4482-8CDF-ABB347C87F57}" type="datetimeFigureOut">
              <a:rPr lang="en-US" smtClean="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8F499-C3AA-491B-AA55-0CE635EF46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E9A1674-73E3-4482-8CDF-ABB347C87F57}" type="datetimeFigureOut">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8F499-C3AA-491B-AA55-0CE635EF469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9A1674-73E3-4482-8CDF-ABB347C87F57}" type="datetimeFigureOut">
              <a:rPr lang="en-US" smtClean="0"/>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8F499-C3AA-491B-AA55-0CE635EF46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E9A1674-73E3-4482-8CDF-ABB347C87F57}"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8F499-C3AA-491B-AA55-0CE635EF469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E9A1674-73E3-4482-8CDF-ABB347C87F57}"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ED8F499-C3AA-491B-AA55-0CE635EF4695}"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E9A1674-73E3-4482-8CDF-ABB347C87F57}" type="datetimeFigureOut">
              <a:rPr lang="en-US" smtClean="0"/>
              <a:t>11/6/2019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ED8F499-C3AA-491B-AA55-0CE635EF4695}"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a:t>Talking About How I Feel</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257800"/>
            <a:ext cx="107843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429000"/>
            <a:ext cx="3334352" cy="2917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7774707"/>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70" y="152400"/>
            <a:ext cx="8305800" cy="1143000"/>
          </a:xfrm>
          <a:solidFill>
            <a:schemeClr val="accent3">
              <a:lumMod val="20000"/>
              <a:lumOff val="80000"/>
            </a:schemeClr>
          </a:solidFill>
        </p:spPr>
        <p:txBody>
          <a:bodyPr/>
          <a:lstStyle/>
          <a:p>
            <a:pPr algn="ctr"/>
            <a:r>
              <a:rPr lang="en-US"/>
              <a:t>Why talk about how you feel?</a:t>
            </a:r>
          </a:p>
        </p:txBody>
      </p:sp>
      <p:sp>
        <p:nvSpPr>
          <p:cNvPr id="3" name="TextBox 2"/>
          <p:cNvSpPr txBox="1"/>
          <p:nvPr/>
        </p:nvSpPr>
        <p:spPr>
          <a:xfrm>
            <a:off x="533400" y="5290285"/>
            <a:ext cx="8229600" cy="1538883"/>
          </a:xfrm>
          <a:prstGeom prst="rect">
            <a:avLst/>
          </a:prstGeom>
          <a:solidFill>
            <a:srgbClr val="75F378"/>
          </a:solidFill>
        </p:spPr>
        <p:txBody>
          <a:bodyPr wrap="square" rtlCol="0">
            <a:spAutoFit/>
          </a:bodyPr>
          <a:lstStyle/>
          <a:p>
            <a:pPr algn="ctr"/>
            <a:r>
              <a:rPr lang="en-US" sz="4000">
                <a:latin typeface="+mj-lt"/>
              </a:rPr>
              <a:t>Because keeping it locked up inside can make you feel </a:t>
            </a:r>
            <a:r>
              <a:rPr lang="en-US" sz="5400" b="1">
                <a:latin typeface="Chiller" pitchFamily="82" charset="0"/>
              </a:rPr>
              <a:t>worse</a:t>
            </a:r>
            <a:r>
              <a:rPr lang="en-US" sz="4000">
                <a:latin typeface="+mj-lt"/>
              </a:rPr>
              <a:t>!</a:t>
            </a:r>
          </a:p>
        </p:txBody>
      </p:sp>
      <p:pic>
        <p:nvPicPr>
          <p:cNvPr id="5" name="Picture 4">
            <a:extLst>
              <a:ext uri="{FF2B5EF4-FFF2-40B4-BE49-F238E27FC236}">
                <a16:creationId xmlns:a16="http://schemas.microsoft.com/office/drawing/2014/main" id="{4B252F55-4150-4225-B431-1ACE3C55DF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211" t="8287" r="15211" b="10523"/>
          <a:stretch/>
        </p:blipFill>
        <p:spPr>
          <a:xfrm>
            <a:off x="3352799" y="1600199"/>
            <a:ext cx="2880067" cy="3690086"/>
          </a:xfrm>
          <a:prstGeom prst="rect">
            <a:avLst/>
          </a:prstGeom>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3751402"/>
            <a:ext cx="46196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673396"/>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05800" cy="1313688"/>
          </a:xfrm>
          <a:solidFill>
            <a:schemeClr val="accent3">
              <a:lumMod val="20000"/>
              <a:lumOff val="80000"/>
            </a:schemeClr>
          </a:solidFill>
        </p:spPr>
        <p:txBody>
          <a:bodyPr>
            <a:normAutofit fontScale="90000"/>
          </a:bodyPr>
          <a:lstStyle/>
          <a:p>
            <a:pPr algn="ctr"/>
            <a:r>
              <a:rPr lang="en-US"/>
              <a:t>Who can you talk with to make you feel better?</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545" y="4576762"/>
            <a:ext cx="3237961" cy="1854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054985"/>
            <a:ext cx="1781949" cy="2701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4576762"/>
            <a:ext cx="2209800" cy="400110"/>
          </a:xfrm>
          <a:prstGeom prst="rect">
            <a:avLst/>
          </a:prstGeom>
          <a:noFill/>
        </p:spPr>
        <p:txBody>
          <a:bodyPr wrap="square" rtlCol="0">
            <a:spAutoFit/>
          </a:bodyPr>
          <a:lstStyle/>
          <a:p>
            <a:pPr algn="ctr"/>
            <a:r>
              <a:rPr lang="en-US" sz="2000" b="1">
                <a:latin typeface="+mj-lt"/>
              </a:rPr>
              <a:t>your teacher</a:t>
            </a:r>
          </a:p>
        </p:txBody>
      </p:sp>
      <p:sp>
        <p:nvSpPr>
          <p:cNvPr id="4" name="TextBox 3"/>
          <p:cNvSpPr txBox="1"/>
          <p:nvPr/>
        </p:nvSpPr>
        <p:spPr>
          <a:xfrm>
            <a:off x="3853025" y="3962400"/>
            <a:ext cx="1905000" cy="400110"/>
          </a:xfrm>
          <a:prstGeom prst="rect">
            <a:avLst/>
          </a:prstGeom>
          <a:noFill/>
        </p:spPr>
        <p:txBody>
          <a:bodyPr wrap="square" rtlCol="0">
            <a:spAutoFit/>
          </a:bodyPr>
          <a:lstStyle/>
          <a:p>
            <a:pPr algn="ctr"/>
            <a:r>
              <a:rPr lang="en-US" sz="2000" b="1">
                <a:latin typeface="+mj-lt"/>
              </a:rPr>
              <a:t>your parents</a:t>
            </a:r>
          </a:p>
        </p:txBody>
      </p:sp>
      <p:sp>
        <p:nvSpPr>
          <p:cNvPr id="5" name="TextBox 4"/>
          <p:cNvSpPr txBox="1"/>
          <p:nvPr/>
        </p:nvSpPr>
        <p:spPr>
          <a:xfrm>
            <a:off x="7242347" y="4961614"/>
            <a:ext cx="1524000" cy="400110"/>
          </a:xfrm>
          <a:prstGeom prst="rect">
            <a:avLst/>
          </a:prstGeom>
          <a:noFill/>
        </p:spPr>
        <p:txBody>
          <a:bodyPr wrap="square" rtlCol="0">
            <a:spAutoFit/>
          </a:bodyPr>
          <a:lstStyle/>
          <a:p>
            <a:pPr algn="ctr"/>
            <a:r>
              <a:rPr lang="en-US" sz="2000" b="1">
                <a:latin typeface="+mj-lt"/>
              </a:rPr>
              <a:t>your friend</a:t>
            </a:r>
          </a:p>
        </p:txBody>
      </p:sp>
      <p:pic>
        <p:nvPicPr>
          <p:cNvPr id="7" name="Picture 6">
            <a:extLst>
              <a:ext uri="{FF2B5EF4-FFF2-40B4-BE49-F238E27FC236}">
                <a16:creationId xmlns:a16="http://schemas.microsoft.com/office/drawing/2014/main" id="{1BABE0CF-4CF9-4307-9403-341E174B20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54" y="2033717"/>
            <a:ext cx="3657600" cy="2438975"/>
          </a:xfrm>
          <a:prstGeom prst="rect">
            <a:avLst/>
          </a:prstGeom>
        </p:spPr>
      </p:pic>
    </p:spTree>
    <p:extLst>
      <p:ext uri="{BB962C8B-B14F-4D97-AF65-F5344CB8AC3E}">
        <p14:creationId xmlns:p14="http://schemas.microsoft.com/office/powerpoint/2010/main" val="1848752275"/>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602" y="381000"/>
            <a:ext cx="8305800" cy="2609088"/>
          </a:xfrm>
          <a:solidFill>
            <a:schemeClr val="accent3">
              <a:lumMod val="20000"/>
              <a:lumOff val="80000"/>
            </a:schemeClr>
          </a:solidFill>
        </p:spPr>
        <p:txBody>
          <a:bodyPr>
            <a:normAutofit fontScale="90000"/>
          </a:bodyPr>
          <a:lstStyle/>
          <a:p>
            <a:pPr algn="ctr"/>
            <a:r>
              <a:rPr lang="en-US"/>
              <a:t>Talking about your feelings won’t make your problems disappear BUT now someone else knows and might be able to help.</a:t>
            </a:r>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378" r="3643" b="32806"/>
          <a:stretch/>
        </p:blipFill>
        <p:spPr bwMode="auto">
          <a:xfrm>
            <a:off x="2438400" y="3124200"/>
            <a:ext cx="4856205" cy="350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039198"/>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normAutofit/>
          </a:bodyPr>
          <a:lstStyle/>
          <a:p>
            <a:r>
              <a:rPr lang="en-US"/>
              <a:t>They could help you:</a:t>
            </a:r>
          </a:p>
        </p:txBody>
      </p:sp>
      <p:sp>
        <p:nvSpPr>
          <p:cNvPr id="3" name="Content Placeholder 2"/>
          <p:cNvSpPr>
            <a:spLocks noGrp="1"/>
          </p:cNvSpPr>
          <p:nvPr>
            <p:ph idx="1"/>
          </p:nvPr>
        </p:nvSpPr>
        <p:spPr>
          <a:xfrm>
            <a:off x="457200" y="2057400"/>
            <a:ext cx="8229600" cy="4389120"/>
          </a:xfrm>
        </p:spPr>
        <p:txBody>
          <a:bodyPr>
            <a:normAutofit/>
          </a:bodyPr>
          <a:lstStyle/>
          <a:p>
            <a:r>
              <a:rPr lang="en-US" sz="4800">
                <a:latin typeface="+mj-lt"/>
              </a:rPr>
              <a:t>calm down if you’re mad</a:t>
            </a:r>
          </a:p>
          <a:p>
            <a:r>
              <a:rPr lang="en-US" sz="4800">
                <a:latin typeface="+mj-lt"/>
              </a:rPr>
              <a:t>think about something happy if you’re sad</a:t>
            </a:r>
          </a:p>
          <a:p>
            <a:r>
              <a:rPr lang="en-US" sz="4800">
                <a:latin typeface="+mj-lt"/>
              </a:rPr>
              <a:t>come up with a plan if you’re worried</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12124"/>
            <a:ext cx="230505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24170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05800" cy="1524000"/>
          </a:xfrm>
          <a:solidFill>
            <a:schemeClr val="accent3">
              <a:lumMod val="20000"/>
              <a:lumOff val="80000"/>
            </a:schemeClr>
          </a:solidFill>
        </p:spPr>
        <p:txBody>
          <a:bodyPr>
            <a:normAutofit fontScale="90000"/>
          </a:bodyPr>
          <a:lstStyle/>
          <a:p>
            <a:pPr algn="ctr"/>
            <a:r>
              <a:rPr lang="en-US"/>
              <a:t>Talking about your feelings can help you feel better!</a:t>
            </a:r>
          </a:p>
        </p:txBody>
      </p:sp>
      <p:pic>
        <p:nvPicPr>
          <p:cNvPr id="5" name="Picture 4">
            <a:extLst>
              <a:ext uri="{FF2B5EF4-FFF2-40B4-BE49-F238E27FC236}">
                <a16:creationId xmlns:a16="http://schemas.microsoft.com/office/drawing/2014/main" id="{079A03D6-E2A5-499B-B498-37ABF5D41F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7900" y="2752467"/>
            <a:ext cx="4724400" cy="3149600"/>
          </a:xfrm>
          <a:prstGeom prst="rect">
            <a:avLst/>
          </a:prstGeom>
        </p:spPr>
      </p:pic>
      <p:sp>
        <p:nvSpPr>
          <p:cNvPr id="3" name="TextBox 2"/>
          <p:cNvSpPr txBox="1"/>
          <p:nvPr/>
        </p:nvSpPr>
        <p:spPr>
          <a:xfrm>
            <a:off x="3638550" y="4560669"/>
            <a:ext cx="1083213" cy="738664"/>
          </a:xfrm>
          <a:prstGeom prst="rect">
            <a:avLst/>
          </a:prstGeom>
          <a:noFill/>
        </p:spPr>
        <p:txBody>
          <a:bodyPr wrap="square" rtlCol="0">
            <a:spAutoFit/>
          </a:bodyPr>
          <a:lstStyle/>
          <a:p>
            <a:pPr algn="ctr"/>
            <a:r>
              <a:rPr lang="en-US" sz="1400" b="1" dirty="0">
                <a:solidFill>
                  <a:srgbClr val="7030A0"/>
                </a:solidFill>
                <a:latin typeface="Comic Sans MS" pitchFamily="66" charset="0"/>
              </a:rPr>
              <a:t>Let’s talk about how we feel</a:t>
            </a:r>
          </a:p>
        </p:txBody>
      </p:sp>
      <p:sp>
        <p:nvSpPr>
          <p:cNvPr id="9" name="TextBox 8">
            <a:extLst>
              <a:ext uri="{FF2B5EF4-FFF2-40B4-BE49-F238E27FC236}">
                <a16:creationId xmlns:a16="http://schemas.microsoft.com/office/drawing/2014/main" id="{43BF952F-5690-4659-AD20-407CC4D2E742}"/>
              </a:ext>
            </a:extLst>
          </p:cNvPr>
          <p:cNvSpPr txBox="1"/>
          <p:nvPr/>
        </p:nvSpPr>
        <p:spPr>
          <a:xfrm>
            <a:off x="2555337" y="4142601"/>
            <a:ext cx="1083213" cy="553998"/>
          </a:xfrm>
          <a:prstGeom prst="rect">
            <a:avLst/>
          </a:prstGeom>
          <a:noFill/>
        </p:spPr>
        <p:txBody>
          <a:bodyPr wrap="square" rtlCol="0">
            <a:spAutoFit/>
          </a:bodyPr>
          <a:lstStyle/>
          <a:p>
            <a:pPr algn="ctr"/>
            <a:r>
              <a:rPr lang="en-US" sz="1000" b="1" dirty="0">
                <a:solidFill>
                  <a:srgbClr val="7030A0"/>
                </a:solidFill>
                <a:latin typeface="Comic Sans MS" pitchFamily="66" charset="0"/>
              </a:rPr>
              <a:t>Let’s talk about how we feel</a:t>
            </a:r>
          </a:p>
        </p:txBody>
      </p:sp>
      <p:sp>
        <p:nvSpPr>
          <p:cNvPr id="10" name="TextBox 9">
            <a:extLst>
              <a:ext uri="{FF2B5EF4-FFF2-40B4-BE49-F238E27FC236}">
                <a16:creationId xmlns:a16="http://schemas.microsoft.com/office/drawing/2014/main" id="{AA6EBA4C-D18E-454F-B168-D660A157FE86}"/>
              </a:ext>
            </a:extLst>
          </p:cNvPr>
          <p:cNvSpPr txBox="1"/>
          <p:nvPr/>
        </p:nvSpPr>
        <p:spPr>
          <a:xfrm>
            <a:off x="5505452" y="3976191"/>
            <a:ext cx="1083213" cy="553998"/>
          </a:xfrm>
          <a:prstGeom prst="rect">
            <a:avLst/>
          </a:prstGeom>
          <a:noFill/>
        </p:spPr>
        <p:txBody>
          <a:bodyPr wrap="square" rtlCol="0">
            <a:spAutoFit/>
          </a:bodyPr>
          <a:lstStyle/>
          <a:p>
            <a:pPr algn="ctr"/>
            <a:r>
              <a:rPr lang="en-US" sz="1000" b="1" dirty="0">
                <a:solidFill>
                  <a:srgbClr val="7030A0"/>
                </a:solidFill>
                <a:latin typeface="Comic Sans MS" pitchFamily="66" charset="0"/>
              </a:rPr>
              <a:t>Let’s talk about how we feel</a:t>
            </a:r>
          </a:p>
        </p:txBody>
      </p:sp>
    </p:spTree>
    <p:extLst>
      <p:ext uri="{BB962C8B-B14F-4D97-AF65-F5344CB8AC3E}">
        <p14:creationId xmlns:p14="http://schemas.microsoft.com/office/powerpoint/2010/main" val="2483708643"/>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r>
              <a:rPr lang="en-US" b="1"/>
              <a:t>Remember</a:t>
            </a:r>
            <a:r>
              <a:rPr lang="en-US"/>
              <a:t>…</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sz="4400" b="1">
                <a:solidFill>
                  <a:srgbClr val="7030A0"/>
                </a:solidFill>
                <a:latin typeface="+mj-lt"/>
              </a:rPr>
              <a:t>Think</a:t>
            </a:r>
            <a:r>
              <a:rPr lang="en-US" sz="4400">
                <a:solidFill>
                  <a:srgbClr val="7030A0"/>
                </a:solidFill>
                <a:latin typeface="+mj-lt"/>
              </a:rPr>
              <a:t>, write or draw to figure out how you feel</a:t>
            </a:r>
          </a:p>
          <a:p>
            <a:pPr marL="514350" indent="-514350">
              <a:buFont typeface="+mj-lt"/>
              <a:buAutoNum type="arabicPeriod"/>
            </a:pPr>
            <a:r>
              <a:rPr lang="en-US" sz="4400" b="1">
                <a:solidFill>
                  <a:srgbClr val="7030A0"/>
                </a:solidFill>
                <a:latin typeface="+mj-lt"/>
              </a:rPr>
              <a:t>Remember</a:t>
            </a:r>
            <a:r>
              <a:rPr lang="en-US" sz="4400">
                <a:solidFill>
                  <a:srgbClr val="7030A0"/>
                </a:solidFill>
                <a:latin typeface="+mj-lt"/>
              </a:rPr>
              <a:t> what happened to make you feel this way</a:t>
            </a:r>
          </a:p>
          <a:p>
            <a:pPr marL="514350" indent="-514350">
              <a:buFont typeface="+mj-lt"/>
              <a:buAutoNum type="arabicPeriod"/>
            </a:pPr>
            <a:r>
              <a:rPr lang="en-US" sz="4400" b="1">
                <a:solidFill>
                  <a:srgbClr val="7030A0"/>
                </a:solidFill>
                <a:latin typeface="+mj-lt"/>
              </a:rPr>
              <a:t>Talk</a:t>
            </a:r>
            <a:r>
              <a:rPr lang="en-US" sz="4400">
                <a:solidFill>
                  <a:srgbClr val="7030A0"/>
                </a:solidFill>
                <a:latin typeface="+mj-lt"/>
              </a:rPr>
              <a:t> to someone about how you’re feeling</a:t>
            </a:r>
          </a:p>
          <a:p>
            <a:pPr marL="514350" indent="-514350">
              <a:buFont typeface="+mj-lt"/>
              <a:buAutoNum type="arabicPeriod"/>
            </a:pPr>
            <a:r>
              <a:rPr lang="en-US" sz="4400" b="1">
                <a:solidFill>
                  <a:srgbClr val="7030A0"/>
                </a:solidFill>
                <a:latin typeface="+mj-lt"/>
              </a:rPr>
              <a:t>Feel</a:t>
            </a:r>
            <a:r>
              <a:rPr lang="en-US" sz="4400">
                <a:solidFill>
                  <a:srgbClr val="7030A0"/>
                </a:solidFill>
                <a:latin typeface="+mj-lt"/>
              </a:rPr>
              <a:t> better!</a:t>
            </a:r>
          </a:p>
          <a:p>
            <a:pPr marL="514350" indent="-514350">
              <a:buFont typeface="+mj-lt"/>
              <a:buAutoNum type="arabicPeriod"/>
            </a:pPr>
            <a:endParaRPr lang="en-US" sz="4400">
              <a:solidFill>
                <a:srgbClr val="7030A0"/>
              </a:solidFill>
              <a:latin typeface="+mj-lt"/>
            </a:endParaRPr>
          </a:p>
          <a:p>
            <a:pPr marL="0" indent="0">
              <a:buNone/>
            </a:pPr>
            <a:endParaRPr lang="en-US">
              <a:latin typeface="+mj-lt"/>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059" y="4663389"/>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925231"/>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pPr algn="ctr"/>
            <a:r>
              <a:rPr lang="en-US"/>
              <a:t>So what do YOU think?</a:t>
            </a:r>
          </a:p>
        </p:txBody>
      </p:sp>
      <p:sp>
        <p:nvSpPr>
          <p:cNvPr id="3" name="Content Placeholder 2"/>
          <p:cNvSpPr>
            <a:spLocks noGrp="1"/>
          </p:cNvSpPr>
          <p:nvPr>
            <p:ph idx="1"/>
          </p:nvPr>
        </p:nvSpPr>
        <p:spPr/>
        <p:txBody>
          <a:bodyPr>
            <a:normAutofit/>
          </a:bodyPr>
          <a:lstStyle/>
          <a:p>
            <a:pPr marL="0" indent="0" algn="ctr">
              <a:buNone/>
            </a:pPr>
            <a:r>
              <a:rPr lang="en-US" sz="3200">
                <a:latin typeface="+mj-lt"/>
              </a:rPr>
              <a:t>Your class is running relay races in Gym today.  You’re worried that you might slow down your team – and maybe even lose the race! </a:t>
            </a:r>
          </a:p>
          <a:p>
            <a:pPr marL="0" indent="0" algn="ctr">
              <a:buNone/>
            </a:pPr>
            <a:r>
              <a:rPr lang="en-US" sz="3200">
                <a:latin typeface="+mj-lt"/>
              </a:rPr>
              <a:t>What can you do?</a:t>
            </a:r>
          </a:p>
        </p:txBody>
      </p:sp>
      <p:pic>
        <p:nvPicPr>
          <p:cNvPr id="2050" name="Picture 2" descr="Image result for kids relay race clipart">
            <a:extLst>
              <a:ext uri="{FF2B5EF4-FFF2-40B4-BE49-F238E27FC236}">
                <a16:creationId xmlns:a16="http://schemas.microsoft.com/office/drawing/2014/main" id="{2EC0D4D1-B60A-496F-9DAE-2641070D5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104249"/>
            <a:ext cx="2964602" cy="219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464480"/>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999488"/>
          </a:xfrm>
          <a:solidFill>
            <a:schemeClr val="accent3">
              <a:lumMod val="20000"/>
              <a:lumOff val="80000"/>
            </a:schemeClr>
          </a:solidFill>
        </p:spPr>
        <p:txBody>
          <a:bodyPr>
            <a:normAutofit fontScale="90000"/>
          </a:bodyPr>
          <a:lstStyle/>
          <a:p>
            <a:pPr algn="ctr"/>
            <a:r>
              <a:rPr lang="en-US"/>
              <a:t>Sometimes we can tell how people are feeling by looking at them.</a:t>
            </a:r>
            <a:br>
              <a:rPr lang="en-US"/>
            </a:br>
            <a:r>
              <a:rPr lang="en-US"/>
              <a:t>How are </a:t>
            </a:r>
            <a:r>
              <a:rPr lang="en-US" b="1"/>
              <a:t>they</a:t>
            </a:r>
            <a:r>
              <a:rPr lang="en-US"/>
              <a:t> feeling?</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158720"/>
            <a:ext cx="20574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90800"/>
            <a:ext cx="1752600" cy="2677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804E2361-19F2-4A68-BFAF-13F58252B23F}"/>
              </a:ext>
            </a:extLst>
          </p:cNvPr>
          <p:cNvPicPr/>
          <p:nvPr/>
        </p:nvPicPr>
        <p:blipFill rotWithShape="1">
          <a:blip r:embed="rId5"/>
          <a:srcRect l="21135" t="3574" r="18436"/>
          <a:stretch/>
        </p:blipFill>
        <p:spPr bwMode="auto">
          <a:xfrm>
            <a:off x="6248400" y="2590800"/>
            <a:ext cx="2209800" cy="3505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93622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999488"/>
          </a:xfrm>
          <a:solidFill>
            <a:schemeClr val="accent3">
              <a:lumMod val="20000"/>
              <a:lumOff val="80000"/>
            </a:schemeClr>
          </a:solidFill>
        </p:spPr>
        <p:txBody>
          <a:bodyPr>
            <a:normAutofit fontScale="90000"/>
          </a:bodyPr>
          <a:lstStyle/>
          <a:p>
            <a:pPr algn="ctr"/>
            <a:r>
              <a:rPr lang="en-US"/>
              <a:t>Sometimes people might tell us how they are feeling.  Then we don’t have to guess!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267200"/>
            <a:ext cx="20574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90800"/>
            <a:ext cx="1752600" cy="2677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ular Callout 2"/>
          <p:cNvSpPr/>
          <p:nvPr/>
        </p:nvSpPr>
        <p:spPr>
          <a:xfrm>
            <a:off x="2590800" y="2362200"/>
            <a:ext cx="1676400" cy="765048"/>
          </a:xfrm>
          <a:prstGeom prst="wedgeRectCallout">
            <a:avLst>
              <a:gd name="adj1" fmla="val -67627"/>
              <a:gd name="adj2" fmla="val 136004"/>
            </a:avLst>
          </a:prstGeom>
          <a:solidFill>
            <a:srgbClr val="75F3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I’m so </a:t>
            </a:r>
            <a:r>
              <a:rPr lang="en-US" b="1" u="sng"/>
              <a:t>happy</a:t>
            </a:r>
            <a:r>
              <a:rPr lang="en-US" b="1"/>
              <a:t>!</a:t>
            </a:r>
          </a:p>
        </p:txBody>
      </p:sp>
      <p:sp>
        <p:nvSpPr>
          <p:cNvPr id="4" name="Rectangular Callout 3"/>
          <p:cNvSpPr/>
          <p:nvPr/>
        </p:nvSpPr>
        <p:spPr>
          <a:xfrm>
            <a:off x="2133601" y="4876800"/>
            <a:ext cx="1295400" cy="917448"/>
          </a:xfrm>
          <a:prstGeom prst="wedgeRectCallout">
            <a:avLst>
              <a:gd name="adj1" fmla="val 85483"/>
              <a:gd name="adj2" fmla="val 420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Boy, am I </a:t>
            </a:r>
            <a:r>
              <a:rPr lang="en-US" b="1" u="sng"/>
              <a:t>mad</a:t>
            </a:r>
            <a:r>
              <a:rPr lang="en-US" b="1"/>
              <a:t>!</a:t>
            </a:r>
          </a:p>
        </p:txBody>
      </p:sp>
      <p:sp>
        <p:nvSpPr>
          <p:cNvPr id="5" name="Rectangular Callout 4"/>
          <p:cNvSpPr/>
          <p:nvPr/>
        </p:nvSpPr>
        <p:spPr>
          <a:xfrm>
            <a:off x="5181600" y="2744724"/>
            <a:ext cx="1447800" cy="995172"/>
          </a:xfrm>
          <a:prstGeom prst="wedgeRectCallout">
            <a:avLst>
              <a:gd name="adj1" fmla="val 77450"/>
              <a:gd name="adj2" fmla="val 36764"/>
            </a:avLst>
          </a:prstGeom>
          <a:solidFill>
            <a:srgbClr val="F466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Yikes – I’m scared!</a:t>
            </a:r>
          </a:p>
        </p:txBody>
      </p:sp>
      <p:pic>
        <p:nvPicPr>
          <p:cNvPr id="9" name="Picture 8">
            <a:extLst>
              <a:ext uri="{FF2B5EF4-FFF2-40B4-BE49-F238E27FC236}">
                <a16:creationId xmlns:a16="http://schemas.microsoft.com/office/drawing/2014/main" id="{F82A535D-1BC2-462D-98AC-556014E77575}"/>
              </a:ext>
            </a:extLst>
          </p:cNvPr>
          <p:cNvPicPr/>
          <p:nvPr/>
        </p:nvPicPr>
        <p:blipFill rotWithShape="1">
          <a:blip r:embed="rId5"/>
          <a:srcRect l="21135" t="3574" r="18436"/>
          <a:stretch/>
        </p:blipFill>
        <p:spPr bwMode="auto">
          <a:xfrm>
            <a:off x="7196797" y="2971800"/>
            <a:ext cx="1752600" cy="29687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8723998"/>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273" y="762000"/>
            <a:ext cx="8305800" cy="1524000"/>
          </a:xfrm>
          <a:solidFill>
            <a:schemeClr val="accent3">
              <a:lumMod val="20000"/>
              <a:lumOff val="80000"/>
            </a:schemeClr>
          </a:solidFill>
        </p:spPr>
        <p:txBody>
          <a:bodyPr>
            <a:normAutofit fontScale="90000"/>
          </a:bodyPr>
          <a:lstStyle/>
          <a:p>
            <a:pPr algn="ctr"/>
            <a:r>
              <a:rPr lang="en-US"/>
              <a:t>But sometimes it’s not easy to talk about how you feel.</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273" y="2484794"/>
            <a:ext cx="2129592" cy="239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134121" y="5486400"/>
            <a:ext cx="1284326" cy="1015663"/>
          </a:xfrm>
          <a:prstGeom prst="rect">
            <a:avLst/>
          </a:prstGeom>
          <a:solidFill>
            <a:schemeClr val="accent2"/>
          </a:solidFill>
        </p:spPr>
        <p:txBody>
          <a:bodyPr wrap="none" rtlCol="0">
            <a:spAutoFit/>
          </a:bodyPr>
          <a:lstStyle/>
          <a:p>
            <a:r>
              <a:rPr lang="en-US" sz="6000" b="1">
                <a:latin typeface="+mj-lt"/>
              </a:rPr>
              <a:t>sad</a:t>
            </a:r>
          </a:p>
        </p:txBody>
      </p:sp>
      <p:pic>
        <p:nvPicPr>
          <p:cNvPr id="5" name="Picture 4">
            <a:extLst>
              <a:ext uri="{FF2B5EF4-FFF2-40B4-BE49-F238E27FC236}">
                <a16:creationId xmlns:a16="http://schemas.microsoft.com/office/drawing/2014/main" id="{345793EE-4138-4F31-BD5A-130980C0B4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3162300"/>
            <a:ext cx="1848970" cy="3428999"/>
          </a:xfrm>
          <a:prstGeom prst="rect">
            <a:avLst/>
          </a:prstGeom>
        </p:spPr>
      </p:pic>
      <p:pic>
        <p:nvPicPr>
          <p:cNvPr id="10" name="Picture 9">
            <a:extLst>
              <a:ext uri="{FF2B5EF4-FFF2-40B4-BE49-F238E27FC236}">
                <a16:creationId xmlns:a16="http://schemas.microsoft.com/office/drawing/2014/main" id="{06631C17-226A-480C-9472-165DFDF888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4827" y="2575011"/>
            <a:ext cx="2247900" cy="2301788"/>
          </a:xfrm>
          <a:prstGeom prst="rect">
            <a:avLst/>
          </a:prstGeom>
        </p:spPr>
      </p:pic>
    </p:spTree>
    <p:extLst>
      <p:ext uri="{BB962C8B-B14F-4D97-AF65-F5344CB8AC3E}">
        <p14:creationId xmlns:p14="http://schemas.microsoft.com/office/powerpoint/2010/main" val="42087962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ircle(in)">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0"/>
                                        <p:tgtEl>
                                          <p:spTgt spid="4"/>
                                        </p:tgtEl>
                                      </p:cBhvr>
                                    </p:animEffect>
                                    <p:anim calcmode="lin" valueType="num">
                                      <p:cBhvr>
                                        <p:cTn id="27" dur="2000" fill="hold"/>
                                        <p:tgtEl>
                                          <p:spTgt spid="4"/>
                                        </p:tgtEl>
                                        <p:attrNameLst>
                                          <p:attrName>ppt_w</p:attrName>
                                        </p:attrNameLst>
                                      </p:cBhvr>
                                      <p:tavLst>
                                        <p:tav tm="0" fmla="#ppt_w*sin(2.5*pi*$)">
                                          <p:val>
                                            <p:fltVal val="0"/>
                                          </p:val>
                                        </p:tav>
                                        <p:tav tm="100000">
                                          <p:val>
                                            <p:fltVal val="1"/>
                                          </p:val>
                                        </p:tav>
                                      </p:tavLst>
                                    </p:anim>
                                    <p:anim calcmode="lin" valueType="num">
                                      <p:cBhvr>
                                        <p:cTn id="28"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305800" cy="1429512"/>
          </a:xfrm>
          <a:solidFill>
            <a:schemeClr val="accent3">
              <a:lumMod val="20000"/>
              <a:lumOff val="80000"/>
            </a:schemeClr>
          </a:solidFill>
        </p:spPr>
        <p:txBody>
          <a:bodyPr>
            <a:normAutofit fontScale="90000"/>
          </a:bodyPr>
          <a:lstStyle/>
          <a:p>
            <a:pPr algn="ctr"/>
            <a:r>
              <a:rPr lang="en-US"/>
              <a:t>Maybe you’re not sure </a:t>
            </a:r>
            <a:br>
              <a:rPr lang="en-US"/>
            </a:br>
            <a:r>
              <a:rPr lang="en-US"/>
              <a:t>how you feel…</a:t>
            </a:r>
          </a:p>
        </p:txBody>
      </p:sp>
      <p:sp>
        <p:nvSpPr>
          <p:cNvPr id="4" name="Cloud Callout 3"/>
          <p:cNvSpPr/>
          <p:nvPr/>
        </p:nvSpPr>
        <p:spPr>
          <a:xfrm>
            <a:off x="533400" y="2438400"/>
            <a:ext cx="2286000" cy="1714500"/>
          </a:xfrm>
          <a:prstGeom prst="cloudCallout">
            <a:avLst>
              <a:gd name="adj1" fmla="val 89475"/>
              <a:gd name="adj2" fmla="val 47321"/>
            </a:avLst>
          </a:prstGeom>
          <a:solidFill>
            <a:srgbClr val="75F3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mj-lt"/>
              </a:rPr>
              <a:t>Am I </a:t>
            </a:r>
            <a:r>
              <a:rPr lang="en-US" sz="3200" b="1" u="sng">
                <a:latin typeface="+mj-lt"/>
              </a:rPr>
              <a:t>sad</a:t>
            </a:r>
            <a:r>
              <a:rPr lang="en-US" sz="3200" b="1">
                <a:latin typeface="+mj-lt"/>
              </a:rPr>
              <a:t>?</a:t>
            </a:r>
          </a:p>
        </p:txBody>
      </p:sp>
      <p:sp>
        <p:nvSpPr>
          <p:cNvPr id="5" name="Cloud Callout 4"/>
          <p:cNvSpPr/>
          <p:nvPr/>
        </p:nvSpPr>
        <p:spPr>
          <a:xfrm>
            <a:off x="6553200" y="2286000"/>
            <a:ext cx="2133600" cy="1676400"/>
          </a:xfrm>
          <a:prstGeom prst="cloudCallout">
            <a:avLst>
              <a:gd name="adj1" fmla="val -110973"/>
              <a:gd name="adj2" fmla="val 59416"/>
            </a:avLst>
          </a:prstGeom>
          <a:solidFill>
            <a:srgbClr val="75F3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mj-lt"/>
              </a:rPr>
              <a:t>Or am I </a:t>
            </a:r>
            <a:r>
              <a:rPr lang="en-US" sz="2800" b="1" u="sng">
                <a:latin typeface="+mj-lt"/>
              </a:rPr>
              <a:t>mad</a:t>
            </a:r>
            <a:r>
              <a:rPr lang="en-US" sz="2800" b="1">
                <a:latin typeface="+mj-lt"/>
              </a:rPr>
              <a:t>?</a:t>
            </a:r>
          </a:p>
        </p:txBody>
      </p:sp>
      <p:pic>
        <p:nvPicPr>
          <p:cNvPr id="6" name="Picture 5">
            <a:extLst>
              <a:ext uri="{FF2B5EF4-FFF2-40B4-BE49-F238E27FC236}">
                <a16:creationId xmlns:a16="http://schemas.microsoft.com/office/drawing/2014/main" id="{3E143568-E97B-49F2-A22D-76C3BA826C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3163724"/>
            <a:ext cx="1600201" cy="3310715"/>
          </a:xfrm>
          <a:prstGeom prst="rect">
            <a:avLst/>
          </a:prstGeom>
        </p:spPr>
      </p:pic>
    </p:spTree>
    <p:extLst>
      <p:ext uri="{BB962C8B-B14F-4D97-AF65-F5344CB8AC3E}">
        <p14:creationId xmlns:p14="http://schemas.microsoft.com/office/powerpoint/2010/main" val="39897290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1295400"/>
          </a:xfrm>
          <a:solidFill>
            <a:schemeClr val="accent3">
              <a:lumMod val="20000"/>
              <a:lumOff val="80000"/>
            </a:schemeClr>
          </a:solidFill>
        </p:spPr>
        <p:txBody>
          <a:bodyPr>
            <a:normAutofit fontScale="90000"/>
          </a:bodyPr>
          <a:lstStyle/>
          <a:p>
            <a:pPr algn="ctr"/>
            <a:r>
              <a:rPr lang="en-US"/>
              <a:t>How can you figure out how </a:t>
            </a:r>
            <a:br>
              <a:rPr lang="en-US"/>
            </a:br>
            <a:r>
              <a:rPr lang="en-US"/>
              <a:t>you’re feeling?</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29256"/>
            <a:ext cx="3524250" cy="2633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Arrow 3"/>
          <p:cNvSpPr/>
          <p:nvPr/>
        </p:nvSpPr>
        <p:spPr>
          <a:xfrm>
            <a:off x="3581400" y="2667000"/>
            <a:ext cx="2209800" cy="1097767"/>
          </a:xfrm>
          <a:prstGeom prst="leftArrow">
            <a:avLst/>
          </a:prstGeom>
          <a:solidFill>
            <a:srgbClr val="FFCD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mj-lt"/>
              </a:rPr>
              <a:t>Write about it.</a:t>
            </a:r>
          </a:p>
        </p:txBody>
      </p:sp>
      <p:sp>
        <p:nvSpPr>
          <p:cNvPr id="5" name="Right Arrow 4"/>
          <p:cNvSpPr/>
          <p:nvPr/>
        </p:nvSpPr>
        <p:spPr>
          <a:xfrm>
            <a:off x="2667000" y="5257800"/>
            <a:ext cx="2514600" cy="1018032"/>
          </a:xfrm>
          <a:prstGeom prst="rightArrow">
            <a:avLst/>
          </a:prstGeom>
          <a:solidFill>
            <a:srgbClr val="FFCD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mj-lt"/>
              </a:rPr>
              <a:t>Draw a picture.</a:t>
            </a:r>
          </a:p>
        </p:txBody>
      </p:sp>
      <p:pic>
        <p:nvPicPr>
          <p:cNvPr id="6" name="Picture 5">
            <a:extLst>
              <a:ext uri="{FF2B5EF4-FFF2-40B4-BE49-F238E27FC236}">
                <a16:creationId xmlns:a16="http://schemas.microsoft.com/office/drawing/2014/main" id="{A33569FC-8A3A-464B-8606-F240568929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2139210"/>
            <a:ext cx="2406520" cy="2996129"/>
          </a:xfrm>
          <a:prstGeom prst="rect">
            <a:avLst/>
          </a:prstGeom>
        </p:spPr>
      </p:pic>
    </p:spTree>
    <p:extLst>
      <p:ext uri="{BB962C8B-B14F-4D97-AF65-F5344CB8AC3E}">
        <p14:creationId xmlns:p14="http://schemas.microsoft.com/office/powerpoint/2010/main" val="12077656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05800" cy="2895600"/>
          </a:xfrm>
          <a:solidFill>
            <a:schemeClr val="accent3">
              <a:lumMod val="20000"/>
              <a:lumOff val="80000"/>
            </a:schemeClr>
          </a:solidFill>
        </p:spPr>
        <p:txBody>
          <a:bodyPr>
            <a:normAutofit fontScale="90000"/>
          </a:bodyPr>
          <a:lstStyle/>
          <a:p>
            <a:pPr algn="ctr"/>
            <a:r>
              <a:rPr lang="en-US"/>
              <a:t>It helps to remember </a:t>
            </a:r>
            <a:br>
              <a:rPr lang="en-US"/>
            </a:br>
            <a:r>
              <a:rPr lang="en-US" b="1"/>
              <a:t>what</a:t>
            </a:r>
            <a:r>
              <a:rPr lang="en-US"/>
              <a:t> </a:t>
            </a:r>
            <a:r>
              <a:rPr lang="en-US" b="1"/>
              <a:t>happened</a:t>
            </a:r>
            <a:r>
              <a:rPr lang="en-US"/>
              <a:t> and </a:t>
            </a:r>
            <a:br>
              <a:rPr lang="en-US"/>
            </a:br>
            <a:r>
              <a:rPr lang="en-US" b="1"/>
              <a:t>how it made you feel</a:t>
            </a:r>
            <a:r>
              <a:rPr lang="en-US"/>
              <a:t>.</a:t>
            </a:r>
            <a:br>
              <a:rPr lang="en-US"/>
            </a:br>
            <a:r>
              <a:rPr lang="en-US"/>
              <a:t>Then you can say…</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810000"/>
            <a:ext cx="32004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ular Callout 2"/>
          <p:cNvSpPr/>
          <p:nvPr/>
        </p:nvSpPr>
        <p:spPr>
          <a:xfrm>
            <a:off x="1524000" y="3237297"/>
            <a:ext cx="2286000" cy="1600200"/>
          </a:xfrm>
          <a:prstGeom prst="wedgeRoundRectCallout">
            <a:avLst>
              <a:gd name="adj1" fmla="val 113062"/>
              <a:gd name="adj2" fmla="val 33476"/>
              <a:gd name="adj3" fmla="val 16667"/>
            </a:avLst>
          </a:prstGeom>
          <a:solidFill>
            <a:srgbClr val="75F3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mj-lt"/>
              </a:rPr>
              <a:t>I feel </a:t>
            </a:r>
            <a:r>
              <a:rPr lang="en-US" sz="2400" b="1">
                <a:solidFill>
                  <a:schemeClr val="accent2">
                    <a:lumMod val="75000"/>
                  </a:schemeClr>
                </a:solidFill>
                <a:latin typeface="+mj-lt"/>
              </a:rPr>
              <a:t>sad</a:t>
            </a:r>
            <a:r>
              <a:rPr lang="en-US" sz="2400" b="1">
                <a:latin typeface="+mj-lt"/>
              </a:rPr>
              <a:t> when no one will play with me.</a:t>
            </a:r>
          </a:p>
        </p:txBody>
      </p:sp>
    </p:spTree>
    <p:extLst>
      <p:ext uri="{BB962C8B-B14F-4D97-AF65-F5344CB8AC3E}">
        <p14:creationId xmlns:p14="http://schemas.microsoft.com/office/powerpoint/2010/main" val="484849206"/>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305800" cy="990600"/>
          </a:xfrm>
          <a:solidFill>
            <a:schemeClr val="accent4">
              <a:lumMod val="20000"/>
              <a:lumOff val="80000"/>
            </a:schemeClr>
          </a:solidFill>
        </p:spPr>
        <p:txBody>
          <a:bodyPr/>
          <a:lstStyle/>
          <a:p>
            <a:pPr algn="ctr"/>
            <a:r>
              <a:rPr lang="en-US"/>
              <a:t>Or you might say…</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743200"/>
            <a:ext cx="2009775"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ular Callout 2"/>
          <p:cNvSpPr/>
          <p:nvPr/>
        </p:nvSpPr>
        <p:spPr>
          <a:xfrm>
            <a:off x="3276600" y="1981200"/>
            <a:ext cx="2362200" cy="1083564"/>
          </a:xfrm>
          <a:prstGeom prst="wedgeRoundRectCallout">
            <a:avLst>
              <a:gd name="adj1" fmla="val -68144"/>
              <a:gd name="adj2" fmla="val 109144"/>
              <a:gd name="adj3" fmla="val 16667"/>
            </a:avLst>
          </a:prstGeom>
          <a:solidFill>
            <a:srgbClr val="F466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mj-lt"/>
              </a:rPr>
              <a:t>I feel </a:t>
            </a:r>
            <a:r>
              <a:rPr lang="en-US" sz="2000" b="1">
                <a:solidFill>
                  <a:srgbClr val="FF0000"/>
                </a:solidFill>
                <a:latin typeface="+mj-lt"/>
              </a:rPr>
              <a:t>mad</a:t>
            </a:r>
            <a:r>
              <a:rPr lang="en-US" sz="2000" b="1">
                <a:latin typeface="+mj-lt"/>
              </a:rPr>
              <a:t> that I didn’t win the game.</a:t>
            </a:r>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939680"/>
            <a:ext cx="2457450" cy="260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ular Callout 3"/>
          <p:cNvSpPr/>
          <p:nvPr/>
        </p:nvSpPr>
        <p:spPr>
          <a:xfrm>
            <a:off x="3810000" y="3505200"/>
            <a:ext cx="1828800" cy="1222248"/>
          </a:xfrm>
          <a:prstGeom prst="wedgeRoundRectCallout">
            <a:avLst>
              <a:gd name="adj1" fmla="val 115483"/>
              <a:gd name="adj2" fmla="val 544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mj-lt"/>
              </a:rPr>
              <a:t>I feel </a:t>
            </a:r>
            <a:r>
              <a:rPr lang="en-US" sz="2000" b="1">
                <a:solidFill>
                  <a:srgbClr val="7030A0"/>
                </a:solidFill>
                <a:latin typeface="+mj-lt"/>
              </a:rPr>
              <a:t>worried</a:t>
            </a:r>
            <a:r>
              <a:rPr lang="en-US" sz="2000" b="1">
                <a:latin typeface="+mj-lt"/>
              </a:rPr>
              <a:t> about my spelling test.</a:t>
            </a:r>
          </a:p>
        </p:txBody>
      </p:sp>
    </p:spTree>
    <p:extLst>
      <p:ext uri="{BB962C8B-B14F-4D97-AF65-F5344CB8AC3E}">
        <p14:creationId xmlns:p14="http://schemas.microsoft.com/office/powerpoint/2010/main" val="960453971"/>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2743200"/>
          </a:xfrm>
          <a:solidFill>
            <a:schemeClr val="accent3">
              <a:lumMod val="20000"/>
              <a:lumOff val="80000"/>
            </a:schemeClr>
          </a:solidFill>
        </p:spPr>
        <p:txBody>
          <a:bodyPr>
            <a:normAutofit fontScale="90000"/>
          </a:bodyPr>
          <a:lstStyle/>
          <a:p>
            <a:pPr algn="ctr"/>
            <a:r>
              <a:rPr lang="en-US"/>
              <a:t>This helps you figure out your own feelings.  </a:t>
            </a:r>
            <a:br>
              <a:rPr lang="en-US"/>
            </a:br>
            <a:r>
              <a:rPr lang="en-US"/>
              <a:t>Then you can talk about it with someone else.</a:t>
            </a:r>
          </a:p>
        </p:txBody>
      </p:sp>
      <p:pic>
        <p:nvPicPr>
          <p:cNvPr id="922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17562"/>
          <a:stretch/>
        </p:blipFill>
        <p:spPr bwMode="auto">
          <a:xfrm rot="671091">
            <a:off x="1616885" y="3312431"/>
            <a:ext cx="2078650" cy="116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7F69EE9A-8BC2-4E68-BC1F-204207D71B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3121855"/>
            <a:ext cx="3074835" cy="3191711"/>
          </a:xfrm>
          <a:prstGeom prst="rect">
            <a:avLst/>
          </a:prstGeom>
        </p:spPr>
      </p:pic>
    </p:spTree>
    <p:extLst>
      <p:ext uri="{BB962C8B-B14F-4D97-AF65-F5344CB8AC3E}">
        <p14:creationId xmlns:p14="http://schemas.microsoft.com/office/powerpoint/2010/main" val="4651722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2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367</TotalTime>
  <Words>942</Words>
  <Application>Microsoft Office PowerPoint</Application>
  <PresentationFormat>On-screen Show (4:3)</PresentationFormat>
  <Paragraphs>71</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Chiller</vt:lpstr>
      <vt:lpstr>Comic Sans MS</vt:lpstr>
      <vt:lpstr>Constantia</vt:lpstr>
      <vt:lpstr>Wingdings 2</vt:lpstr>
      <vt:lpstr>Flow</vt:lpstr>
      <vt:lpstr>Talking About How I Feel</vt:lpstr>
      <vt:lpstr>Sometimes we can tell how people are feeling by looking at them. How are they feeling?</vt:lpstr>
      <vt:lpstr>Sometimes people might tell us how they are feeling.  Then we don’t have to guess!</vt:lpstr>
      <vt:lpstr>But sometimes it’s not easy to talk about how you feel.</vt:lpstr>
      <vt:lpstr>Maybe you’re not sure  how you feel…</vt:lpstr>
      <vt:lpstr>How can you figure out how  you’re feeling?</vt:lpstr>
      <vt:lpstr>It helps to remember  what happened and  how it made you feel. Then you can say…</vt:lpstr>
      <vt:lpstr>Or you might say…</vt:lpstr>
      <vt:lpstr>This helps you figure out your own feelings.   Then you can talk about it with someone else.</vt:lpstr>
      <vt:lpstr>Why talk about how you feel?</vt:lpstr>
      <vt:lpstr>Who can you talk with to make you feel better?</vt:lpstr>
      <vt:lpstr>Talking about your feelings won’t make your problems disappear BUT now someone else knows and might be able to help.</vt:lpstr>
      <vt:lpstr>They could help you:</vt:lpstr>
      <vt:lpstr>Talking about your feelings can help you feel better!</vt:lpstr>
      <vt:lpstr>Remember…</vt:lpstr>
      <vt:lpstr>So what do YOU think?</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About How I Feel</dc:title>
  <dc:creator>andee</dc:creator>
  <cp:lastModifiedBy>Lisa Falk</cp:lastModifiedBy>
  <cp:revision>38</cp:revision>
  <dcterms:created xsi:type="dcterms:W3CDTF">2012-10-30T12:00:31Z</dcterms:created>
  <dcterms:modified xsi:type="dcterms:W3CDTF">2019-11-06T19:37:25Z</dcterms:modified>
</cp:coreProperties>
</file>