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256" r:id="rId3"/>
    <p:sldId id="258" r:id="rId4"/>
    <p:sldId id="259" r:id="rId5"/>
    <p:sldId id="260" r:id="rId6"/>
    <p:sldId id="261" r:id="rId7"/>
    <p:sldId id="262" r:id="rId8"/>
    <p:sldId id="263" r:id="rId9"/>
    <p:sldId id="264" r:id="rId10"/>
    <p:sldId id="257" r:id="rId11"/>
    <p:sldId id="266" r:id="rId12"/>
    <p:sldId id="267" r:id="rId13"/>
    <p:sldId id="271" r:id="rId14"/>
    <p:sldId id="270" r:id="rId15"/>
    <p:sldId id="265"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89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98A50-7E26-47B1-ADD3-FFF3EB716C61}" type="datetimeFigureOut">
              <a:rPr lang="en-US" smtClean="0"/>
              <a:pPr/>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C312D-725C-4E94-B513-D4F0CB148E88}" type="slidenum">
              <a:rPr lang="en-US" smtClean="0"/>
              <a:pPr/>
              <a:t>‹#›</a:t>
            </a:fld>
            <a:endParaRPr lang="en-US"/>
          </a:p>
        </p:txBody>
      </p:sp>
    </p:spTree>
    <p:extLst>
      <p:ext uri="{BB962C8B-B14F-4D97-AF65-F5344CB8AC3E}">
        <p14:creationId xmlns:p14="http://schemas.microsoft.com/office/powerpoint/2010/main" val="280142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Introduce</a:t>
            </a:r>
            <a:r>
              <a:rPr lang="en-US" baseline="0" dirty="0"/>
              <a:t> the lesson by reading the title of the first slide.  Ask the students to look at and tell you about the picture.  What are the children doing?  What can they tell by looking at their faces?   Tell the students that today you’ll be talking about easy ways to work with other people </a:t>
            </a:r>
            <a:r>
              <a:rPr lang="en-US" baseline="0"/>
              <a:t>at school.</a:t>
            </a:r>
            <a:endParaRPr lang="en-US" dirty="0"/>
          </a:p>
        </p:txBody>
      </p:sp>
      <p:sp>
        <p:nvSpPr>
          <p:cNvPr id="4" name="Slide Number Placeholder 3"/>
          <p:cNvSpPr>
            <a:spLocks noGrp="1"/>
          </p:cNvSpPr>
          <p:nvPr>
            <p:ph type="sldNum" sz="quarter" idx="10"/>
          </p:nvPr>
        </p:nvSpPr>
        <p:spPr/>
        <p:txBody>
          <a:bodyPr/>
          <a:lstStyle/>
          <a:p>
            <a:fld id="{DB6C312D-725C-4E94-B513-D4F0CB148E88}" type="slidenum">
              <a:rPr lang="en-US" smtClean="0"/>
              <a:pPr/>
              <a:t>1</a:t>
            </a:fld>
            <a:endParaRPr lang="en-US"/>
          </a:p>
        </p:txBody>
      </p:sp>
    </p:spTree>
    <p:extLst>
      <p:ext uri="{BB962C8B-B14F-4D97-AF65-F5344CB8AC3E}">
        <p14:creationId xmlns:p14="http://schemas.microsoft.com/office/powerpoint/2010/main" val="14513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a:t>
            </a:r>
            <a:r>
              <a:rPr lang="en-US" baseline="0"/>
              <a:t> each picture and ask the students to talk about what they see that makes them think the kids are cooperating or not.  </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10</a:t>
            </a:fld>
            <a:endParaRPr lang="en-US"/>
          </a:p>
        </p:txBody>
      </p:sp>
    </p:spTree>
    <p:extLst>
      <p:ext uri="{BB962C8B-B14F-4D97-AF65-F5344CB8AC3E}">
        <p14:creationId xmlns:p14="http://schemas.microsoft.com/office/powerpoint/2010/main" val="387727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each picture and ask the students to talk about what they see that makes them think the kids are cooperating or not. </a:t>
            </a:r>
          </a:p>
        </p:txBody>
      </p:sp>
      <p:sp>
        <p:nvSpPr>
          <p:cNvPr id="4" name="Slide Number Placeholder 3"/>
          <p:cNvSpPr>
            <a:spLocks noGrp="1"/>
          </p:cNvSpPr>
          <p:nvPr>
            <p:ph type="sldNum" sz="quarter" idx="10"/>
          </p:nvPr>
        </p:nvSpPr>
        <p:spPr/>
        <p:txBody>
          <a:bodyPr/>
          <a:lstStyle/>
          <a:p>
            <a:fld id="{DB6C312D-725C-4E94-B513-D4F0CB148E88}" type="slidenum">
              <a:rPr lang="en-US" smtClean="0"/>
              <a:pPr/>
              <a:t>11</a:t>
            </a:fld>
            <a:endParaRPr lang="en-US"/>
          </a:p>
        </p:txBody>
      </p:sp>
    </p:spTree>
    <p:extLst>
      <p:ext uri="{BB962C8B-B14F-4D97-AF65-F5344CB8AC3E}">
        <p14:creationId xmlns:p14="http://schemas.microsoft.com/office/powerpoint/2010/main" val="30032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through each picture and ask the students to talk about what they see that makes them think the kids are cooperating or not. </a:t>
            </a:r>
          </a:p>
          <a:p>
            <a:endParaRPr lang="en-US" dirty="0"/>
          </a:p>
        </p:txBody>
      </p:sp>
      <p:sp>
        <p:nvSpPr>
          <p:cNvPr id="4" name="Slide Number Placeholder 3"/>
          <p:cNvSpPr>
            <a:spLocks noGrp="1"/>
          </p:cNvSpPr>
          <p:nvPr>
            <p:ph type="sldNum" sz="quarter" idx="10"/>
          </p:nvPr>
        </p:nvSpPr>
        <p:spPr/>
        <p:txBody>
          <a:bodyPr/>
          <a:lstStyle/>
          <a:p>
            <a:fld id="{DB6C312D-725C-4E94-B513-D4F0CB148E88}" type="slidenum">
              <a:rPr lang="en-US" smtClean="0"/>
              <a:pPr/>
              <a:t>12</a:t>
            </a:fld>
            <a:endParaRPr lang="en-US"/>
          </a:p>
        </p:txBody>
      </p:sp>
    </p:spTree>
    <p:extLst>
      <p:ext uri="{BB962C8B-B14F-4D97-AF65-F5344CB8AC3E}">
        <p14:creationId xmlns:p14="http://schemas.microsoft.com/office/powerpoint/2010/main" val="64054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TRAVELLING</a:t>
            </a:r>
            <a:r>
              <a:rPr lang="en-US" u="sng" baseline="0"/>
              <a:t> TURTLE: (younger students)</a:t>
            </a:r>
          </a:p>
          <a:p>
            <a:pPr marL="228600" indent="-228600">
              <a:buFont typeface="+mj-lt"/>
              <a:buAutoNum type="arabicPeriod"/>
            </a:pPr>
            <a:r>
              <a:rPr lang="en-US" baseline="0"/>
              <a:t>Pair up students</a:t>
            </a:r>
          </a:p>
          <a:p>
            <a:pPr marL="228600" indent="-228600">
              <a:buFont typeface="+mj-lt"/>
              <a:buAutoNum type="arabicPeriod"/>
            </a:pPr>
            <a:r>
              <a:rPr lang="en-US" baseline="0"/>
              <a:t>Have students get down on all fours</a:t>
            </a:r>
          </a:p>
          <a:p>
            <a:pPr marL="228600" indent="-228600">
              <a:buFont typeface="+mj-lt"/>
              <a:buAutoNum type="arabicPeriod"/>
            </a:pPr>
            <a:r>
              <a:rPr lang="en-US" baseline="0"/>
              <a:t>Place large carpet square over their backs and explain that this is the turtle’s shell</a:t>
            </a:r>
          </a:p>
          <a:p>
            <a:pPr marL="228600" indent="-228600">
              <a:buFont typeface="+mj-lt"/>
              <a:buAutoNum type="arabicPeriod"/>
            </a:pPr>
            <a:r>
              <a:rPr lang="en-US" baseline="0"/>
              <a:t>Tell them that they must move around the room without losing their shell.  Call out directions to them as they move so that they have to change directions periodically.  Remind them to cooperate with each other so that they don’t lose their shell.</a:t>
            </a:r>
          </a:p>
          <a:p>
            <a:pPr marL="0" indent="0">
              <a:buFont typeface="+mj-lt"/>
              <a:buNone/>
            </a:pPr>
            <a:r>
              <a:rPr lang="en-US" u="sng" baseline="0"/>
              <a:t>LEGO MODELS: (older students)</a:t>
            </a:r>
          </a:p>
          <a:p>
            <a:pPr marL="228600" indent="-228600">
              <a:buFont typeface="+mj-lt"/>
              <a:buAutoNum type="arabicPeriod"/>
            </a:pPr>
            <a:r>
              <a:rPr lang="en-US" u="none" baseline="0"/>
              <a:t>Pair up students</a:t>
            </a:r>
          </a:p>
          <a:p>
            <a:pPr marL="228600" indent="-228600">
              <a:buFont typeface="+mj-lt"/>
              <a:buAutoNum type="arabicPeriod"/>
            </a:pPr>
            <a:r>
              <a:rPr lang="en-US" u="none" baseline="0"/>
              <a:t>Give each pair a pile of Lego blocks and a picture OR actual model of a Lego structure</a:t>
            </a:r>
          </a:p>
          <a:p>
            <a:pPr marL="228600" indent="-228600">
              <a:buFont typeface="+mj-lt"/>
              <a:buAutoNum type="arabicPeriod"/>
            </a:pPr>
            <a:r>
              <a:rPr lang="en-US" u="none" baseline="0"/>
              <a:t>Tell them that they need to look at the picture/model and build what they see</a:t>
            </a:r>
          </a:p>
          <a:p>
            <a:pPr marL="228600" indent="-228600">
              <a:buFont typeface="+mj-lt"/>
              <a:buAutoNum type="arabicPeriod"/>
            </a:pPr>
            <a:r>
              <a:rPr lang="en-US" u="none" baseline="0"/>
              <a:t>Remind them to work together to finish the job</a:t>
            </a:r>
          </a:p>
        </p:txBody>
      </p:sp>
      <p:sp>
        <p:nvSpPr>
          <p:cNvPr id="4" name="Slide Number Placeholder 3"/>
          <p:cNvSpPr>
            <a:spLocks noGrp="1"/>
          </p:cNvSpPr>
          <p:nvPr>
            <p:ph type="sldNum" sz="quarter" idx="10"/>
          </p:nvPr>
        </p:nvSpPr>
        <p:spPr/>
        <p:txBody>
          <a:bodyPr/>
          <a:lstStyle/>
          <a:p>
            <a:fld id="{DB6C312D-725C-4E94-B513-D4F0CB148E88}" type="slidenum">
              <a:rPr lang="en-US" smtClean="0"/>
              <a:pPr/>
              <a:t>13</a:t>
            </a:fld>
            <a:endParaRPr lang="en-US"/>
          </a:p>
        </p:txBody>
      </p:sp>
    </p:spTree>
    <p:extLst>
      <p:ext uri="{BB962C8B-B14F-4D97-AF65-F5344CB8AC3E}">
        <p14:creationId xmlns:p14="http://schemas.microsoft.com/office/powerpoint/2010/main" val="420486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a discussion with the slide topic.  Role</a:t>
            </a:r>
            <a:r>
              <a:rPr lang="en-US" baseline="0"/>
              <a:t> play possible solutions with the students.</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15</a:t>
            </a:fld>
            <a:endParaRPr lang="en-US"/>
          </a:p>
        </p:txBody>
      </p:sp>
    </p:spTree>
    <p:extLst>
      <p:ext uri="{BB962C8B-B14F-4D97-AF65-F5344CB8AC3E}">
        <p14:creationId xmlns:p14="http://schemas.microsoft.com/office/powerpoint/2010/main" val="387371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visual is a good summary of the information in this lesson.  This slide has been made into a format that can be printed on card stock to give to each student (Lesson Summary Card).  You may also want to laminate the cards and place a magnet on the back as a visual that could be hung in the student’s home as a reminder of the lesson.</a:t>
            </a:r>
          </a:p>
          <a:p>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16</a:t>
            </a:fld>
            <a:endParaRPr lang="en-US"/>
          </a:p>
        </p:txBody>
      </p:sp>
    </p:spTree>
    <p:extLst>
      <p:ext uri="{BB962C8B-B14F-4D97-AF65-F5344CB8AC3E}">
        <p14:creationId xmlns:p14="http://schemas.microsoft.com/office/powerpoint/2010/main" val="282111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advance,</a:t>
            </a:r>
            <a:r>
              <a:rPr lang="en-US" baseline="0"/>
              <a:t> f</a:t>
            </a:r>
            <a:r>
              <a:rPr lang="en-US"/>
              <a:t>ind out how</a:t>
            </a:r>
            <a:r>
              <a:rPr lang="en-US" baseline="0"/>
              <a:t> many students are in each classroom from the teachers.  List the group members names on the board (or dry-erase or chart paper) and let each student write the total number of their classmates under their names.</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2</a:t>
            </a:fld>
            <a:endParaRPr lang="en-US"/>
          </a:p>
        </p:txBody>
      </p:sp>
    </p:spTree>
    <p:extLst>
      <p:ext uri="{BB962C8B-B14F-4D97-AF65-F5344CB8AC3E}">
        <p14:creationId xmlns:p14="http://schemas.microsoft.com/office/powerpoint/2010/main" val="247744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each student</a:t>
            </a:r>
            <a:r>
              <a:rPr lang="en-US" baseline="0"/>
              <a:t> name their teacher.  You can help them write their teacher’s name on the chart listing the number of students in each class.</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3</a:t>
            </a:fld>
            <a:endParaRPr lang="en-US"/>
          </a:p>
        </p:txBody>
      </p:sp>
    </p:spTree>
    <p:extLst>
      <p:ext uri="{BB962C8B-B14F-4D97-AF65-F5344CB8AC3E}">
        <p14:creationId xmlns:p14="http://schemas.microsoft.com/office/powerpoint/2010/main" val="19128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a:t>
            </a:r>
            <a:r>
              <a:rPr lang="en-US" baseline="0"/>
              <a:t> with the students about all of the things their teacher does every day.  Click on the pix one at a time to bring up jobs:  teaches math; helps us with homework; checks our tests, reads story to us; lines us up and takes us to lunch and specials, etc.</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4</a:t>
            </a:fld>
            <a:endParaRPr lang="en-US"/>
          </a:p>
        </p:txBody>
      </p:sp>
    </p:spTree>
    <p:extLst>
      <p:ext uri="{BB962C8B-B14F-4D97-AF65-F5344CB8AC3E}">
        <p14:creationId xmlns:p14="http://schemas.microsoft.com/office/powerpoint/2010/main" val="306001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a:t>
            </a:r>
            <a:r>
              <a:rPr lang="en-US" baseline="0"/>
              <a:t> with the students about some of the “jobs” they do at school each day:  </a:t>
            </a:r>
            <a:r>
              <a:rPr lang="en-US" u="sng" baseline="0">
                <a:solidFill>
                  <a:srgbClr val="FFFF00"/>
                </a:solidFill>
              </a:rPr>
              <a:t>Learn to READ,  learn to WRITE, learn to DO MATH,</a:t>
            </a:r>
            <a:r>
              <a:rPr lang="en-US" baseline="0">
                <a:solidFill>
                  <a:srgbClr val="FFFF00"/>
                </a:solidFill>
              </a:rPr>
              <a:t> etc.</a:t>
            </a:r>
            <a:endParaRPr lang="en-US">
              <a:solidFill>
                <a:srgbClr val="FFFF00"/>
              </a:solidFill>
            </a:endParaRPr>
          </a:p>
        </p:txBody>
      </p:sp>
      <p:sp>
        <p:nvSpPr>
          <p:cNvPr id="4" name="Slide Number Placeholder 3"/>
          <p:cNvSpPr>
            <a:spLocks noGrp="1"/>
          </p:cNvSpPr>
          <p:nvPr>
            <p:ph type="sldNum" sz="quarter" idx="10"/>
          </p:nvPr>
        </p:nvSpPr>
        <p:spPr/>
        <p:txBody>
          <a:bodyPr/>
          <a:lstStyle/>
          <a:p>
            <a:fld id="{DB6C312D-725C-4E94-B513-D4F0CB148E88}" type="slidenum">
              <a:rPr lang="en-US" smtClean="0"/>
              <a:pPr/>
              <a:t>5</a:t>
            </a:fld>
            <a:endParaRPr lang="en-US"/>
          </a:p>
        </p:txBody>
      </p:sp>
    </p:spTree>
    <p:extLst>
      <p:ext uri="{BB962C8B-B14F-4D97-AF65-F5344CB8AC3E}">
        <p14:creationId xmlns:p14="http://schemas.microsoft.com/office/powerpoint/2010/main" val="349578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each of the numbered points.  Role-play</a:t>
            </a:r>
            <a:r>
              <a:rPr lang="en-US" baseline="0"/>
              <a:t> each of the behaviors with children taking turns being teacher and student.</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6</a:t>
            </a:fld>
            <a:endParaRPr lang="en-US"/>
          </a:p>
        </p:txBody>
      </p:sp>
    </p:spTree>
    <p:extLst>
      <p:ext uri="{BB962C8B-B14F-4D97-AF65-F5344CB8AC3E}">
        <p14:creationId xmlns:p14="http://schemas.microsoft.com/office/powerpoint/2010/main" val="125339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ask</a:t>
            </a:r>
            <a:r>
              <a:rPr lang="en-US" baseline="0"/>
              <a:t> the students for their definition of “participate”.  Then click on the slide to bring up the 3 pictures:  Talk about each one.  Ask for other examples.</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7</a:t>
            </a:fld>
            <a:endParaRPr lang="en-US"/>
          </a:p>
        </p:txBody>
      </p:sp>
    </p:spTree>
    <p:extLst>
      <p:ext uri="{BB962C8B-B14F-4D97-AF65-F5344CB8AC3E}">
        <p14:creationId xmlns:p14="http://schemas.microsoft.com/office/powerpoint/2010/main" val="282334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students for examples of “working together”.  Click on pictures one by one and discuss their experiences</a:t>
            </a:r>
            <a:r>
              <a:rPr lang="en-US" baseline="0"/>
              <a:t> with each.</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8</a:t>
            </a:fld>
            <a:endParaRPr lang="en-US"/>
          </a:p>
        </p:txBody>
      </p:sp>
    </p:spTree>
    <p:extLst>
      <p:ext uri="{BB962C8B-B14F-4D97-AF65-F5344CB8AC3E}">
        <p14:creationId xmlns:p14="http://schemas.microsoft.com/office/powerpoint/2010/main" val="136282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the picture with the students.  Ask them how they know the</a:t>
            </a:r>
            <a:r>
              <a:rPr lang="en-US" baseline="0"/>
              <a:t> two girls are working together and cooperating.  (i.e. desks pushed together; chart spans both  desks, girls look happy, etc.)</a:t>
            </a:r>
            <a:endParaRPr lang="en-US"/>
          </a:p>
        </p:txBody>
      </p:sp>
      <p:sp>
        <p:nvSpPr>
          <p:cNvPr id="4" name="Slide Number Placeholder 3"/>
          <p:cNvSpPr>
            <a:spLocks noGrp="1"/>
          </p:cNvSpPr>
          <p:nvPr>
            <p:ph type="sldNum" sz="quarter" idx="10"/>
          </p:nvPr>
        </p:nvSpPr>
        <p:spPr/>
        <p:txBody>
          <a:bodyPr/>
          <a:lstStyle/>
          <a:p>
            <a:fld id="{DB6C312D-725C-4E94-B513-D4F0CB148E88}" type="slidenum">
              <a:rPr lang="en-US" smtClean="0"/>
              <a:pPr/>
              <a:t>9</a:t>
            </a:fld>
            <a:endParaRPr lang="en-US"/>
          </a:p>
        </p:txBody>
      </p:sp>
    </p:spTree>
    <p:extLst>
      <p:ext uri="{BB962C8B-B14F-4D97-AF65-F5344CB8AC3E}">
        <p14:creationId xmlns:p14="http://schemas.microsoft.com/office/powerpoint/2010/main" val="346471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5DB7FF-3E43-4A84-8956-54EABE730C25}"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95347-4D9D-4CA1-BD54-446E6695F5DC}" type="slidenum">
              <a:rPr lang="en-US" smtClean="0"/>
              <a:pPr/>
              <a:t>‹#›</a:t>
            </a:fld>
            <a:endParaRPr lang="en-US"/>
          </a:p>
        </p:txBody>
      </p:sp>
      <p:grpSp>
        <p:nvGrpSpPr>
          <p:cNvPr id="7" name="Group 6"/>
          <p:cNvGrpSpPr/>
          <p:nvPr userDrawn="1"/>
        </p:nvGrpSpPr>
        <p:grpSpPr>
          <a:xfrm rot="10800000">
            <a:off x="8001000" y="228600"/>
            <a:ext cx="990600" cy="2133600"/>
            <a:chOff x="228600" y="4343400"/>
            <a:chExt cx="990600" cy="2133600"/>
          </a:xfrm>
        </p:grpSpPr>
        <p:sp>
          <p:nvSpPr>
            <p:cNvPr id="8" name="Oval 7"/>
            <p:cNvSpPr/>
            <p:nvPr userDrawn="1"/>
          </p:nvSpPr>
          <p:spPr>
            <a:xfrm>
              <a:off x="381000" y="5638800"/>
              <a:ext cx="838200" cy="8382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381000" y="4876800"/>
              <a:ext cx="457200" cy="45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228600" y="5257800"/>
              <a:ext cx="533400" cy="533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228600" y="4572000"/>
              <a:ext cx="381000" cy="381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457200" y="4343400"/>
              <a:ext cx="3048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28600" y="4343400"/>
            <a:ext cx="990600" cy="2133600"/>
            <a:chOff x="228600" y="4343400"/>
            <a:chExt cx="990600" cy="2133600"/>
          </a:xfrm>
        </p:grpSpPr>
        <p:sp>
          <p:nvSpPr>
            <p:cNvPr id="14" name="Oval 13"/>
            <p:cNvSpPr/>
            <p:nvPr userDrawn="1"/>
          </p:nvSpPr>
          <p:spPr>
            <a:xfrm>
              <a:off x="381000" y="5638800"/>
              <a:ext cx="838200" cy="8382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381000" y="4876800"/>
              <a:ext cx="457200" cy="45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228600" y="5257800"/>
              <a:ext cx="533400" cy="533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228600" y="4572000"/>
              <a:ext cx="381000" cy="381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57200" y="4343400"/>
              <a:ext cx="3048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userDrawn="1"/>
        </p:nvSpPr>
        <p:spPr>
          <a:xfrm>
            <a:off x="685800" y="3581400"/>
            <a:ext cx="77724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DB7FF-3E43-4A84-8956-54EABE730C25}"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DB7FF-3E43-4A84-8956-54EABE730C25}"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DB7FF-3E43-4A84-8956-54EABE730C25}"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5DB7FF-3E43-4A84-8956-54EABE730C25}"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5DB7FF-3E43-4A84-8956-54EABE730C25}"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5DB7FF-3E43-4A84-8956-54EABE730C25}" type="datetimeFigureOut">
              <a:rPr lang="en-US" smtClean="0"/>
              <a:pPr/>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5DB7FF-3E43-4A84-8956-54EABE730C25}"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DB7FF-3E43-4A84-8956-54EABE730C25}" type="datetimeFigureOut">
              <a:rPr lang="en-US" smtClean="0"/>
              <a:pPr/>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5DB7FF-3E43-4A84-8956-54EABE730C25}"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5DB7FF-3E43-4A84-8956-54EABE730C25}"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95347-4D9D-4CA1-BD54-446E6695F5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50000">
              <a:schemeClr val="accent4">
                <a:lumMod val="40000"/>
                <a:lumOff val="60000"/>
              </a:schemeClr>
            </a:gs>
            <a:gs pos="100000">
              <a:schemeClr val="accent4">
                <a:lumMod val="75000"/>
                <a:alpha val="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457200" y="1371600"/>
            <a:ext cx="82296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DB7FF-3E43-4A84-8956-54EABE730C25}" type="datetimeFigureOut">
              <a:rPr lang="en-US" smtClean="0"/>
              <a:pPr/>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95347-4D9D-4CA1-BD54-446E6695F5DC}" type="slidenum">
              <a:rPr lang="en-US" smtClean="0"/>
              <a:pPr/>
              <a:t>‹#›</a:t>
            </a:fld>
            <a:endParaRPr lang="en-US"/>
          </a:p>
        </p:txBody>
      </p:sp>
      <p:grpSp>
        <p:nvGrpSpPr>
          <p:cNvPr id="12" name="Group 11"/>
          <p:cNvGrpSpPr/>
          <p:nvPr/>
        </p:nvGrpSpPr>
        <p:grpSpPr>
          <a:xfrm>
            <a:off x="228600" y="4343400"/>
            <a:ext cx="990600" cy="2133600"/>
            <a:chOff x="228600" y="4343400"/>
            <a:chExt cx="990600" cy="2133600"/>
          </a:xfrm>
        </p:grpSpPr>
        <p:sp>
          <p:nvSpPr>
            <p:cNvPr id="7" name="Oval 6"/>
            <p:cNvSpPr/>
            <p:nvPr userDrawn="1"/>
          </p:nvSpPr>
          <p:spPr>
            <a:xfrm>
              <a:off x="381000" y="5638800"/>
              <a:ext cx="838200" cy="8382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381000" y="4876800"/>
              <a:ext cx="457200" cy="45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228600" y="5257800"/>
              <a:ext cx="533400" cy="533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228600" y="4572000"/>
              <a:ext cx="381000" cy="381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457200" y="4343400"/>
              <a:ext cx="3048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0800000">
            <a:off x="8001000" y="228600"/>
            <a:ext cx="990600" cy="2133600"/>
            <a:chOff x="228600" y="4343400"/>
            <a:chExt cx="990600" cy="2133600"/>
          </a:xfrm>
        </p:grpSpPr>
        <p:sp>
          <p:nvSpPr>
            <p:cNvPr id="15" name="Oval 14"/>
            <p:cNvSpPr/>
            <p:nvPr userDrawn="1"/>
          </p:nvSpPr>
          <p:spPr>
            <a:xfrm>
              <a:off x="381000" y="5638800"/>
              <a:ext cx="838200" cy="8382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381000" y="4876800"/>
              <a:ext cx="457200" cy="4572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228600" y="5257800"/>
              <a:ext cx="533400" cy="533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8600" y="4572000"/>
              <a:ext cx="381000" cy="381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57200" y="4343400"/>
              <a:ext cx="304800" cy="304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4">
              <a:lumMod val="75000"/>
            </a:schemeClr>
          </a:solidFill>
          <a:latin typeface="Monotype Corsiva"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ootlight MT Light"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ootlight MT Light"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ootlight MT Light"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ootlight MT Light"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ootlight MT Light"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a:latin typeface="Comic Sans MS" pitchFamily="66" charset="0"/>
              </a:rPr>
              <a:t>Let’s All Work Together!</a:t>
            </a:r>
            <a:endParaRPr lang="en-US" dirty="0">
              <a:latin typeface="Comic Sans MS" pitchFamily="66"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10" b="5744"/>
          <a:stretch/>
        </p:blipFill>
        <p:spPr bwMode="auto">
          <a:xfrm>
            <a:off x="3102428" y="3886200"/>
            <a:ext cx="3627977" cy="2612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460047"/>
            <a:ext cx="1795612" cy="20701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Comic Sans MS" pitchFamily="66" charset="0"/>
              </a:rPr>
              <a:t>Are these students cooperating?</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290" y="1447800"/>
            <a:ext cx="3044967"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114800"/>
            <a:ext cx="3162788" cy="2381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114800"/>
            <a:ext cx="3545451"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26487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dow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down)">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Comic Sans MS" pitchFamily="66" charset="0"/>
              </a:rPr>
              <a:t>Are these students cooperating?</a:t>
            </a:r>
          </a:p>
        </p:txBody>
      </p:sp>
      <p:pic>
        <p:nvPicPr>
          <p:cNvPr id="3" name="Picture 2">
            <a:extLst>
              <a:ext uri="{FF2B5EF4-FFF2-40B4-BE49-F238E27FC236}">
                <a16:creationId xmlns:a16="http://schemas.microsoft.com/office/drawing/2014/main" xmlns="" id="{1864126E-4C27-465A-BE95-96C1EE740255}"/>
              </a:ext>
            </a:extLst>
          </p:cNvPr>
          <p:cNvPicPr>
            <a:picLocks noChangeAspect="1"/>
          </p:cNvPicPr>
          <p:nvPr/>
        </p:nvPicPr>
        <p:blipFill>
          <a:blip r:embed="rId3"/>
          <a:stretch>
            <a:fillRect/>
          </a:stretch>
        </p:blipFill>
        <p:spPr>
          <a:xfrm>
            <a:off x="616197" y="1672353"/>
            <a:ext cx="4124325" cy="22235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a:extLst>
              <a:ext uri="{FF2B5EF4-FFF2-40B4-BE49-F238E27FC236}">
                <a16:creationId xmlns:a16="http://schemas.microsoft.com/office/drawing/2014/main" xmlns="" id="{1C8D3468-A0C9-40D6-9CEE-B6492DB419C8}"/>
              </a:ext>
            </a:extLst>
          </p:cNvPr>
          <p:cNvPicPr>
            <a:picLocks noChangeAspect="1"/>
          </p:cNvPicPr>
          <p:nvPr/>
        </p:nvPicPr>
        <p:blipFill>
          <a:blip r:embed="rId4"/>
          <a:stretch>
            <a:fillRect/>
          </a:stretch>
        </p:blipFill>
        <p:spPr>
          <a:xfrm>
            <a:off x="3171552" y="4074133"/>
            <a:ext cx="3137940" cy="25857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xmlns="" id="{BD280B7F-E8DC-44AA-BB76-52E128582941}"/>
              </a:ext>
            </a:extLst>
          </p:cNvPr>
          <p:cNvPicPr>
            <a:picLocks noChangeAspect="1"/>
          </p:cNvPicPr>
          <p:nvPr/>
        </p:nvPicPr>
        <p:blipFill>
          <a:blip r:embed="rId5"/>
          <a:stretch>
            <a:fillRect/>
          </a:stretch>
        </p:blipFill>
        <p:spPr>
          <a:xfrm>
            <a:off x="5262563" y="1585434"/>
            <a:ext cx="3424237"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96438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itchFamily="66" charset="0"/>
              </a:rPr>
              <a:t>Are these students cooperating?</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447" y="4433164"/>
            <a:ext cx="3124593" cy="23404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xmlns="" id="{13BCCBDF-3266-439F-B9A8-91D61C277142}"/>
              </a:ext>
            </a:extLst>
          </p:cNvPr>
          <p:cNvPicPr>
            <a:picLocks noChangeAspect="1"/>
          </p:cNvPicPr>
          <p:nvPr/>
        </p:nvPicPr>
        <p:blipFill>
          <a:blip r:embed="rId4"/>
          <a:stretch>
            <a:fillRect/>
          </a:stretch>
        </p:blipFill>
        <p:spPr>
          <a:xfrm>
            <a:off x="685800" y="1806208"/>
            <a:ext cx="4158861" cy="2778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xmlns="" id="{2850AAB7-BC6B-4470-9998-18BD1DA16938}"/>
              </a:ext>
            </a:extLst>
          </p:cNvPr>
          <p:cNvPicPr>
            <a:picLocks noChangeAspect="1"/>
          </p:cNvPicPr>
          <p:nvPr/>
        </p:nvPicPr>
        <p:blipFill>
          <a:blip r:embed="rId5"/>
          <a:stretch>
            <a:fillRect/>
          </a:stretch>
        </p:blipFill>
        <p:spPr>
          <a:xfrm>
            <a:off x="6229743" y="1143000"/>
            <a:ext cx="2000249" cy="30977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itchFamily="66" charset="0"/>
              </a:rPr>
              <a:t>Let’s Practice!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29" y="1721991"/>
            <a:ext cx="3124200" cy="20775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90599" y="4015315"/>
            <a:ext cx="1996059" cy="369332"/>
          </a:xfrm>
          <a:prstGeom prst="rect">
            <a:avLst/>
          </a:prstGeom>
          <a:noFill/>
        </p:spPr>
        <p:txBody>
          <a:bodyPr wrap="none" rtlCol="0">
            <a:spAutoFit/>
          </a:bodyPr>
          <a:lstStyle/>
          <a:p>
            <a:r>
              <a:rPr lang="en-US">
                <a:latin typeface="Comic Sans MS" pitchFamily="66" charset="0"/>
              </a:rPr>
              <a:t>Travelling Turtle</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199981"/>
            <a:ext cx="3047999" cy="22830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400800" y="3645983"/>
            <a:ext cx="1513556" cy="369332"/>
          </a:xfrm>
          <a:prstGeom prst="rect">
            <a:avLst/>
          </a:prstGeom>
          <a:noFill/>
        </p:spPr>
        <p:txBody>
          <a:bodyPr wrap="none" rtlCol="0">
            <a:spAutoFit/>
          </a:bodyPr>
          <a:lstStyle/>
          <a:p>
            <a:r>
              <a:rPr lang="en-US">
                <a:latin typeface="Comic Sans MS" pitchFamily="66" charset="0"/>
              </a:rPr>
              <a:t>Lego Models</a:t>
            </a:r>
          </a:p>
        </p:txBody>
      </p:sp>
      <p:sp>
        <p:nvSpPr>
          <p:cNvPr id="6" name="Left-Right Arrow 5"/>
          <p:cNvSpPr/>
          <p:nvPr/>
        </p:nvSpPr>
        <p:spPr>
          <a:xfrm>
            <a:off x="3831770" y="3505200"/>
            <a:ext cx="1730829" cy="778937"/>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OR</a:t>
            </a:r>
          </a:p>
        </p:txBody>
      </p:sp>
    </p:spTree>
    <p:extLst>
      <p:ext uri="{BB962C8B-B14F-4D97-AF65-F5344CB8AC3E}">
        <p14:creationId xmlns:p14="http://schemas.microsoft.com/office/powerpoint/2010/main" val="44895746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Comic Sans MS" pitchFamily="66" charset="0"/>
              </a:rPr>
              <a:t>When we all </a:t>
            </a:r>
            <a:r>
              <a:rPr lang="en-US" b="1">
                <a:latin typeface="Comic Sans MS" pitchFamily="66" charset="0"/>
              </a:rPr>
              <a:t>work together…</a:t>
            </a:r>
          </a:p>
        </p:txBody>
      </p:sp>
      <p:sp>
        <p:nvSpPr>
          <p:cNvPr id="3" name="Content Placeholder 2"/>
          <p:cNvSpPr>
            <a:spLocks noGrp="1"/>
          </p:cNvSpPr>
          <p:nvPr>
            <p:ph idx="1"/>
          </p:nvPr>
        </p:nvSpPr>
        <p:spPr>
          <a:xfrm>
            <a:off x="457200" y="1524000"/>
            <a:ext cx="8229600" cy="4525963"/>
          </a:xfrm>
        </p:spPr>
        <p:txBody>
          <a:bodyPr/>
          <a:lstStyle/>
          <a:p>
            <a:pPr marL="0" indent="0" algn="ctr">
              <a:buNone/>
            </a:pPr>
            <a:r>
              <a:rPr lang="en-US" dirty="0">
                <a:latin typeface="Comic Sans MS" pitchFamily="66" charset="0"/>
              </a:rPr>
              <a:t>The teacher can do her job and the students can do their job.  </a:t>
            </a:r>
          </a:p>
          <a:p>
            <a:pPr marL="0" indent="0" algn="ctr">
              <a:buNone/>
            </a:pPr>
            <a:r>
              <a:rPr lang="en-US" dirty="0">
                <a:latin typeface="Comic Sans MS" pitchFamily="66" charset="0"/>
              </a:rPr>
              <a:t>Everyone learns and has fun!</a:t>
            </a:r>
          </a:p>
        </p:txBody>
      </p:sp>
      <p:pic>
        <p:nvPicPr>
          <p:cNvPr id="4" name="Picture 3">
            <a:extLst>
              <a:ext uri="{FF2B5EF4-FFF2-40B4-BE49-F238E27FC236}">
                <a16:creationId xmlns:a16="http://schemas.microsoft.com/office/drawing/2014/main" xmlns="" id="{4BBCCC20-4D6A-48B9-867B-DC303F6DFD46}"/>
              </a:ext>
            </a:extLst>
          </p:cNvPr>
          <p:cNvPicPr>
            <a:picLocks noChangeAspect="1"/>
          </p:cNvPicPr>
          <p:nvPr/>
        </p:nvPicPr>
        <p:blipFill>
          <a:blip r:embed="rId2"/>
          <a:stretch>
            <a:fillRect/>
          </a:stretch>
        </p:blipFill>
        <p:spPr>
          <a:xfrm>
            <a:off x="1843087" y="3239306"/>
            <a:ext cx="5457825" cy="36186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7442925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pitchFamily="66" charset="0"/>
              </a:rPr>
              <a:t>So what do you think…?</a:t>
            </a:r>
          </a:p>
        </p:txBody>
      </p:sp>
      <p:sp>
        <p:nvSpPr>
          <p:cNvPr id="3" name="Content Placeholder 2"/>
          <p:cNvSpPr>
            <a:spLocks noGrp="1"/>
          </p:cNvSpPr>
          <p:nvPr>
            <p:ph idx="1"/>
          </p:nvPr>
        </p:nvSpPr>
        <p:spPr/>
        <p:txBody>
          <a:bodyPr/>
          <a:lstStyle/>
          <a:p>
            <a:pPr marL="0" indent="0" algn="ctr">
              <a:buNone/>
            </a:pPr>
            <a:r>
              <a:rPr lang="en-US">
                <a:latin typeface="Comic Sans MS" pitchFamily="66" charset="0"/>
              </a:rPr>
              <a:t>What could you do if you want to work with another student but he or she is already working with someone else?</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505200"/>
            <a:ext cx="4821111" cy="2543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514470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omic Sans MS" pitchFamily="66" charset="0"/>
              </a:rPr>
              <a:t>Let’s All Work Together!</a:t>
            </a:r>
          </a:p>
        </p:txBody>
      </p:sp>
      <p:sp>
        <p:nvSpPr>
          <p:cNvPr id="3" name="Content Placeholder 2"/>
          <p:cNvSpPr>
            <a:spLocks noGrp="1"/>
          </p:cNvSpPr>
          <p:nvPr>
            <p:ph idx="1"/>
          </p:nvPr>
        </p:nvSpPr>
        <p:spPr/>
        <p:txBody>
          <a:bodyPr/>
          <a:lstStyle/>
          <a:p>
            <a:pPr marL="514350" indent="-514350">
              <a:buFont typeface="+mj-lt"/>
              <a:buAutoNum type="arabicPeriod"/>
            </a:pPr>
            <a:r>
              <a:rPr lang="en-US" sz="2800">
                <a:latin typeface="Comic Sans MS" pitchFamily="66" charset="0"/>
              </a:rPr>
              <a:t>Look at the teacher</a:t>
            </a:r>
          </a:p>
          <a:p>
            <a:pPr marL="514350" indent="-514350">
              <a:buFont typeface="+mj-lt"/>
              <a:buAutoNum type="arabicPeriod"/>
            </a:pPr>
            <a:r>
              <a:rPr lang="en-US" sz="2800">
                <a:latin typeface="Comic Sans MS" pitchFamily="66" charset="0"/>
              </a:rPr>
              <a:t>Listen to the teacher</a:t>
            </a:r>
          </a:p>
          <a:p>
            <a:pPr marL="514350" indent="-514350">
              <a:buFont typeface="+mj-lt"/>
              <a:buAutoNum type="arabicPeriod"/>
            </a:pPr>
            <a:r>
              <a:rPr lang="en-US" sz="2800">
                <a:latin typeface="Comic Sans MS" pitchFamily="66" charset="0"/>
              </a:rPr>
              <a:t>Follow directions</a:t>
            </a:r>
          </a:p>
          <a:p>
            <a:pPr marL="514350" indent="-514350">
              <a:buFont typeface="+mj-lt"/>
              <a:buAutoNum type="arabicPeriod"/>
            </a:pPr>
            <a:r>
              <a:rPr lang="en-US" sz="2800">
                <a:latin typeface="Comic Sans MS" pitchFamily="66" charset="0"/>
              </a:rPr>
              <a:t>Raise my hand to speak</a:t>
            </a:r>
          </a:p>
          <a:p>
            <a:pPr marL="514350" indent="-514350">
              <a:buFont typeface="+mj-lt"/>
              <a:buAutoNum type="arabicPeriod"/>
            </a:pPr>
            <a:r>
              <a:rPr lang="en-US" sz="2800">
                <a:latin typeface="Comic Sans MS" pitchFamily="66" charset="0"/>
              </a:rPr>
              <a:t>Participate in class</a:t>
            </a:r>
          </a:p>
          <a:p>
            <a:pPr marL="514350" indent="-514350">
              <a:buFont typeface="+mj-lt"/>
              <a:buAutoNum type="arabicPeriod"/>
            </a:pPr>
            <a:r>
              <a:rPr lang="en-US" sz="2800">
                <a:latin typeface="Comic Sans MS" pitchFamily="66" charset="0"/>
              </a:rPr>
              <a:t>Cooperate with my classmates</a:t>
            </a:r>
          </a:p>
          <a:p>
            <a:pPr marL="514350" indent="-514350">
              <a:buFont typeface="+mj-lt"/>
              <a:buAutoNum type="arabicPeriod"/>
            </a:pPr>
            <a:endParaRPr lang="en-US">
              <a:latin typeface="Comic Sans MS" pitchFamily="66" charset="0"/>
            </a:endParaRPr>
          </a:p>
          <a:p>
            <a:pPr marL="514350" indent="-514350">
              <a:buFont typeface="+mj-lt"/>
              <a:buAutoNum type="arabicPeriod"/>
            </a:pPr>
            <a:endParaRPr lang="en-US">
              <a:latin typeface="Comic Sans MS" pitchFamily="66"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743603"/>
            <a:ext cx="2472935" cy="18381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37" y="4743603"/>
            <a:ext cx="2027663" cy="1857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0651" y="4743603"/>
            <a:ext cx="2533650" cy="1800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690917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atin typeface="Comic Sans MS" pitchFamily="66" charset="0"/>
              </a:rPr>
              <a:t>At school, there are a lot of students in each classroom.</a:t>
            </a:r>
          </a:p>
        </p:txBody>
      </p:sp>
      <p:sp>
        <p:nvSpPr>
          <p:cNvPr id="4" name="TextBox 3"/>
          <p:cNvSpPr txBox="1"/>
          <p:nvPr/>
        </p:nvSpPr>
        <p:spPr>
          <a:xfrm>
            <a:off x="1060938" y="5700990"/>
            <a:ext cx="7848600" cy="1077218"/>
          </a:xfrm>
          <a:prstGeom prst="rect">
            <a:avLst/>
          </a:prstGeom>
          <a:noFill/>
        </p:spPr>
        <p:txBody>
          <a:bodyPr wrap="square" rtlCol="0">
            <a:spAutoFit/>
          </a:bodyPr>
          <a:lstStyle/>
          <a:p>
            <a:pPr algn="ctr"/>
            <a:r>
              <a:rPr lang="en-US" sz="3200" dirty="0">
                <a:latin typeface="Comic Sans MS" pitchFamily="66" charset="0"/>
              </a:rPr>
              <a:t>How many students are in YOUR classroom?</a:t>
            </a:r>
          </a:p>
        </p:txBody>
      </p:sp>
      <p:pic>
        <p:nvPicPr>
          <p:cNvPr id="3" name="Picture 2">
            <a:extLst>
              <a:ext uri="{FF2B5EF4-FFF2-40B4-BE49-F238E27FC236}">
                <a16:creationId xmlns:a16="http://schemas.microsoft.com/office/drawing/2014/main" xmlns="" id="{13394769-5338-43A8-91BB-6AA8C6BA9B53}"/>
              </a:ext>
            </a:extLst>
          </p:cNvPr>
          <p:cNvPicPr>
            <a:picLocks noChangeAspect="1"/>
          </p:cNvPicPr>
          <p:nvPr/>
        </p:nvPicPr>
        <p:blipFill>
          <a:blip r:embed="rId3"/>
          <a:stretch>
            <a:fillRect/>
          </a:stretch>
        </p:blipFill>
        <p:spPr>
          <a:xfrm>
            <a:off x="2051538" y="1785616"/>
            <a:ext cx="5867400" cy="3866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40081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Comic Sans MS" pitchFamily="66" charset="0"/>
              </a:rPr>
              <a:t>There’s usually only one teacher in each classroom.</a:t>
            </a:r>
          </a:p>
        </p:txBody>
      </p:sp>
      <p:sp>
        <p:nvSpPr>
          <p:cNvPr id="4" name="TextBox 3"/>
          <p:cNvSpPr txBox="1"/>
          <p:nvPr/>
        </p:nvSpPr>
        <p:spPr>
          <a:xfrm>
            <a:off x="1828800" y="5105400"/>
            <a:ext cx="6324600" cy="584775"/>
          </a:xfrm>
          <a:prstGeom prst="rect">
            <a:avLst/>
          </a:prstGeom>
          <a:noFill/>
        </p:spPr>
        <p:txBody>
          <a:bodyPr wrap="square" rtlCol="0">
            <a:spAutoFit/>
          </a:bodyPr>
          <a:lstStyle/>
          <a:p>
            <a:r>
              <a:rPr lang="en-US" sz="3200">
                <a:latin typeface="Comic Sans MS" pitchFamily="66" charset="0"/>
              </a:rPr>
              <a:t>What is YOUR teacher’s name?</a:t>
            </a:r>
          </a:p>
        </p:txBody>
      </p:sp>
      <p:pic>
        <p:nvPicPr>
          <p:cNvPr id="5" name="Picture 4">
            <a:extLst>
              <a:ext uri="{FF2B5EF4-FFF2-40B4-BE49-F238E27FC236}">
                <a16:creationId xmlns:a16="http://schemas.microsoft.com/office/drawing/2014/main" xmlns="" id="{B3B2B11F-D226-467B-8837-E1B209939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752600"/>
            <a:ext cx="4805852" cy="31756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93825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omic Sans MS" pitchFamily="66" charset="0"/>
              </a:rPr>
              <a:t>The teacher has a busy job!</a:t>
            </a:r>
          </a:p>
        </p:txBody>
      </p:sp>
      <p:sp>
        <p:nvSpPr>
          <p:cNvPr id="3" name="Content Placeholder 2"/>
          <p:cNvSpPr>
            <a:spLocks noGrp="1"/>
          </p:cNvSpPr>
          <p:nvPr>
            <p:ph idx="1"/>
          </p:nvPr>
        </p:nvSpPr>
        <p:spPr/>
        <p:txBody>
          <a:bodyPr/>
          <a:lstStyle/>
          <a:p>
            <a:pPr marL="0" indent="0" algn="ctr">
              <a:buNone/>
            </a:pPr>
            <a:r>
              <a:rPr lang="en-US">
                <a:latin typeface="Comic Sans MS" pitchFamily="66" charset="0"/>
              </a:rPr>
              <a:t>What are some of the jobs YOUR teacher does every day?</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302" y="48006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18" y="2626517"/>
            <a:ext cx="160496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521" y="2743200"/>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8618" y="2700337"/>
            <a:ext cx="1909082"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xmlns="" id="{F7833DD2-645C-4D22-B2FB-80209F5BF538}"/>
              </a:ext>
            </a:extLst>
          </p:cNvPr>
          <p:cNvPicPr>
            <a:picLocks noChangeAspect="1"/>
          </p:cNvPicPr>
          <p:nvPr/>
        </p:nvPicPr>
        <p:blipFill>
          <a:blip r:embed="rId7"/>
          <a:stretch>
            <a:fillRect/>
          </a:stretch>
        </p:blipFill>
        <p:spPr>
          <a:xfrm>
            <a:off x="1676400" y="4826653"/>
            <a:ext cx="3066370" cy="1998355"/>
          </a:xfrm>
          <a:prstGeom prst="rect">
            <a:avLst/>
          </a:prstGeom>
        </p:spPr>
      </p:pic>
    </p:spTree>
    <p:extLst>
      <p:ext uri="{BB962C8B-B14F-4D97-AF65-F5344CB8AC3E}">
        <p14:creationId xmlns:p14="http://schemas.microsoft.com/office/powerpoint/2010/main" val="208912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1)">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heel(1)">
                                      <p:cBhvr>
                                        <p:cTn id="12" dur="20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heel(1)">
                                      <p:cBhvr>
                                        <p:cTn id="17" dur="2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heel(1)">
                                      <p:cBhvr>
                                        <p:cTn id="22" dur="20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latin typeface="Comic Sans MS" pitchFamily="66" charset="0"/>
              </a:rPr>
              <a:t>You are the student.  You have a busy job too!  Your job is to learn!!</a:t>
            </a:r>
          </a:p>
        </p:txBody>
      </p:sp>
      <p:sp>
        <p:nvSpPr>
          <p:cNvPr id="3" name="Content Placeholder 2"/>
          <p:cNvSpPr>
            <a:spLocks noGrp="1"/>
          </p:cNvSpPr>
          <p:nvPr>
            <p:ph idx="1"/>
          </p:nvPr>
        </p:nvSpPr>
        <p:spPr/>
        <p:txBody>
          <a:bodyPr/>
          <a:lstStyle/>
          <a:p>
            <a:pPr marL="0" indent="0" algn="ctr">
              <a:buNone/>
            </a:pPr>
            <a:r>
              <a:rPr lang="en-US">
                <a:latin typeface="Comic Sans MS" pitchFamily="66" charset="0"/>
              </a:rPr>
              <a:t>What are some of the jobs YOU do </a:t>
            </a:r>
          </a:p>
          <a:p>
            <a:pPr marL="0" indent="0" algn="ctr">
              <a:buNone/>
            </a:pPr>
            <a:r>
              <a:rPr lang="en-US">
                <a:latin typeface="Comic Sans MS" pitchFamily="66" charset="0"/>
              </a:rPr>
              <a:t>every day at school?</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189640"/>
            <a:ext cx="2248934" cy="19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217" y="3189641"/>
            <a:ext cx="2424842" cy="191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626" y="3048000"/>
            <a:ext cx="204270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3250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80">
                                          <p:stCondLst>
                                            <p:cond delay="0"/>
                                          </p:stCondLst>
                                        </p:cTn>
                                        <p:tgtEl>
                                          <p:spTgt spid="5124"/>
                                        </p:tgtEl>
                                      </p:cBhvr>
                                    </p:animEffect>
                                    <p:anim calcmode="lin" valueType="num">
                                      <p:cBhvr>
                                        <p:cTn id="8"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4"/>
                                        </p:tgtEl>
                                      </p:cBhvr>
                                      <p:to x="100000" y="60000"/>
                                    </p:animScale>
                                    <p:animScale>
                                      <p:cBhvr>
                                        <p:cTn id="14" dur="166" decel="50000">
                                          <p:stCondLst>
                                            <p:cond delay="676"/>
                                          </p:stCondLst>
                                        </p:cTn>
                                        <p:tgtEl>
                                          <p:spTgt spid="5124"/>
                                        </p:tgtEl>
                                      </p:cBhvr>
                                      <p:to x="100000" y="100000"/>
                                    </p:animScale>
                                    <p:animScale>
                                      <p:cBhvr>
                                        <p:cTn id="15" dur="26">
                                          <p:stCondLst>
                                            <p:cond delay="1312"/>
                                          </p:stCondLst>
                                        </p:cTn>
                                        <p:tgtEl>
                                          <p:spTgt spid="5124"/>
                                        </p:tgtEl>
                                      </p:cBhvr>
                                      <p:to x="100000" y="80000"/>
                                    </p:animScale>
                                    <p:animScale>
                                      <p:cBhvr>
                                        <p:cTn id="16" dur="166" decel="50000">
                                          <p:stCondLst>
                                            <p:cond delay="1338"/>
                                          </p:stCondLst>
                                        </p:cTn>
                                        <p:tgtEl>
                                          <p:spTgt spid="5124"/>
                                        </p:tgtEl>
                                      </p:cBhvr>
                                      <p:to x="100000" y="100000"/>
                                    </p:animScale>
                                    <p:animScale>
                                      <p:cBhvr>
                                        <p:cTn id="17" dur="26">
                                          <p:stCondLst>
                                            <p:cond delay="1642"/>
                                          </p:stCondLst>
                                        </p:cTn>
                                        <p:tgtEl>
                                          <p:spTgt spid="5124"/>
                                        </p:tgtEl>
                                      </p:cBhvr>
                                      <p:to x="100000" y="90000"/>
                                    </p:animScale>
                                    <p:animScale>
                                      <p:cBhvr>
                                        <p:cTn id="18" dur="166" decel="50000">
                                          <p:stCondLst>
                                            <p:cond delay="1668"/>
                                          </p:stCondLst>
                                        </p:cTn>
                                        <p:tgtEl>
                                          <p:spTgt spid="5124"/>
                                        </p:tgtEl>
                                      </p:cBhvr>
                                      <p:to x="100000" y="100000"/>
                                    </p:animScale>
                                    <p:animScale>
                                      <p:cBhvr>
                                        <p:cTn id="19" dur="26">
                                          <p:stCondLst>
                                            <p:cond delay="1808"/>
                                          </p:stCondLst>
                                        </p:cTn>
                                        <p:tgtEl>
                                          <p:spTgt spid="5124"/>
                                        </p:tgtEl>
                                      </p:cBhvr>
                                      <p:to x="100000" y="95000"/>
                                    </p:animScale>
                                    <p:animScale>
                                      <p:cBhvr>
                                        <p:cTn id="20" dur="166" decel="50000">
                                          <p:stCondLst>
                                            <p:cond delay="1834"/>
                                          </p:stCondLst>
                                        </p:cTn>
                                        <p:tgtEl>
                                          <p:spTgt spid="51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ipe(down)">
                                      <p:cBhvr>
                                        <p:cTn id="25" dur="580">
                                          <p:stCondLst>
                                            <p:cond delay="0"/>
                                          </p:stCondLst>
                                        </p:cTn>
                                        <p:tgtEl>
                                          <p:spTgt spid="5123"/>
                                        </p:tgtEl>
                                      </p:cBhvr>
                                    </p:animEffect>
                                    <p:anim calcmode="lin" valueType="num">
                                      <p:cBhvr>
                                        <p:cTn id="26"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3"/>
                                        </p:tgtEl>
                                      </p:cBhvr>
                                      <p:to x="100000" y="60000"/>
                                    </p:animScale>
                                    <p:animScale>
                                      <p:cBhvr>
                                        <p:cTn id="32" dur="166" decel="50000">
                                          <p:stCondLst>
                                            <p:cond delay="676"/>
                                          </p:stCondLst>
                                        </p:cTn>
                                        <p:tgtEl>
                                          <p:spTgt spid="5123"/>
                                        </p:tgtEl>
                                      </p:cBhvr>
                                      <p:to x="100000" y="100000"/>
                                    </p:animScale>
                                    <p:animScale>
                                      <p:cBhvr>
                                        <p:cTn id="33" dur="26">
                                          <p:stCondLst>
                                            <p:cond delay="1312"/>
                                          </p:stCondLst>
                                        </p:cTn>
                                        <p:tgtEl>
                                          <p:spTgt spid="5123"/>
                                        </p:tgtEl>
                                      </p:cBhvr>
                                      <p:to x="100000" y="80000"/>
                                    </p:animScale>
                                    <p:animScale>
                                      <p:cBhvr>
                                        <p:cTn id="34" dur="166" decel="50000">
                                          <p:stCondLst>
                                            <p:cond delay="1338"/>
                                          </p:stCondLst>
                                        </p:cTn>
                                        <p:tgtEl>
                                          <p:spTgt spid="5123"/>
                                        </p:tgtEl>
                                      </p:cBhvr>
                                      <p:to x="100000" y="100000"/>
                                    </p:animScale>
                                    <p:animScale>
                                      <p:cBhvr>
                                        <p:cTn id="35" dur="26">
                                          <p:stCondLst>
                                            <p:cond delay="1642"/>
                                          </p:stCondLst>
                                        </p:cTn>
                                        <p:tgtEl>
                                          <p:spTgt spid="5123"/>
                                        </p:tgtEl>
                                      </p:cBhvr>
                                      <p:to x="100000" y="90000"/>
                                    </p:animScale>
                                    <p:animScale>
                                      <p:cBhvr>
                                        <p:cTn id="36" dur="166" decel="50000">
                                          <p:stCondLst>
                                            <p:cond delay="1668"/>
                                          </p:stCondLst>
                                        </p:cTn>
                                        <p:tgtEl>
                                          <p:spTgt spid="5123"/>
                                        </p:tgtEl>
                                      </p:cBhvr>
                                      <p:to x="100000" y="100000"/>
                                    </p:animScale>
                                    <p:animScale>
                                      <p:cBhvr>
                                        <p:cTn id="37" dur="26">
                                          <p:stCondLst>
                                            <p:cond delay="1808"/>
                                          </p:stCondLst>
                                        </p:cTn>
                                        <p:tgtEl>
                                          <p:spTgt spid="5123"/>
                                        </p:tgtEl>
                                      </p:cBhvr>
                                      <p:to x="100000" y="95000"/>
                                    </p:animScale>
                                    <p:animScale>
                                      <p:cBhvr>
                                        <p:cTn id="38" dur="166" decel="50000">
                                          <p:stCondLst>
                                            <p:cond delay="1834"/>
                                          </p:stCondLst>
                                        </p:cTn>
                                        <p:tgtEl>
                                          <p:spTgt spid="51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Effect transition="in" filter="wipe(down)">
                                      <p:cBhvr>
                                        <p:cTn id="43" dur="580">
                                          <p:stCondLst>
                                            <p:cond delay="0"/>
                                          </p:stCondLst>
                                        </p:cTn>
                                        <p:tgtEl>
                                          <p:spTgt spid="5122"/>
                                        </p:tgtEl>
                                      </p:cBhvr>
                                    </p:animEffect>
                                    <p:anim calcmode="lin" valueType="num">
                                      <p:cBhvr>
                                        <p:cTn id="4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2"/>
                                        </p:tgtEl>
                                      </p:cBhvr>
                                      <p:to x="100000" y="60000"/>
                                    </p:animScale>
                                    <p:animScale>
                                      <p:cBhvr>
                                        <p:cTn id="50" dur="166" decel="50000">
                                          <p:stCondLst>
                                            <p:cond delay="676"/>
                                          </p:stCondLst>
                                        </p:cTn>
                                        <p:tgtEl>
                                          <p:spTgt spid="5122"/>
                                        </p:tgtEl>
                                      </p:cBhvr>
                                      <p:to x="100000" y="100000"/>
                                    </p:animScale>
                                    <p:animScale>
                                      <p:cBhvr>
                                        <p:cTn id="51" dur="26">
                                          <p:stCondLst>
                                            <p:cond delay="1312"/>
                                          </p:stCondLst>
                                        </p:cTn>
                                        <p:tgtEl>
                                          <p:spTgt spid="5122"/>
                                        </p:tgtEl>
                                      </p:cBhvr>
                                      <p:to x="100000" y="80000"/>
                                    </p:animScale>
                                    <p:animScale>
                                      <p:cBhvr>
                                        <p:cTn id="52" dur="166" decel="50000">
                                          <p:stCondLst>
                                            <p:cond delay="1338"/>
                                          </p:stCondLst>
                                        </p:cTn>
                                        <p:tgtEl>
                                          <p:spTgt spid="5122"/>
                                        </p:tgtEl>
                                      </p:cBhvr>
                                      <p:to x="100000" y="100000"/>
                                    </p:animScale>
                                    <p:animScale>
                                      <p:cBhvr>
                                        <p:cTn id="53" dur="26">
                                          <p:stCondLst>
                                            <p:cond delay="1642"/>
                                          </p:stCondLst>
                                        </p:cTn>
                                        <p:tgtEl>
                                          <p:spTgt spid="5122"/>
                                        </p:tgtEl>
                                      </p:cBhvr>
                                      <p:to x="100000" y="90000"/>
                                    </p:animScale>
                                    <p:animScale>
                                      <p:cBhvr>
                                        <p:cTn id="54" dur="166" decel="50000">
                                          <p:stCondLst>
                                            <p:cond delay="1668"/>
                                          </p:stCondLst>
                                        </p:cTn>
                                        <p:tgtEl>
                                          <p:spTgt spid="5122"/>
                                        </p:tgtEl>
                                      </p:cBhvr>
                                      <p:to x="100000" y="100000"/>
                                    </p:animScale>
                                    <p:animScale>
                                      <p:cBhvr>
                                        <p:cTn id="55" dur="26">
                                          <p:stCondLst>
                                            <p:cond delay="1808"/>
                                          </p:stCondLst>
                                        </p:cTn>
                                        <p:tgtEl>
                                          <p:spTgt spid="5122"/>
                                        </p:tgtEl>
                                      </p:cBhvr>
                                      <p:to x="100000" y="95000"/>
                                    </p:animScale>
                                    <p:animScale>
                                      <p:cBhvr>
                                        <p:cTn id="56"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latin typeface="Comic Sans MS" pitchFamily="66" charset="0"/>
              </a:rPr>
              <a:t>Those are some tough jobs. What helps you to do your job each day?</a:t>
            </a:r>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pPr marL="0" indent="0">
              <a:buNone/>
            </a:pPr>
            <a:r>
              <a:rPr lang="en-US" sz="3800" b="1">
                <a:latin typeface="Comic Sans MS" pitchFamily="66" charset="0"/>
              </a:rPr>
              <a:t>If I…</a:t>
            </a:r>
          </a:p>
          <a:p>
            <a:pPr marL="0" indent="0">
              <a:buNone/>
            </a:pPr>
            <a:endParaRPr lang="en-US" b="1">
              <a:latin typeface="Comic Sans MS" pitchFamily="66" charset="0"/>
            </a:endParaRPr>
          </a:p>
          <a:p>
            <a:pPr marL="514350" indent="-514350">
              <a:buFont typeface="+mj-lt"/>
              <a:buAutoNum type="arabicPeriod"/>
            </a:pPr>
            <a:r>
              <a:rPr lang="en-US" sz="3800" b="1">
                <a:latin typeface="Comic Sans MS" pitchFamily="66" charset="0"/>
              </a:rPr>
              <a:t>Look at the teacher</a:t>
            </a:r>
          </a:p>
          <a:p>
            <a:pPr marL="0" indent="0">
              <a:buNone/>
            </a:pPr>
            <a:endParaRPr lang="en-US" sz="3800" b="1">
              <a:latin typeface="Comic Sans MS" pitchFamily="66" charset="0"/>
            </a:endParaRPr>
          </a:p>
          <a:p>
            <a:pPr marL="0" indent="0">
              <a:buNone/>
            </a:pPr>
            <a:endParaRPr lang="en-US" sz="3800" b="1">
              <a:latin typeface="Comic Sans MS" pitchFamily="66" charset="0"/>
            </a:endParaRPr>
          </a:p>
          <a:p>
            <a:pPr marL="0" indent="0">
              <a:buNone/>
            </a:pPr>
            <a:r>
              <a:rPr lang="en-US" sz="3800" b="1">
                <a:latin typeface="Comic Sans MS" pitchFamily="66" charset="0"/>
              </a:rPr>
              <a:t>2.   Listen to the teacher</a:t>
            </a:r>
          </a:p>
          <a:p>
            <a:pPr marL="742950" indent="-742950">
              <a:buAutoNum type="arabicPeriod" startAt="2"/>
            </a:pPr>
            <a:endParaRPr lang="en-US" sz="3800" b="1">
              <a:latin typeface="Comic Sans MS" pitchFamily="66" charset="0"/>
            </a:endParaRPr>
          </a:p>
          <a:p>
            <a:pPr marL="0" indent="0">
              <a:buNone/>
            </a:pPr>
            <a:endParaRPr lang="en-US" sz="3800" b="1">
              <a:latin typeface="Comic Sans MS" pitchFamily="66" charset="0"/>
            </a:endParaRPr>
          </a:p>
          <a:p>
            <a:pPr marL="514350" indent="-514350">
              <a:buAutoNum type="arabicPeriod" startAt="3"/>
            </a:pPr>
            <a:r>
              <a:rPr lang="en-US" sz="3800" b="1">
                <a:latin typeface="Comic Sans MS" pitchFamily="66" charset="0"/>
              </a:rPr>
              <a:t>Follow directions</a:t>
            </a:r>
          </a:p>
          <a:p>
            <a:pPr marL="0" indent="0">
              <a:buNone/>
            </a:pPr>
            <a:endParaRPr lang="en-US" sz="3800" b="1">
              <a:latin typeface="Comic Sans MS" pitchFamily="66" charset="0"/>
            </a:endParaRPr>
          </a:p>
          <a:p>
            <a:pPr marL="0" indent="0">
              <a:buNone/>
            </a:pPr>
            <a:endParaRPr lang="en-US" sz="3800" b="1">
              <a:latin typeface="Comic Sans MS" pitchFamily="66" charset="0"/>
            </a:endParaRPr>
          </a:p>
          <a:p>
            <a:pPr marL="514350" indent="-514350">
              <a:buAutoNum type="arabicPeriod" startAt="4"/>
            </a:pPr>
            <a:r>
              <a:rPr lang="en-US" sz="3800" b="1">
                <a:latin typeface="Comic Sans MS" pitchFamily="66" charset="0"/>
              </a:rPr>
              <a:t>Raise my hand to speak</a:t>
            </a:r>
          </a:p>
          <a:p>
            <a:pPr marL="0" indent="0">
              <a:buNone/>
            </a:pPr>
            <a:endParaRPr lang="en-US" sz="3800" b="1">
              <a:latin typeface="Comic Sans MS" pitchFamily="66" charset="0"/>
            </a:endParaRPr>
          </a:p>
          <a:p>
            <a:pPr marL="0" indent="0">
              <a:buNone/>
            </a:pPr>
            <a:endParaRPr lang="en-US" sz="3800" b="1">
              <a:latin typeface="Comic Sans MS" pitchFamily="66" charset="0"/>
            </a:endParaRPr>
          </a:p>
          <a:p>
            <a:pPr marL="0" indent="0">
              <a:buNone/>
            </a:pPr>
            <a:r>
              <a:rPr lang="en-US" sz="3800" b="1">
                <a:latin typeface="Comic Sans MS" pitchFamily="66" charset="0"/>
              </a:rPr>
              <a:t>5.   Participate in class</a:t>
            </a:r>
          </a:p>
          <a:p>
            <a:pPr marL="0" indent="0">
              <a:buNone/>
            </a:pPr>
            <a:r>
              <a:rPr lang="en-US" sz="3800" b="1">
                <a:latin typeface="Comic Sans MS" pitchFamily="66" charset="0"/>
              </a:rPr>
              <a:t>   		</a:t>
            </a:r>
          </a:p>
          <a:p>
            <a:pPr marL="0" indent="0">
              <a:buNone/>
            </a:pPr>
            <a:r>
              <a:rPr lang="en-US">
                <a:latin typeface="Comic Sans MS" pitchFamily="66" charset="0"/>
              </a:rPr>
              <a:t>			</a:t>
            </a:r>
            <a:endParaRPr lang="en-US" sz="3800">
              <a:latin typeface="Comic Sans MS" pitchFamily="66" charset="0"/>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975"/>
          <a:stretch/>
        </p:blipFill>
        <p:spPr bwMode="auto">
          <a:xfrm>
            <a:off x="3962400" y="2001028"/>
            <a:ext cx="685800" cy="64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733064"/>
            <a:ext cx="6667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backgroundMark x1="43750" y1="12950" x2="43750" y2="39928"/>
                        <a14:backgroundMark x1="45000" y1="43525" x2="88750" y2="44604"/>
                      </a14:backgroundRemoval>
                    </a14:imgEffect>
                  </a14:imgLayer>
                </a14:imgProps>
              </a:ext>
              <a:ext uri="{28A0092B-C50C-407E-A947-70E740481C1C}">
                <a14:useLocalDpi xmlns:a14="http://schemas.microsoft.com/office/drawing/2010/main" val="0"/>
              </a:ext>
            </a:extLst>
          </a:blip>
          <a:srcRect r="23279"/>
          <a:stretch/>
        </p:blipFill>
        <p:spPr bwMode="auto">
          <a:xfrm>
            <a:off x="3962401" y="3429000"/>
            <a:ext cx="609600" cy="690281"/>
          </a:xfrm>
          <a:prstGeom prst="rect">
            <a:avLst/>
          </a:prstGeom>
          <a:solidFill>
            <a:schemeClr val="bg1"/>
          </a:solidFill>
          <a:ln>
            <a:noFill/>
          </a:ln>
          <a:effec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2122" y="4267200"/>
            <a:ext cx="726078"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9062" y="5334000"/>
            <a:ext cx="752475" cy="92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81600" y="5176837"/>
            <a:ext cx="3307316" cy="830997"/>
          </a:xfrm>
          <a:prstGeom prst="rect">
            <a:avLst/>
          </a:prstGeom>
          <a:noFill/>
        </p:spPr>
        <p:txBody>
          <a:bodyPr wrap="none" rtlCol="0">
            <a:spAutoFit/>
          </a:bodyPr>
          <a:lstStyle/>
          <a:p>
            <a:pPr algn="ctr"/>
            <a:r>
              <a:rPr lang="en-US" sz="2400">
                <a:latin typeface="Comic Sans MS" pitchFamily="66" charset="0"/>
              </a:rPr>
              <a:t>Then I can do my job </a:t>
            </a:r>
          </a:p>
          <a:p>
            <a:pPr algn="ctr"/>
            <a:r>
              <a:rPr lang="en-US" sz="2400">
                <a:latin typeface="Comic Sans MS" pitchFamily="66" charset="0"/>
              </a:rPr>
              <a:t>and LEARN!</a:t>
            </a:r>
          </a:p>
        </p:txBody>
      </p:sp>
    </p:spTree>
    <p:extLst>
      <p:ext uri="{BB962C8B-B14F-4D97-AF65-F5344CB8AC3E}">
        <p14:creationId xmlns:p14="http://schemas.microsoft.com/office/powerpoint/2010/main" val="29945502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5" end="5"/>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8" end="8"/>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3">
                                            <p:txEl>
                                              <p:pRg st="11" end="11"/>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3">
                                            <p:txEl>
                                              <p:pRg st="14" end="1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latin typeface="Comic Sans MS" pitchFamily="66" charset="0"/>
              </a:rPr>
              <a:t>What does PARTICIPATE mean?</a:t>
            </a:r>
          </a:p>
        </p:txBody>
      </p:sp>
      <p:sp>
        <p:nvSpPr>
          <p:cNvPr id="4" name="Content Placeholder 3"/>
          <p:cNvSpPr>
            <a:spLocks noGrp="1"/>
          </p:cNvSpPr>
          <p:nvPr>
            <p:ph sz="half" idx="1"/>
          </p:nvPr>
        </p:nvSpPr>
        <p:spPr>
          <a:xfrm>
            <a:off x="457200" y="1600200"/>
            <a:ext cx="2590800" cy="4525963"/>
          </a:xfrm>
        </p:spPr>
        <p:txBody>
          <a:bodyPr/>
          <a:lstStyle/>
          <a:p>
            <a:pPr marL="0" indent="0" algn="ctr">
              <a:buNone/>
            </a:pPr>
            <a:r>
              <a:rPr lang="en-US">
                <a:latin typeface="Comic Sans MS" pitchFamily="66" charset="0"/>
              </a:rPr>
              <a:t>Raise my hand to answer a question</a:t>
            </a:r>
          </a:p>
        </p:txBody>
      </p:sp>
      <p:sp>
        <p:nvSpPr>
          <p:cNvPr id="5" name="Content Placeholder 4"/>
          <p:cNvSpPr>
            <a:spLocks noGrp="1"/>
          </p:cNvSpPr>
          <p:nvPr>
            <p:ph sz="half" idx="2"/>
          </p:nvPr>
        </p:nvSpPr>
        <p:spPr>
          <a:xfrm>
            <a:off x="6248400" y="1600200"/>
            <a:ext cx="2438400" cy="4525963"/>
          </a:xfrm>
        </p:spPr>
        <p:txBody>
          <a:bodyPr/>
          <a:lstStyle/>
          <a:p>
            <a:pPr marL="0" indent="0" algn="ctr">
              <a:buNone/>
            </a:pPr>
            <a:r>
              <a:rPr lang="en-US">
                <a:latin typeface="Comic Sans MS" pitchFamily="66" charset="0"/>
              </a:rPr>
              <a:t>Do my work at my desk</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600200"/>
            <a:ext cx="2438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0" y="1578429"/>
            <a:ext cx="2438400" cy="1384995"/>
          </a:xfrm>
          <a:prstGeom prst="rect">
            <a:avLst/>
          </a:prstGeom>
          <a:noFill/>
        </p:spPr>
        <p:txBody>
          <a:bodyPr wrap="square" rtlCol="0">
            <a:spAutoFit/>
          </a:bodyPr>
          <a:lstStyle/>
          <a:p>
            <a:pPr algn="ctr"/>
            <a:r>
              <a:rPr lang="en-US" sz="2800">
                <a:latin typeface="Comic Sans MS" pitchFamily="66" charset="0"/>
              </a:rPr>
              <a:t>Take turns reading out loud</a:t>
            </a:r>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276600"/>
            <a:ext cx="1600200" cy="216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276600"/>
            <a:ext cx="21050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92E396D3-5064-4F3F-9E85-F6CF8B8BA4AF}"/>
              </a:ext>
            </a:extLst>
          </p:cNvPr>
          <p:cNvPicPr>
            <a:picLocks noChangeAspect="1"/>
          </p:cNvPicPr>
          <p:nvPr/>
        </p:nvPicPr>
        <p:blipFill>
          <a:blip r:embed="rId6"/>
          <a:stretch>
            <a:fillRect/>
          </a:stretch>
        </p:blipFill>
        <p:spPr>
          <a:xfrm>
            <a:off x="3463656" y="3429000"/>
            <a:ext cx="2216687" cy="2844898"/>
          </a:xfrm>
          <a:prstGeom prst="rect">
            <a:avLst/>
          </a:prstGeom>
        </p:spPr>
      </p:pic>
    </p:spTree>
    <p:extLst>
      <p:ext uri="{BB962C8B-B14F-4D97-AF65-F5344CB8AC3E}">
        <p14:creationId xmlns:p14="http://schemas.microsoft.com/office/powerpoint/2010/main" val="24860250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Autofit/>
          </a:bodyPr>
          <a:lstStyle/>
          <a:p>
            <a:r>
              <a:rPr lang="en-US" sz="3600">
                <a:latin typeface="Comic Sans MS" pitchFamily="66" charset="0"/>
              </a:rPr>
              <a:t>Sometimes you need to work with other students.  That’s called </a:t>
            </a:r>
            <a:r>
              <a:rPr lang="en-US" b="1">
                <a:latin typeface="Comic Sans MS" pitchFamily="66" charset="0"/>
              </a:rPr>
              <a:t>working together!</a:t>
            </a:r>
          </a:p>
        </p:txBody>
      </p:sp>
      <p:sp>
        <p:nvSpPr>
          <p:cNvPr id="5" name="Content Placeholder 4"/>
          <p:cNvSpPr>
            <a:spLocks noGrp="1"/>
          </p:cNvSpPr>
          <p:nvPr>
            <p:ph idx="1"/>
          </p:nvPr>
        </p:nvSpPr>
        <p:spPr/>
        <p:txBody>
          <a:bodyPr/>
          <a:lstStyle/>
          <a:p>
            <a:pPr marL="0" indent="0" algn="ctr">
              <a:buNone/>
            </a:pPr>
            <a:r>
              <a:rPr lang="en-US">
                <a:latin typeface="Comic Sans MS" pitchFamily="66" charset="0"/>
              </a:rPr>
              <a:t>What does </a:t>
            </a:r>
            <a:r>
              <a:rPr lang="en-US" b="1">
                <a:latin typeface="Comic Sans MS" pitchFamily="66" charset="0"/>
              </a:rPr>
              <a:t>working together</a:t>
            </a:r>
            <a:r>
              <a:rPr lang="en-US">
                <a:latin typeface="Comic Sans MS" pitchFamily="66" charset="0"/>
              </a:rPr>
              <a:t> look like?</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275" y="3212067"/>
            <a:ext cx="2457450" cy="1857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209800"/>
            <a:ext cx="2466975"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23286" y="4140755"/>
            <a:ext cx="2392001" cy="369332"/>
          </a:xfrm>
          <a:prstGeom prst="rect">
            <a:avLst/>
          </a:prstGeom>
          <a:noFill/>
        </p:spPr>
        <p:txBody>
          <a:bodyPr wrap="none" rtlCol="0">
            <a:spAutoFit/>
          </a:bodyPr>
          <a:lstStyle/>
          <a:p>
            <a:r>
              <a:rPr lang="en-US">
                <a:latin typeface="Comic Sans MS" pitchFamily="66" charset="0"/>
              </a:rPr>
              <a:t>Work with a partner</a:t>
            </a:r>
          </a:p>
        </p:txBody>
      </p:sp>
      <p:sp>
        <p:nvSpPr>
          <p:cNvPr id="7" name="TextBox 6"/>
          <p:cNvSpPr txBox="1"/>
          <p:nvPr/>
        </p:nvSpPr>
        <p:spPr>
          <a:xfrm>
            <a:off x="3152775" y="5112985"/>
            <a:ext cx="2775119" cy="369332"/>
          </a:xfrm>
          <a:prstGeom prst="rect">
            <a:avLst/>
          </a:prstGeom>
          <a:noFill/>
        </p:spPr>
        <p:txBody>
          <a:bodyPr wrap="none" rtlCol="0">
            <a:spAutoFit/>
          </a:bodyPr>
          <a:lstStyle/>
          <a:p>
            <a:r>
              <a:rPr lang="en-US">
                <a:latin typeface="Comic Sans MS" pitchFamily="66" charset="0"/>
              </a:rPr>
              <a:t>Work with a small group</a:t>
            </a:r>
          </a:p>
        </p:txBody>
      </p:sp>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240767"/>
            <a:ext cx="2762250" cy="1657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895237" y="6085114"/>
            <a:ext cx="3018775" cy="369332"/>
          </a:xfrm>
          <a:prstGeom prst="rect">
            <a:avLst/>
          </a:prstGeom>
          <a:noFill/>
        </p:spPr>
        <p:txBody>
          <a:bodyPr wrap="none" rtlCol="0">
            <a:spAutoFit/>
          </a:bodyPr>
          <a:lstStyle/>
          <a:p>
            <a:r>
              <a:rPr lang="en-US">
                <a:latin typeface="Comic Sans MS" pitchFamily="66" charset="0"/>
              </a:rPr>
              <a:t>Work with the whole class</a:t>
            </a:r>
          </a:p>
        </p:txBody>
      </p:sp>
    </p:spTree>
    <p:extLst>
      <p:ext uri="{BB962C8B-B14F-4D97-AF65-F5344CB8AC3E}">
        <p14:creationId xmlns:p14="http://schemas.microsoft.com/office/powerpoint/2010/main" val="3139927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circle(in)">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circle(in)">
                                      <p:cBhvr>
                                        <p:cTn id="17"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atin typeface="Comic Sans MS" pitchFamily="66" charset="0"/>
              </a:rPr>
              <a:t>Working together takes COOPERATION</a:t>
            </a:r>
          </a:p>
        </p:txBody>
      </p:sp>
      <p:sp>
        <p:nvSpPr>
          <p:cNvPr id="3" name="Content Placeholder 2"/>
          <p:cNvSpPr>
            <a:spLocks noGrp="1"/>
          </p:cNvSpPr>
          <p:nvPr>
            <p:ph idx="1"/>
          </p:nvPr>
        </p:nvSpPr>
        <p:spPr/>
        <p:txBody>
          <a:bodyPr/>
          <a:lstStyle/>
          <a:p>
            <a:pPr marL="0" indent="0" algn="ctr">
              <a:buNone/>
            </a:pPr>
            <a:r>
              <a:rPr lang="en-US">
                <a:latin typeface="Comic Sans MS" pitchFamily="66" charset="0"/>
              </a:rPr>
              <a:t>That means </a:t>
            </a:r>
            <a:r>
              <a:rPr lang="en-US" b="1">
                <a:solidFill>
                  <a:schemeClr val="accent6">
                    <a:lumMod val="75000"/>
                  </a:schemeClr>
                </a:solidFill>
                <a:latin typeface="Comic Sans MS" pitchFamily="66" charset="0"/>
              </a:rPr>
              <a:t>looking</a:t>
            </a:r>
            <a:r>
              <a:rPr lang="en-US">
                <a:latin typeface="Comic Sans MS" pitchFamily="66" charset="0"/>
              </a:rPr>
              <a:t> at the other person and </a:t>
            </a:r>
            <a:r>
              <a:rPr lang="en-US" b="1">
                <a:solidFill>
                  <a:schemeClr val="accent6">
                    <a:lumMod val="75000"/>
                  </a:schemeClr>
                </a:solidFill>
                <a:latin typeface="Comic Sans MS" pitchFamily="66" charset="0"/>
              </a:rPr>
              <a:t>listening</a:t>
            </a:r>
            <a:r>
              <a:rPr lang="en-US">
                <a:latin typeface="Comic Sans MS" pitchFamily="66" charset="0"/>
              </a:rPr>
              <a:t> to the other person so that we can do our job together!</a:t>
            </a:r>
          </a:p>
        </p:txBody>
      </p:sp>
      <p:pic>
        <p:nvPicPr>
          <p:cNvPr id="6" name="Picture 5">
            <a:extLst>
              <a:ext uri="{FF2B5EF4-FFF2-40B4-BE49-F238E27FC236}">
                <a16:creationId xmlns:a16="http://schemas.microsoft.com/office/drawing/2014/main" xmlns="" id="{3AD909E8-FEC1-425C-ACEE-64ED2EAA31FF}"/>
              </a:ext>
            </a:extLst>
          </p:cNvPr>
          <p:cNvPicPr>
            <a:picLocks noChangeAspect="1"/>
          </p:cNvPicPr>
          <p:nvPr/>
        </p:nvPicPr>
        <p:blipFill>
          <a:blip r:embed="rId3"/>
          <a:stretch>
            <a:fillRect/>
          </a:stretch>
        </p:blipFill>
        <p:spPr>
          <a:xfrm>
            <a:off x="2838450" y="3429000"/>
            <a:ext cx="3467100" cy="2714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08997456"/>
      </p:ext>
    </p:extLst>
  </p:cSld>
  <p:clrMapOvr>
    <a:masterClrMapping/>
  </p:clrMapOvr>
  <p:transition spd="slow">
    <p:wipe dir="r"/>
  </p:transition>
</p:sld>
</file>

<file path=ppt/theme/theme1.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A75F46-95D6-4B11-A983-30D15D931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Template>
  <TotalTime>623</TotalTime>
  <Words>980</Words>
  <Application>Microsoft Office PowerPoint</Application>
  <PresentationFormat>On-screen Show (4:3)</PresentationFormat>
  <Paragraphs>99</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Footlight MT Light</vt:lpstr>
      <vt:lpstr>Monotype Corsiva</vt:lpstr>
      <vt:lpstr>CSC</vt:lpstr>
      <vt:lpstr>Let’s All Work Together!</vt:lpstr>
      <vt:lpstr>At school, there are a lot of students in each classroom.</vt:lpstr>
      <vt:lpstr>There’s usually only one teacher in each classroom.</vt:lpstr>
      <vt:lpstr>The teacher has a busy job!</vt:lpstr>
      <vt:lpstr>You are the student.  You have a busy job too!  Your job is to learn!!</vt:lpstr>
      <vt:lpstr>Those are some tough jobs. What helps you to do your job each day?</vt:lpstr>
      <vt:lpstr>What does PARTICIPATE mean?</vt:lpstr>
      <vt:lpstr>Sometimes you need to work with other students.  That’s called working together!</vt:lpstr>
      <vt:lpstr>Working together takes COOPERATION</vt:lpstr>
      <vt:lpstr>Are these students cooperating?</vt:lpstr>
      <vt:lpstr>Are these students cooperating?</vt:lpstr>
      <vt:lpstr>Are these students cooperating?</vt:lpstr>
      <vt:lpstr>Let’s Practice!</vt:lpstr>
      <vt:lpstr>When we all work together…</vt:lpstr>
      <vt:lpstr>So what do you think…?</vt:lpstr>
      <vt:lpstr>Let’s All Work Together!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All Work Together!</dc:title>
  <dc:creator>andee</dc:creator>
  <cp:lastModifiedBy>Lisa Falk</cp:lastModifiedBy>
  <cp:revision>39</cp:revision>
  <dcterms:created xsi:type="dcterms:W3CDTF">2012-05-24T12:01:34Z</dcterms:created>
  <dcterms:modified xsi:type="dcterms:W3CDTF">2019-09-03T14:42:45Z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TC300097719990</vt:lpwstr>
  </property>
</Properties>
</file>