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0022-A111-4080-9A99-F350CDFE9FC8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11079-25B9-4324-A3B1-2251637F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</a:t>
            </a:r>
            <a:r>
              <a:rPr lang="en-US" baseline="0"/>
              <a:t> the lesson:  Ask students what they know about losing – how it feels, when it happened to them, etc.  List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3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how</a:t>
            </a:r>
            <a:r>
              <a:rPr lang="en-US" baseline="0"/>
              <a:t> they calm down when upset.  Talk about whether their strategies work or if they’re still upset afterwards.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Practice taking</a:t>
            </a:r>
            <a:r>
              <a:rPr lang="en-US" baseline="0"/>
              <a:t> a few slow, deep breaths with the students.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three:</a:t>
            </a:r>
            <a:r>
              <a:rPr lang="en-US" baseline="0"/>
              <a:t>  We can learn to “keep trying”.  Talk about not giving up.  Ask students for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first sentence</a:t>
            </a:r>
            <a:r>
              <a:rPr lang="en-US" baseline="0"/>
              <a:t> and click for picture.  </a:t>
            </a:r>
            <a:r>
              <a:rPr lang="en-US"/>
              <a:t>Read the last sentence and ask students</a:t>
            </a:r>
            <a:r>
              <a:rPr lang="en-US" baseline="0"/>
              <a:t>:  What are the three things we can learn from losing?  (Prompt if necessary.)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question or have student read.  Talk with the students about options:</a:t>
            </a:r>
            <a:r>
              <a:rPr lang="en-US" baseline="0"/>
              <a:t>  Keep guiding them back to what they learned in today’s lesson about being a good sport, using self-control,  and trying again.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to the students about the kids in the picture.</a:t>
            </a:r>
            <a:r>
              <a:rPr lang="en-US" baseline="0"/>
              <a:t>  What are they playing?  (board game).  Ask students if they’ve played board games and what their favorites are.  Then ask what other types of games they like to play.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one at a time and talk about each of the pictures.  What are</a:t>
            </a:r>
            <a:r>
              <a:rPr lang="en-US" baseline="0"/>
              <a:t> the children doing in each?  Ask students if they’ve played these games before.  Did they win or lose?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0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with the students about winning and how it feels.  Then talk about how everyone likes to win but that</a:t>
            </a:r>
            <a:r>
              <a:rPr lang="en-US" baseline="0"/>
              <a:t> means that somebody has to lose.  Set up the next slide by telling students that it’s okay to lose because…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5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what they think they can learn from losing.  List their</a:t>
            </a:r>
            <a:r>
              <a:rPr lang="en-US" baseline="0"/>
              <a:t> ideas on whiteboard/chalkboard/easel pad.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Tell students</a:t>
            </a:r>
            <a:r>
              <a:rPr lang="en-US" baseline="0"/>
              <a:t> they’ll hear about three things they’ll learn when losing.  Number one:  We can learn about being nice to others.  </a:t>
            </a:r>
            <a:r>
              <a:rPr lang="en-US"/>
              <a:t>Ask</a:t>
            </a:r>
            <a:r>
              <a:rPr lang="en-US" baseline="0"/>
              <a:t> students what “being nice to others” might look like.   Click for picture. Talk about examples.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0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</a:t>
            </a:r>
            <a:r>
              <a:rPr lang="en-US" baseline="0"/>
              <a:t> for their ideas about being a good sport.  Click pictures one at a time and talk about good sportsmanship examples like HIGH FIVES, SHAKING HANDS, AND SAYING “GOOD GAME”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3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if they’ve been a good sport when playing.  How did it feel?  *You might</a:t>
            </a:r>
            <a:r>
              <a:rPr lang="en-US" baseline="0"/>
              <a:t> also ask the students if they’ve ever played with someone who wasn’t a good sport and how </a:t>
            </a:r>
            <a:r>
              <a:rPr lang="en-US" u="sng" baseline="0"/>
              <a:t>that </a:t>
            </a:r>
            <a:r>
              <a:rPr lang="en-US" baseline="0"/>
              <a:t>felt to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two:  We</a:t>
            </a:r>
            <a:r>
              <a:rPr lang="en-US" baseline="0"/>
              <a:t> can also learn “self-control.:  </a:t>
            </a:r>
            <a:r>
              <a:rPr lang="en-US"/>
              <a:t>Ask students what “self-control”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11079-25B9-4324-A3B1-2251637F5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6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9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0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1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2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3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4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6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7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8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9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0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1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2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5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6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7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8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9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0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1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2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3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4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5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6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7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8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9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0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1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3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4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5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6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6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83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5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7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8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2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4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5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6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7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8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9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0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1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42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3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5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6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7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8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1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2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3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4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5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6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7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3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4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5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6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7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8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9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1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2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4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5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6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7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8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9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0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1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2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8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9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5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6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6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8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9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0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1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2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3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4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5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0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1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2203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4" name="Rectangle 15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198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" name="Rectangle 15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198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8DCB4-1EF1-4AB1-8656-92C6CCAB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0907-8F6F-4FE5-8501-50EE64DF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4B3-E80B-460A-A8C5-CD90D8C65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1A67-E8E2-4DD2-8326-6A92FDB95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E32C-47CF-4C5B-8323-BDFA09290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FC00-6FA2-4C0A-9EC4-9EF59062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8E02-57AF-4CE1-B186-A9022C657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AE48-AE18-41F2-9CCB-B99F2C67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5CE-1E41-4B71-824C-CBFA7F94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BF321-CD5A-4B22-A8CE-E6E02E99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5E1B-C5AF-4F06-8093-AD66057AB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4"/>
          <p:cNvGrpSpPr>
            <a:grpSpLocks/>
          </p:cNvGrpSpPr>
          <p:nvPr/>
        </p:nvGrpSpPr>
        <p:grpSpPr bwMode="auto">
          <a:xfrm>
            <a:off x="-30163" y="6350"/>
            <a:ext cx="9194801" cy="6834188"/>
            <a:chOff x="-19" y="4"/>
            <a:chExt cx="5792" cy="4305"/>
          </a:xfrm>
        </p:grpSpPr>
        <p:grpSp>
          <p:nvGrpSpPr>
            <p:cNvPr id="1032" name="Group 43"/>
            <p:cNvGrpSpPr>
              <a:grpSpLocks/>
            </p:cNvGrpSpPr>
            <p:nvPr/>
          </p:nvGrpSpPr>
          <p:grpSpPr bwMode="auto">
            <a:xfrm>
              <a:off x="57" y="4"/>
              <a:ext cx="5603" cy="232"/>
              <a:chOff x="57" y="4"/>
              <a:chExt cx="5603" cy="232"/>
            </a:xfrm>
          </p:grpSpPr>
          <p:sp>
            <p:nvSpPr>
              <p:cNvPr id="1143" name="AutoShape 2"/>
              <p:cNvSpPr>
                <a:spLocks noChangeArrowheads="1"/>
              </p:cNvSpPr>
              <p:nvPr/>
            </p:nvSpPr>
            <p:spPr bwMode="auto">
              <a:xfrm flipH="1">
                <a:off x="57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4" name="AutoShape 3"/>
              <p:cNvSpPr>
                <a:spLocks noChangeArrowheads="1"/>
              </p:cNvSpPr>
              <p:nvPr/>
            </p:nvSpPr>
            <p:spPr bwMode="auto">
              <a:xfrm rot="10800000">
                <a:off x="19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5" name="AutoShape 4"/>
              <p:cNvSpPr>
                <a:spLocks noChangeArrowheads="1"/>
              </p:cNvSpPr>
              <p:nvPr/>
            </p:nvSpPr>
            <p:spPr bwMode="auto">
              <a:xfrm flipH="1">
                <a:off x="32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6" name="AutoShape 5"/>
              <p:cNvSpPr>
                <a:spLocks noChangeArrowheads="1"/>
              </p:cNvSpPr>
              <p:nvPr/>
            </p:nvSpPr>
            <p:spPr bwMode="auto">
              <a:xfrm rot="10800000">
                <a:off x="46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7" name="AutoShape 6"/>
              <p:cNvSpPr>
                <a:spLocks noChangeArrowheads="1"/>
              </p:cNvSpPr>
              <p:nvPr/>
            </p:nvSpPr>
            <p:spPr bwMode="auto">
              <a:xfrm flipH="1">
                <a:off x="593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8" name="AutoShape 7"/>
              <p:cNvSpPr>
                <a:spLocks noChangeArrowheads="1"/>
              </p:cNvSpPr>
              <p:nvPr/>
            </p:nvSpPr>
            <p:spPr bwMode="auto">
              <a:xfrm rot="10800000">
                <a:off x="726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9" name="AutoShape 8"/>
              <p:cNvSpPr>
                <a:spLocks noChangeArrowheads="1"/>
              </p:cNvSpPr>
              <p:nvPr/>
            </p:nvSpPr>
            <p:spPr bwMode="auto">
              <a:xfrm flipH="1">
                <a:off x="860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0" name="AutoShape 9"/>
              <p:cNvSpPr>
                <a:spLocks noChangeArrowheads="1"/>
              </p:cNvSpPr>
              <p:nvPr/>
            </p:nvSpPr>
            <p:spPr bwMode="auto">
              <a:xfrm rot="10800000">
                <a:off x="9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1" name="AutoShape 10"/>
              <p:cNvSpPr>
                <a:spLocks noChangeArrowheads="1"/>
              </p:cNvSpPr>
              <p:nvPr/>
            </p:nvSpPr>
            <p:spPr bwMode="auto">
              <a:xfrm flipH="1">
                <a:off x="112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2" name="AutoShape 11"/>
              <p:cNvSpPr>
                <a:spLocks noChangeArrowheads="1"/>
              </p:cNvSpPr>
              <p:nvPr/>
            </p:nvSpPr>
            <p:spPr bwMode="auto">
              <a:xfrm rot="10800000">
                <a:off x="125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3" name="AutoShape 12"/>
              <p:cNvSpPr>
                <a:spLocks noChangeArrowheads="1"/>
              </p:cNvSpPr>
              <p:nvPr/>
            </p:nvSpPr>
            <p:spPr bwMode="auto">
              <a:xfrm flipH="1">
                <a:off x="138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4" name="AutoShape 13"/>
              <p:cNvSpPr>
                <a:spLocks noChangeArrowheads="1"/>
              </p:cNvSpPr>
              <p:nvPr/>
            </p:nvSpPr>
            <p:spPr bwMode="auto">
              <a:xfrm rot="10800000">
                <a:off x="152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5" name="AutoShape 14"/>
              <p:cNvSpPr>
                <a:spLocks noChangeArrowheads="1"/>
              </p:cNvSpPr>
              <p:nvPr/>
            </p:nvSpPr>
            <p:spPr bwMode="auto">
              <a:xfrm flipH="1">
                <a:off x="1656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6" name="AutoShape 15"/>
              <p:cNvSpPr>
                <a:spLocks noChangeArrowheads="1"/>
              </p:cNvSpPr>
              <p:nvPr/>
            </p:nvSpPr>
            <p:spPr bwMode="auto">
              <a:xfrm rot="10800000">
                <a:off x="178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7" name="AutoShape 16"/>
              <p:cNvSpPr>
                <a:spLocks noChangeArrowheads="1"/>
              </p:cNvSpPr>
              <p:nvPr/>
            </p:nvSpPr>
            <p:spPr bwMode="auto">
              <a:xfrm flipH="1">
                <a:off x="1920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8" name="AutoShape 17"/>
              <p:cNvSpPr>
                <a:spLocks noChangeArrowheads="1"/>
              </p:cNvSpPr>
              <p:nvPr/>
            </p:nvSpPr>
            <p:spPr bwMode="auto">
              <a:xfrm rot="10800000">
                <a:off x="205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59" name="AutoShape 18"/>
              <p:cNvSpPr>
                <a:spLocks noChangeArrowheads="1"/>
              </p:cNvSpPr>
              <p:nvPr/>
            </p:nvSpPr>
            <p:spPr bwMode="auto">
              <a:xfrm flipH="1">
                <a:off x="2187" y="4"/>
                <a:ext cx="273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0" name="AutoShape 19"/>
              <p:cNvSpPr>
                <a:spLocks noChangeArrowheads="1"/>
              </p:cNvSpPr>
              <p:nvPr/>
            </p:nvSpPr>
            <p:spPr bwMode="auto">
              <a:xfrm rot="10800000">
                <a:off x="231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1" name="AutoShape 20"/>
              <p:cNvSpPr>
                <a:spLocks noChangeArrowheads="1"/>
              </p:cNvSpPr>
              <p:nvPr/>
            </p:nvSpPr>
            <p:spPr bwMode="auto">
              <a:xfrm flipH="1">
                <a:off x="245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2" name="AutoShape 21"/>
              <p:cNvSpPr>
                <a:spLocks noChangeArrowheads="1"/>
              </p:cNvSpPr>
              <p:nvPr/>
            </p:nvSpPr>
            <p:spPr bwMode="auto">
              <a:xfrm rot="10800000">
                <a:off x="2584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3" name="AutoShape 22"/>
              <p:cNvSpPr>
                <a:spLocks noChangeArrowheads="1"/>
              </p:cNvSpPr>
              <p:nvPr/>
            </p:nvSpPr>
            <p:spPr bwMode="auto">
              <a:xfrm flipH="1">
                <a:off x="27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4" name="AutoShape 23"/>
              <p:cNvSpPr>
                <a:spLocks noChangeArrowheads="1"/>
              </p:cNvSpPr>
              <p:nvPr/>
            </p:nvSpPr>
            <p:spPr bwMode="auto">
              <a:xfrm rot="10800000">
                <a:off x="285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5" name="AutoShape 24"/>
              <p:cNvSpPr>
                <a:spLocks noChangeArrowheads="1"/>
              </p:cNvSpPr>
              <p:nvPr/>
            </p:nvSpPr>
            <p:spPr bwMode="auto">
              <a:xfrm flipH="1">
                <a:off x="298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6" name="AutoShape 25"/>
              <p:cNvSpPr>
                <a:spLocks noChangeArrowheads="1"/>
              </p:cNvSpPr>
              <p:nvPr/>
            </p:nvSpPr>
            <p:spPr bwMode="auto">
              <a:xfrm rot="10800000">
                <a:off x="3115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7" name="AutoShape 26"/>
              <p:cNvSpPr>
                <a:spLocks noChangeArrowheads="1"/>
              </p:cNvSpPr>
              <p:nvPr/>
            </p:nvSpPr>
            <p:spPr bwMode="auto">
              <a:xfrm flipH="1">
                <a:off x="324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8" name="AutoShape 27"/>
              <p:cNvSpPr>
                <a:spLocks noChangeArrowheads="1"/>
              </p:cNvSpPr>
              <p:nvPr/>
            </p:nvSpPr>
            <p:spPr bwMode="auto">
              <a:xfrm rot="10800000">
                <a:off x="3381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69" name="AutoShape 28"/>
              <p:cNvSpPr>
                <a:spLocks noChangeArrowheads="1"/>
              </p:cNvSpPr>
              <p:nvPr/>
            </p:nvSpPr>
            <p:spPr bwMode="auto">
              <a:xfrm flipH="1">
                <a:off x="3515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0" name="AutoShape 29"/>
              <p:cNvSpPr>
                <a:spLocks noChangeArrowheads="1"/>
              </p:cNvSpPr>
              <p:nvPr/>
            </p:nvSpPr>
            <p:spPr bwMode="auto">
              <a:xfrm rot="10800000">
                <a:off x="364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1" name="AutoShape 30"/>
              <p:cNvSpPr>
                <a:spLocks noChangeArrowheads="1"/>
              </p:cNvSpPr>
              <p:nvPr/>
            </p:nvSpPr>
            <p:spPr bwMode="auto">
              <a:xfrm flipH="1">
                <a:off x="3779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2" name="AutoShape 31"/>
              <p:cNvSpPr>
                <a:spLocks noChangeArrowheads="1"/>
              </p:cNvSpPr>
              <p:nvPr/>
            </p:nvSpPr>
            <p:spPr bwMode="auto">
              <a:xfrm rot="10800000">
                <a:off x="3911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3" name="AutoShape 32"/>
              <p:cNvSpPr>
                <a:spLocks noChangeArrowheads="1"/>
              </p:cNvSpPr>
              <p:nvPr/>
            </p:nvSpPr>
            <p:spPr bwMode="auto">
              <a:xfrm flipH="1">
                <a:off x="4044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4" name="AutoShape 33"/>
              <p:cNvSpPr>
                <a:spLocks noChangeArrowheads="1"/>
              </p:cNvSpPr>
              <p:nvPr/>
            </p:nvSpPr>
            <p:spPr bwMode="auto">
              <a:xfrm rot="10800000">
                <a:off x="4177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5" name="AutoShape 34"/>
              <p:cNvSpPr>
                <a:spLocks noChangeArrowheads="1"/>
              </p:cNvSpPr>
              <p:nvPr/>
            </p:nvSpPr>
            <p:spPr bwMode="auto">
              <a:xfrm flipH="1">
                <a:off x="4312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6" name="AutoShape 35"/>
              <p:cNvSpPr>
                <a:spLocks noChangeArrowheads="1"/>
              </p:cNvSpPr>
              <p:nvPr/>
            </p:nvSpPr>
            <p:spPr bwMode="auto">
              <a:xfrm rot="10800000">
                <a:off x="4444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7" name="AutoShape 36"/>
              <p:cNvSpPr>
                <a:spLocks noChangeArrowheads="1"/>
              </p:cNvSpPr>
              <p:nvPr/>
            </p:nvSpPr>
            <p:spPr bwMode="auto">
              <a:xfrm flipH="1">
                <a:off x="4576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78" name="AutoShape 37"/>
              <p:cNvSpPr>
                <a:spLocks noChangeArrowheads="1"/>
              </p:cNvSpPr>
              <p:nvPr/>
            </p:nvSpPr>
            <p:spPr bwMode="auto">
              <a:xfrm rot="10800000">
                <a:off x="4709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" name="AutoShape 38"/>
              <p:cNvSpPr>
                <a:spLocks noChangeArrowheads="1"/>
              </p:cNvSpPr>
              <p:nvPr/>
            </p:nvSpPr>
            <p:spPr bwMode="auto">
              <a:xfrm flipH="1">
                <a:off x="4842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80" name="AutoShape 39"/>
              <p:cNvSpPr>
                <a:spLocks noChangeArrowheads="1"/>
              </p:cNvSpPr>
              <p:nvPr/>
            </p:nvSpPr>
            <p:spPr bwMode="auto">
              <a:xfrm rot="10800000">
                <a:off x="4976" y="4"/>
                <a:ext cx="274" cy="232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" name="AutoShape 40"/>
              <p:cNvSpPr>
                <a:spLocks noChangeArrowheads="1"/>
              </p:cNvSpPr>
              <p:nvPr/>
            </p:nvSpPr>
            <p:spPr bwMode="auto">
              <a:xfrm flipH="1">
                <a:off x="5118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" name="AutoShape 41"/>
              <p:cNvSpPr>
                <a:spLocks noChangeArrowheads="1"/>
              </p:cNvSpPr>
              <p:nvPr/>
            </p:nvSpPr>
            <p:spPr bwMode="auto">
              <a:xfrm rot="10800000">
                <a:off x="5252" y="4"/>
                <a:ext cx="276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" name="AutoShape 42"/>
              <p:cNvSpPr>
                <a:spLocks noChangeArrowheads="1"/>
              </p:cNvSpPr>
              <p:nvPr/>
            </p:nvSpPr>
            <p:spPr bwMode="auto">
              <a:xfrm flipH="1">
                <a:off x="5385" y="4"/>
                <a:ext cx="275" cy="232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3" name="Group 77"/>
            <p:cNvGrpSpPr>
              <a:grpSpLocks/>
            </p:cNvGrpSpPr>
            <p:nvPr/>
          </p:nvGrpSpPr>
          <p:grpSpPr bwMode="auto">
            <a:xfrm>
              <a:off x="5497" y="4"/>
              <a:ext cx="276" cy="4304"/>
              <a:chOff x="5497" y="4"/>
              <a:chExt cx="276" cy="4304"/>
            </a:xfrm>
          </p:grpSpPr>
          <p:sp>
            <p:nvSpPr>
              <p:cNvPr id="1110" name="Rectangle 44"/>
              <p:cNvSpPr>
                <a:spLocks noChangeArrowheads="1"/>
              </p:cNvSpPr>
              <p:nvPr/>
            </p:nvSpPr>
            <p:spPr bwMode="auto">
              <a:xfrm>
                <a:off x="5522" y="4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1" name="AutoShape 45"/>
              <p:cNvSpPr>
                <a:spLocks noChangeArrowheads="1"/>
              </p:cNvSpPr>
              <p:nvPr/>
            </p:nvSpPr>
            <p:spPr bwMode="auto">
              <a:xfrm rot="5400000" flipH="1">
                <a:off x="5522" y="2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2" name="AutoShape 46"/>
              <p:cNvSpPr>
                <a:spLocks noChangeArrowheads="1"/>
              </p:cNvSpPr>
              <p:nvPr/>
            </p:nvSpPr>
            <p:spPr bwMode="auto">
              <a:xfrm rot="-5400000">
                <a:off x="5522" y="15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3" name="AutoShape 47"/>
              <p:cNvSpPr>
                <a:spLocks noChangeArrowheads="1"/>
              </p:cNvSpPr>
              <p:nvPr/>
            </p:nvSpPr>
            <p:spPr bwMode="auto">
              <a:xfrm rot="5400000" flipH="1">
                <a:off x="5522" y="29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4" name="AutoShape 48"/>
              <p:cNvSpPr>
                <a:spLocks noChangeArrowheads="1"/>
              </p:cNvSpPr>
              <p:nvPr/>
            </p:nvSpPr>
            <p:spPr bwMode="auto">
              <a:xfrm rot="-5400000">
                <a:off x="5522" y="4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5" name="AutoShape 49"/>
              <p:cNvSpPr>
                <a:spLocks noChangeArrowheads="1"/>
              </p:cNvSpPr>
              <p:nvPr/>
            </p:nvSpPr>
            <p:spPr bwMode="auto">
              <a:xfrm rot="5400000" flipH="1">
                <a:off x="5522" y="5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6" name="AutoShape 50"/>
              <p:cNvSpPr>
                <a:spLocks noChangeArrowheads="1"/>
              </p:cNvSpPr>
              <p:nvPr/>
            </p:nvSpPr>
            <p:spPr bwMode="auto">
              <a:xfrm rot="-5400000">
                <a:off x="5522" y="70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7" name="AutoShape 51"/>
              <p:cNvSpPr>
                <a:spLocks noChangeArrowheads="1"/>
              </p:cNvSpPr>
              <p:nvPr/>
            </p:nvSpPr>
            <p:spPr bwMode="auto">
              <a:xfrm rot="5400000" flipH="1">
                <a:off x="5522" y="83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8" name="AutoShape 52"/>
              <p:cNvSpPr>
                <a:spLocks noChangeArrowheads="1"/>
              </p:cNvSpPr>
              <p:nvPr/>
            </p:nvSpPr>
            <p:spPr bwMode="auto">
              <a:xfrm rot="-5400000">
                <a:off x="5522" y="96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19" name="AutoShape 53"/>
              <p:cNvSpPr>
                <a:spLocks noChangeArrowheads="1"/>
              </p:cNvSpPr>
              <p:nvPr/>
            </p:nvSpPr>
            <p:spPr bwMode="auto">
              <a:xfrm rot="5400000" flipH="1">
                <a:off x="5522" y="10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0" name="AutoShape 54"/>
              <p:cNvSpPr>
                <a:spLocks noChangeArrowheads="1"/>
              </p:cNvSpPr>
              <p:nvPr/>
            </p:nvSpPr>
            <p:spPr bwMode="auto">
              <a:xfrm rot="-5400000">
                <a:off x="5522" y="123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1" name="AutoShape 55"/>
              <p:cNvSpPr>
                <a:spLocks noChangeArrowheads="1"/>
              </p:cNvSpPr>
              <p:nvPr/>
            </p:nvSpPr>
            <p:spPr bwMode="auto">
              <a:xfrm rot="5400000" flipH="1">
                <a:off x="5522" y="13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2" name="AutoShape 56"/>
              <p:cNvSpPr>
                <a:spLocks noChangeArrowheads="1"/>
              </p:cNvSpPr>
              <p:nvPr/>
            </p:nvSpPr>
            <p:spPr bwMode="auto">
              <a:xfrm rot="-5400000">
                <a:off x="5522" y="14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3" name="AutoShape 57"/>
              <p:cNvSpPr>
                <a:spLocks noChangeArrowheads="1"/>
              </p:cNvSpPr>
              <p:nvPr/>
            </p:nvSpPr>
            <p:spPr bwMode="auto">
              <a:xfrm rot="5400000" flipH="1">
                <a:off x="5522" y="16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4" name="AutoShape 58"/>
              <p:cNvSpPr>
                <a:spLocks noChangeArrowheads="1"/>
              </p:cNvSpPr>
              <p:nvPr/>
            </p:nvSpPr>
            <p:spPr bwMode="auto">
              <a:xfrm rot="-5400000">
                <a:off x="5522" y="1765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5" name="AutoShape 59"/>
              <p:cNvSpPr>
                <a:spLocks noChangeArrowheads="1"/>
              </p:cNvSpPr>
              <p:nvPr/>
            </p:nvSpPr>
            <p:spPr bwMode="auto">
              <a:xfrm rot="5400000" flipH="1">
                <a:off x="5522" y="189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6" name="AutoShape 60"/>
              <p:cNvSpPr>
                <a:spLocks noChangeArrowheads="1"/>
              </p:cNvSpPr>
              <p:nvPr/>
            </p:nvSpPr>
            <p:spPr bwMode="auto">
              <a:xfrm rot="-5400000">
                <a:off x="5522" y="2032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7" name="AutoShape 61"/>
              <p:cNvSpPr>
                <a:spLocks noChangeArrowheads="1"/>
              </p:cNvSpPr>
              <p:nvPr/>
            </p:nvSpPr>
            <p:spPr bwMode="auto">
              <a:xfrm rot="5400000" flipH="1">
                <a:off x="5522" y="21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8" name="AutoShape 62"/>
              <p:cNvSpPr>
                <a:spLocks noChangeArrowheads="1"/>
              </p:cNvSpPr>
              <p:nvPr/>
            </p:nvSpPr>
            <p:spPr bwMode="auto">
              <a:xfrm rot="-5400000">
                <a:off x="5522" y="22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29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522" y="2431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0" name="AutoShape 64"/>
              <p:cNvSpPr>
                <a:spLocks noChangeArrowheads="1"/>
              </p:cNvSpPr>
              <p:nvPr/>
            </p:nvSpPr>
            <p:spPr bwMode="auto">
              <a:xfrm rot="-5400000">
                <a:off x="5522" y="2564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1" name="AutoShape 65"/>
              <p:cNvSpPr>
                <a:spLocks noChangeArrowheads="1"/>
              </p:cNvSpPr>
              <p:nvPr/>
            </p:nvSpPr>
            <p:spPr bwMode="auto">
              <a:xfrm rot="5400000" flipH="1">
                <a:off x="5522" y="26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2" name="AutoShape 66"/>
              <p:cNvSpPr>
                <a:spLocks noChangeArrowheads="1"/>
              </p:cNvSpPr>
              <p:nvPr/>
            </p:nvSpPr>
            <p:spPr bwMode="auto">
              <a:xfrm rot="-5400000">
                <a:off x="5522" y="2829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3" name="AutoShape 67"/>
              <p:cNvSpPr>
                <a:spLocks noChangeArrowheads="1"/>
              </p:cNvSpPr>
              <p:nvPr/>
            </p:nvSpPr>
            <p:spPr bwMode="auto">
              <a:xfrm rot="5400000" flipH="1">
                <a:off x="5522" y="2963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4" name="AutoShape 68"/>
              <p:cNvSpPr>
                <a:spLocks noChangeArrowheads="1"/>
              </p:cNvSpPr>
              <p:nvPr/>
            </p:nvSpPr>
            <p:spPr bwMode="auto">
              <a:xfrm rot="-5400000">
                <a:off x="5522" y="30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5" name="AutoShape 69"/>
              <p:cNvSpPr>
                <a:spLocks noChangeArrowheads="1"/>
              </p:cNvSpPr>
              <p:nvPr/>
            </p:nvSpPr>
            <p:spPr bwMode="auto">
              <a:xfrm rot="5400000" flipH="1">
                <a:off x="5522" y="32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6" name="AutoShape 70"/>
              <p:cNvSpPr>
                <a:spLocks noChangeArrowheads="1"/>
              </p:cNvSpPr>
              <p:nvPr/>
            </p:nvSpPr>
            <p:spPr bwMode="auto">
              <a:xfrm rot="-5400000">
                <a:off x="5522" y="3363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7" name="Rectangle 71"/>
              <p:cNvSpPr>
                <a:spLocks noChangeArrowheads="1"/>
              </p:cNvSpPr>
              <p:nvPr/>
            </p:nvSpPr>
            <p:spPr bwMode="auto">
              <a:xfrm>
                <a:off x="5522" y="4032"/>
                <a:ext cx="226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8" name="AutoShape 72"/>
              <p:cNvSpPr>
                <a:spLocks noChangeArrowheads="1"/>
              </p:cNvSpPr>
              <p:nvPr/>
            </p:nvSpPr>
            <p:spPr bwMode="auto">
              <a:xfrm rot="5400000" flipH="1">
                <a:off x="5522" y="3496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39" name="AutoShape 73"/>
              <p:cNvSpPr>
                <a:spLocks noChangeArrowheads="1"/>
              </p:cNvSpPr>
              <p:nvPr/>
            </p:nvSpPr>
            <p:spPr bwMode="auto">
              <a:xfrm rot="-5400000">
                <a:off x="5522" y="3628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0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5522" y="3765"/>
                <a:ext cx="226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1" name="AutoShape 75"/>
              <p:cNvSpPr>
                <a:spLocks noChangeArrowheads="1"/>
              </p:cNvSpPr>
              <p:nvPr/>
            </p:nvSpPr>
            <p:spPr bwMode="auto">
              <a:xfrm rot="-5400000">
                <a:off x="5522" y="3897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42" name="AutoShape 76"/>
              <p:cNvSpPr>
                <a:spLocks noChangeArrowheads="1"/>
              </p:cNvSpPr>
              <p:nvPr/>
            </p:nvSpPr>
            <p:spPr bwMode="auto">
              <a:xfrm rot="5400000" flipH="1">
                <a:off x="5522" y="4032"/>
                <a:ext cx="226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/>
          </p:nvGrpSpPr>
          <p:grpSpPr bwMode="auto">
            <a:xfrm>
              <a:off x="23" y="4083"/>
              <a:ext cx="5504" cy="226"/>
              <a:chOff x="23" y="4083"/>
              <a:chExt cx="5504" cy="226"/>
            </a:xfrm>
          </p:grpSpPr>
          <p:sp>
            <p:nvSpPr>
              <p:cNvPr id="1069" name="AutoShape 78"/>
              <p:cNvSpPr>
                <a:spLocks noChangeArrowheads="1"/>
              </p:cNvSpPr>
              <p:nvPr/>
            </p:nvSpPr>
            <p:spPr bwMode="auto">
              <a:xfrm rot="10800000">
                <a:off x="5383" y="4084"/>
                <a:ext cx="137" cy="224"/>
              </a:xfrm>
              <a:prstGeom prst="rtTriangl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0" name="AutoShape 79"/>
              <p:cNvSpPr>
                <a:spLocks noChangeArrowheads="1"/>
              </p:cNvSpPr>
              <p:nvPr/>
            </p:nvSpPr>
            <p:spPr bwMode="auto">
              <a:xfrm flipH="1">
                <a:off x="5249" y="4084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1" name="AutoShape 80"/>
              <p:cNvSpPr>
                <a:spLocks noChangeArrowheads="1"/>
              </p:cNvSpPr>
              <p:nvPr/>
            </p:nvSpPr>
            <p:spPr bwMode="auto">
              <a:xfrm rot="10800000">
                <a:off x="5116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2" name="AutoShape 81"/>
              <p:cNvSpPr>
                <a:spLocks noChangeArrowheads="1"/>
              </p:cNvSpPr>
              <p:nvPr/>
            </p:nvSpPr>
            <p:spPr bwMode="auto">
              <a:xfrm flipH="1">
                <a:off x="4985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3" name="AutoShape 82"/>
              <p:cNvSpPr>
                <a:spLocks noChangeArrowheads="1"/>
              </p:cNvSpPr>
              <p:nvPr/>
            </p:nvSpPr>
            <p:spPr bwMode="auto">
              <a:xfrm rot="10800000">
                <a:off x="4850" y="4083"/>
                <a:ext cx="278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4" name="AutoShape 83"/>
              <p:cNvSpPr>
                <a:spLocks noChangeArrowheads="1"/>
              </p:cNvSpPr>
              <p:nvPr/>
            </p:nvSpPr>
            <p:spPr bwMode="auto">
              <a:xfrm flipH="1">
                <a:off x="4709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5" name="AutoShape 84"/>
              <p:cNvSpPr>
                <a:spLocks noChangeArrowheads="1"/>
              </p:cNvSpPr>
              <p:nvPr/>
            </p:nvSpPr>
            <p:spPr bwMode="auto">
              <a:xfrm rot="10800000" flipH="1">
                <a:off x="4570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6" name="AutoShape 85"/>
              <p:cNvSpPr>
                <a:spLocks noChangeArrowheads="1"/>
              </p:cNvSpPr>
              <p:nvPr/>
            </p:nvSpPr>
            <p:spPr bwMode="auto">
              <a:xfrm>
                <a:off x="4437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7" name="AutoShape 86"/>
              <p:cNvSpPr>
                <a:spLocks noChangeArrowheads="1"/>
              </p:cNvSpPr>
              <p:nvPr/>
            </p:nvSpPr>
            <p:spPr bwMode="auto">
              <a:xfrm rot="10800000" flipH="1">
                <a:off x="430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8" name="AutoShape 87"/>
              <p:cNvSpPr>
                <a:spLocks noChangeArrowheads="1"/>
              </p:cNvSpPr>
              <p:nvPr/>
            </p:nvSpPr>
            <p:spPr bwMode="auto">
              <a:xfrm>
                <a:off x="4169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79" name="AutoShape 88"/>
              <p:cNvSpPr>
                <a:spLocks noChangeArrowheads="1"/>
              </p:cNvSpPr>
              <p:nvPr/>
            </p:nvSpPr>
            <p:spPr bwMode="auto">
              <a:xfrm rot="10800000" flipH="1">
                <a:off x="403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0" name="AutoShape 89"/>
              <p:cNvSpPr>
                <a:spLocks noChangeArrowheads="1"/>
              </p:cNvSpPr>
              <p:nvPr/>
            </p:nvSpPr>
            <p:spPr bwMode="auto">
              <a:xfrm>
                <a:off x="390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1" name="AutoShape 90"/>
              <p:cNvSpPr>
                <a:spLocks noChangeArrowheads="1"/>
              </p:cNvSpPr>
              <p:nvPr/>
            </p:nvSpPr>
            <p:spPr bwMode="auto">
              <a:xfrm rot="10800000" flipH="1">
                <a:off x="3771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2" name="AutoShape 91"/>
              <p:cNvSpPr>
                <a:spLocks noChangeArrowheads="1"/>
              </p:cNvSpPr>
              <p:nvPr/>
            </p:nvSpPr>
            <p:spPr bwMode="auto">
              <a:xfrm>
                <a:off x="3637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3" name="AutoShape 92"/>
              <p:cNvSpPr>
                <a:spLocks noChangeArrowheads="1"/>
              </p:cNvSpPr>
              <p:nvPr/>
            </p:nvSpPr>
            <p:spPr bwMode="auto">
              <a:xfrm rot="10800000" flipH="1">
                <a:off x="3505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4" name="AutoShape 93"/>
              <p:cNvSpPr>
                <a:spLocks noChangeArrowheads="1"/>
              </p:cNvSpPr>
              <p:nvPr/>
            </p:nvSpPr>
            <p:spPr bwMode="auto">
              <a:xfrm>
                <a:off x="3373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5" name="AutoShape 94"/>
              <p:cNvSpPr>
                <a:spLocks noChangeArrowheads="1"/>
              </p:cNvSpPr>
              <p:nvPr/>
            </p:nvSpPr>
            <p:spPr bwMode="auto">
              <a:xfrm rot="10800000" flipH="1">
                <a:off x="323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6" name="AutoShape 95"/>
              <p:cNvSpPr>
                <a:spLocks noChangeArrowheads="1"/>
              </p:cNvSpPr>
              <p:nvPr/>
            </p:nvSpPr>
            <p:spPr bwMode="auto">
              <a:xfrm>
                <a:off x="3106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7" name="AutoShape 96"/>
              <p:cNvSpPr>
                <a:spLocks noChangeArrowheads="1"/>
              </p:cNvSpPr>
              <p:nvPr/>
            </p:nvSpPr>
            <p:spPr bwMode="auto">
              <a:xfrm rot="10800000" flipH="1">
                <a:off x="2972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8" name="AutoShape 97"/>
              <p:cNvSpPr>
                <a:spLocks noChangeArrowheads="1"/>
              </p:cNvSpPr>
              <p:nvPr/>
            </p:nvSpPr>
            <p:spPr bwMode="auto">
              <a:xfrm>
                <a:off x="28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89" name="AutoShape 98"/>
              <p:cNvSpPr>
                <a:spLocks noChangeArrowheads="1"/>
              </p:cNvSpPr>
              <p:nvPr/>
            </p:nvSpPr>
            <p:spPr bwMode="auto">
              <a:xfrm rot="10800000" flipH="1">
                <a:off x="2707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0" name="AutoShape 99"/>
              <p:cNvSpPr>
                <a:spLocks noChangeArrowheads="1"/>
              </p:cNvSpPr>
              <p:nvPr/>
            </p:nvSpPr>
            <p:spPr bwMode="auto">
              <a:xfrm>
                <a:off x="257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1" name="AutoShape 100"/>
              <p:cNvSpPr>
                <a:spLocks noChangeArrowheads="1"/>
              </p:cNvSpPr>
              <p:nvPr/>
            </p:nvSpPr>
            <p:spPr bwMode="auto">
              <a:xfrm rot="10800000" flipH="1">
                <a:off x="2441" y="4083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2" name="AutoShape 101"/>
              <p:cNvSpPr>
                <a:spLocks noChangeArrowheads="1"/>
              </p:cNvSpPr>
              <p:nvPr/>
            </p:nvSpPr>
            <p:spPr bwMode="auto">
              <a:xfrm>
                <a:off x="230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3" name="AutoShape 102"/>
              <p:cNvSpPr>
                <a:spLocks noChangeArrowheads="1"/>
              </p:cNvSpPr>
              <p:nvPr/>
            </p:nvSpPr>
            <p:spPr bwMode="auto">
              <a:xfrm rot="10800000" flipH="1">
                <a:off x="217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4" name="AutoShape 103"/>
              <p:cNvSpPr>
                <a:spLocks noChangeArrowheads="1"/>
              </p:cNvSpPr>
              <p:nvPr/>
            </p:nvSpPr>
            <p:spPr bwMode="auto">
              <a:xfrm>
                <a:off x="2042" y="4084"/>
                <a:ext cx="273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5" name="AutoShape 104"/>
              <p:cNvSpPr>
                <a:spLocks noChangeArrowheads="1"/>
              </p:cNvSpPr>
              <p:nvPr/>
            </p:nvSpPr>
            <p:spPr bwMode="auto">
              <a:xfrm rot="10800000" flipH="1">
                <a:off x="190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6" name="AutoShape 105"/>
              <p:cNvSpPr>
                <a:spLocks noChangeArrowheads="1"/>
              </p:cNvSpPr>
              <p:nvPr/>
            </p:nvSpPr>
            <p:spPr bwMode="auto">
              <a:xfrm>
                <a:off x="177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7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1643" y="4083"/>
                <a:ext cx="274" cy="225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8" name="AutoShape 107"/>
              <p:cNvSpPr>
                <a:spLocks noChangeArrowheads="1"/>
              </p:cNvSpPr>
              <p:nvPr/>
            </p:nvSpPr>
            <p:spPr bwMode="auto">
              <a:xfrm>
                <a:off x="1509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99" name="AutoShape 108"/>
              <p:cNvSpPr>
                <a:spLocks noChangeArrowheads="1"/>
              </p:cNvSpPr>
              <p:nvPr/>
            </p:nvSpPr>
            <p:spPr bwMode="auto">
              <a:xfrm rot="10800000" flipH="1">
                <a:off x="1376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0" name="AutoShape 109"/>
              <p:cNvSpPr>
                <a:spLocks noChangeArrowheads="1"/>
              </p:cNvSpPr>
              <p:nvPr/>
            </p:nvSpPr>
            <p:spPr bwMode="auto">
              <a:xfrm>
                <a:off x="1243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1" name="AutoShape 110"/>
              <p:cNvSpPr>
                <a:spLocks noChangeArrowheads="1"/>
              </p:cNvSpPr>
              <p:nvPr/>
            </p:nvSpPr>
            <p:spPr bwMode="auto">
              <a:xfrm rot="10800000" flipH="1">
                <a:off x="1109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2" name="AutoShape 111"/>
              <p:cNvSpPr>
                <a:spLocks noChangeArrowheads="1"/>
              </p:cNvSpPr>
              <p:nvPr/>
            </p:nvSpPr>
            <p:spPr bwMode="auto">
              <a:xfrm>
                <a:off x="978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3" name="AutoShape 112"/>
              <p:cNvSpPr>
                <a:spLocks noChangeArrowheads="1"/>
              </p:cNvSpPr>
              <p:nvPr/>
            </p:nvSpPr>
            <p:spPr bwMode="auto">
              <a:xfrm rot="10800000" flipH="1">
                <a:off x="843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4" name="AutoShape 113"/>
              <p:cNvSpPr>
                <a:spLocks noChangeArrowheads="1"/>
              </p:cNvSpPr>
              <p:nvPr/>
            </p:nvSpPr>
            <p:spPr bwMode="auto">
              <a:xfrm>
                <a:off x="711" y="4084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5" name="AutoShape 114"/>
              <p:cNvSpPr>
                <a:spLocks noChangeArrowheads="1"/>
              </p:cNvSpPr>
              <p:nvPr/>
            </p:nvSpPr>
            <p:spPr bwMode="auto">
              <a:xfrm rot="10800000" flipH="1">
                <a:off x="578" y="4083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6" name="AutoShape 115"/>
              <p:cNvSpPr>
                <a:spLocks noChangeArrowheads="1"/>
              </p:cNvSpPr>
              <p:nvPr/>
            </p:nvSpPr>
            <p:spPr bwMode="auto">
              <a:xfrm>
                <a:off x="444" y="4084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7" name="AutoShape 116"/>
              <p:cNvSpPr>
                <a:spLocks noChangeArrowheads="1"/>
              </p:cNvSpPr>
              <p:nvPr/>
            </p:nvSpPr>
            <p:spPr bwMode="auto">
              <a:xfrm rot="10800000" flipH="1">
                <a:off x="299" y="4083"/>
                <a:ext cx="277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8" name="AutoShape 117"/>
              <p:cNvSpPr>
                <a:spLocks noChangeArrowheads="1"/>
              </p:cNvSpPr>
              <p:nvPr/>
            </p:nvSpPr>
            <p:spPr bwMode="auto">
              <a:xfrm>
                <a:off x="166" y="4084"/>
                <a:ext cx="276" cy="225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09" name="AutoShape 118"/>
              <p:cNvSpPr>
                <a:spLocks noChangeArrowheads="1"/>
              </p:cNvSpPr>
              <p:nvPr/>
            </p:nvSpPr>
            <p:spPr bwMode="auto">
              <a:xfrm rot="10800000" flipH="1">
                <a:off x="23" y="4083"/>
                <a:ext cx="275" cy="225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035" name="Group 153"/>
            <p:cNvGrpSpPr>
              <a:grpSpLocks/>
            </p:cNvGrpSpPr>
            <p:nvPr/>
          </p:nvGrpSpPr>
          <p:grpSpPr bwMode="auto">
            <a:xfrm>
              <a:off x="-19" y="4"/>
              <a:ext cx="276" cy="4304"/>
              <a:chOff x="-19" y="4"/>
              <a:chExt cx="276" cy="4304"/>
            </a:xfrm>
          </p:grpSpPr>
          <p:sp>
            <p:nvSpPr>
              <p:cNvPr id="1036" name="Rectangle 120"/>
              <p:cNvSpPr>
                <a:spLocks noChangeArrowheads="1"/>
              </p:cNvSpPr>
              <p:nvPr/>
            </p:nvSpPr>
            <p:spPr bwMode="auto">
              <a:xfrm>
                <a:off x="4" y="4032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7" name="AutoShape 121"/>
              <p:cNvSpPr>
                <a:spLocks noChangeArrowheads="1"/>
              </p:cNvSpPr>
              <p:nvPr/>
            </p:nvSpPr>
            <p:spPr bwMode="auto">
              <a:xfrm rot="-5400000">
                <a:off x="4" y="40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8" name="AutoShape 122"/>
              <p:cNvSpPr>
                <a:spLocks noChangeArrowheads="1"/>
              </p:cNvSpPr>
              <p:nvPr/>
            </p:nvSpPr>
            <p:spPr bwMode="auto">
              <a:xfrm rot="5400000" flipH="1">
                <a:off x="4" y="38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39" name="AutoShape 123"/>
              <p:cNvSpPr>
                <a:spLocks noChangeArrowheads="1"/>
              </p:cNvSpPr>
              <p:nvPr/>
            </p:nvSpPr>
            <p:spPr bwMode="auto">
              <a:xfrm rot="-5400000">
                <a:off x="4" y="374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0" name="AutoShape 124"/>
              <p:cNvSpPr>
                <a:spLocks noChangeArrowheads="1"/>
              </p:cNvSpPr>
              <p:nvPr/>
            </p:nvSpPr>
            <p:spPr bwMode="auto">
              <a:xfrm rot="5400000" flipH="1">
                <a:off x="4" y="361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1" name="AutoShape 125"/>
              <p:cNvSpPr>
                <a:spLocks noChangeArrowheads="1"/>
              </p:cNvSpPr>
              <p:nvPr/>
            </p:nvSpPr>
            <p:spPr bwMode="auto">
              <a:xfrm rot="-5400000">
                <a:off x="4" y="34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2" name="AutoShape 126"/>
              <p:cNvSpPr>
                <a:spLocks noChangeArrowheads="1"/>
              </p:cNvSpPr>
              <p:nvPr/>
            </p:nvSpPr>
            <p:spPr bwMode="auto">
              <a:xfrm rot="5400000" flipH="1">
                <a:off x="4" y="33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2075" tIns="46038" rIns="92075" bIns="46038" anchor="ctr"/>
              <a:lstStyle/>
              <a:p>
                <a:pPr algn="ctr" eaLnBrk="0" hangingPunct="0"/>
                <a:r>
                  <a:rPr lang="en-US" sz="2400"/>
                  <a:t> </a:t>
                </a:r>
              </a:p>
            </p:txBody>
          </p:sp>
          <p:sp>
            <p:nvSpPr>
              <p:cNvPr id="1043" name="AutoShape 127"/>
              <p:cNvSpPr>
                <a:spLocks noChangeArrowheads="1"/>
              </p:cNvSpPr>
              <p:nvPr/>
            </p:nvSpPr>
            <p:spPr bwMode="auto">
              <a:xfrm rot="-5400000">
                <a:off x="4" y="32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4" name="AutoShape 128"/>
              <p:cNvSpPr>
                <a:spLocks noChangeArrowheads="1"/>
              </p:cNvSpPr>
              <p:nvPr/>
            </p:nvSpPr>
            <p:spPr bwMode="auto">
              <a:xfrm rot="5400000" flipH="1">
                <a:off x="4" y="308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5" name="AutoShape 129"/>
              <p:cNvSpPr>
                <a:spLocks noChangeArrowheads="1"/>
              </p:cNvSpPr>
              <p:nvPr/>
            </p:nvSpPr>
            <p:spPr bwMode="auto">
              <a:xfrm rot="-5400000">
                <a:off x="4" y="294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6" name="AutoShape 130"/>
              <p:cNvSpPr>
                <a:spLocks noChangeArrowheads="1"/>
              </p:cNvSpPr>
              <p:nvPr/>
            </p:nvSpPr>
            <p:spPr bwMode="auto">
              <a:xfrm rot="5400000" flipH="1">
                <a:off x="4" y="281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7" name="AutoShape 131"/>
              <p:cNvSpPr>
                <a:spLocks noChangeArrowheads="1"/>
              </p:cNvSpPr>
              <p:nvPr/>
            </p:nvSpPr>
            <p:spPr bwMode="auto">
              <a:xfrm rot="-5400000">
                <a:off x="4" y="26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8" name="AutoShape 132"/>
              <p:cNvSpPr>
                <a:spLocks noChangeArrowheads="1"/>
              </p:cNvSpPr>
              <p:nvPr/>
            </p:nvSpPr>
            <p:spPr bwMode="auto">
              <a:xfrm rot="5400000" flipH="1">
                <a:off x="4" y="25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49" name="AutoShape 133"/>
              <p:cNvSpPr>
                <a:spLocks noChangeArrowheads="1"/>
              </p:cNvSpPr>
              <p:nvPr/>
            </p:nvSpPr>
            <p:spPr bwMode="auto">
              <a:xfrm rot="-5400000">
                <a:off x="4" y="24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0" name="AutoShape 134"/>
              <p:cNvSpPr>
                <a:spLocks noChangeArrowheads="1"/>
              </p:cNvSpPr>
              <p:nvPr/>
            </p:nvSpPr>
            <p:spPr bwMode="auto">
              <a:xfrm rot="5400000" flipH="1">
                <a:off x="4" y="228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1" name="AutoShape 135"/>
              <p:cNvSpPr>
                <a:spLocks noChangeArrowheads="1"/>
              </p:cNvSpPr>
              <p:nvPr/>
            </p:nvSpPr>
            <p:spPr bwMode="auto">
              <a:xfrm rot="-5400000">
                <a:off x="4" y="21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2" name="AutoShape 136"/>
              <p:cNvSpPr>
                <a:spLocks noChangeArrowheads="1"/>
              </p:cNvSpPr>
              <p:nvPr/>
            </p:nvSpPr>
            <p:spPr bwMode="auto">
              <a:xfrm rot="5400000" flipH="1">
                <a:off x="4" y="2016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3" name="AutoShape 137"/>
              <p:cNvSpPr>
                <a:spLocks noChangeArrowheads="1"/>
              </p:cNvSpPr>
              <p:nvPr/>
            </p:nvSpPr>
            <p:spPr bwMode="auto">
              <a:xfrm rot="-5400000">
                <a:off x="4" y="1882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4" name="AutoShape 138"/>
              <p:cNvSpPr>
                <a:spLocks noChangeArrowheads="1"/>
              </p:cNvSpPr>
              <p:nvPr/>
            </p:nvSpPr>
            <p:spPr bwMode="auto">
              <a:xfrm rot="5400000" flipH="1">
                <a:off x="4" y="174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5" name="AutoShape 139"/>
              <p:cNvSpPr>
                <a:spLocks noChangeArrowheads="1"/>
              </p:cNvSpPr>
              <p:nvPr/>
            </p:nvSpPr>
            <p:spPr bwMode="auto">
              <a:xfrm rot="-5400000">
                <a:off x="4" y="16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6" name="AutoShape 140"/>
              <p:cNvSpPr>
                <a:spLocks noChangeArrowheads="1"/>
              </p:cNvSpPr>
              <p:nvPr/>
            </p:nvSpPr>
            <p:spPr bwMode="auto">
              <a:xfrm rot="5400000" flipH="1">
                <a:off x="4" y="1483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7" name="AutoShape 141"/>
              <p:cNvSpPr>
                <a:spLocks noChangeArrowheads="1"/>
              </p:cNvSpPr>
              <p:nvPr/>
            </p:nvSpPr>
            <p:spPr bwMode="auto">
              <a:xfrm rot="-5400000">
                <a:off x="4" y="1350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8" name="AutoShape 142"/>
              <p:cNvSpPr>
                <a:spLocks noChangeArrowheads="1"/>
              </p:cNvSpPr>
              <p:nvPr/>
            </p:nvSpPr>
            <p:spPr bwMode="auto">
              <a:xfrm rot="5400000" flipH="1">
                <a:off x="4" y="121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59" name="AutoShape 143"/>
              <p:cNvSpPr>
                <a:spLocks noChangeArrowheads="1"/>
              </p:cNvSpPr>
              <p:nvPr/>
            </p:nvSpPr>
            <p:spPr bwMode="auto">
              <a:xfrm rot="-5400000">
                <a:off x="4" y="1085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0" name="AutoShape 144"/>
              <p:cNvSpPr>
                <a:spLocks noChangeArrowheads="1"/>
              </p:cNvSpPr>
              <p:nvPr/>
            </p:nvSpPr>
            <p:spPr bwMode="auto">
              <a:xfrm rot="5400000" flipH="1">
                <a:off x="4" y="9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1" name="AutoShape 145"/>
              <p:cNvSpPr>
                <a:spLocks noChangeArrowheads="1"/>
              </p:cNvSpPr>
              <p:nvPr/>
            </p:nvSpPr>
            <p:spPr bwMode="auto">
              <a:xfrm rot="-5400000">
                <a:off x="4" y="818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2" name="AutoShape 146"/>
              <p:cNvSpPr>
                <a:spLocks noChangeArrowheads="1"/>
              </p:cNvSpPr>
              <p:nvPr/>
            </p:nvSpPr>
            <p:spPr bwMode="auto">
              <a:xfrm rot="5400000" flipH="1">
                <a:off x="4" y="687"/>
                <a:ext cx="230" cy="274"/>
              </a:xfrm>
              <a:prstGeom prst="triangle">
                <a:avLst>
                  <a:gd name="adj" fmla="val 49995"/>
                </a:avLst>
              </a:prstGeom>
              <a:solidFill>
                <a:schemeClr val="bg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3" name="AutoShape 147"/>
              <p:cNvSpPr>
                <a:spLocks noChangeArrowheads="1"/>
              </p:cNvSpPr>
              <p:nvPr/>
            </p:nvSpPr>
            <p:spPr bwMode="auto">
              <a:xfrm rot="-5400000">
                <a:off x="4" y="55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4" name="AutoShape 148"/>
              <p:cNvSpPr>
                <a:spLocks noChangeArrowheads="1"/>
              </p:cNvSpPr>
              <p:nvPr/>
            </p:nvSpPr>
            <p:spPr bwMode="auto">
              <a:xfrm rot="5400000" flipH="1">
                <a:off x="4" y="421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5" name="AutoShape 149"/>
              <p:cNvSpPr>
                <a:spLocks noChangeArrowheads="1"/>
              </p:cNvSpPr>
              <p:nvPr/>
            </p:nvSpPr>
            <p:spPr bwMode="auto">
              <a:xfrm rot="-5400000">
                <a:off x="4" y="286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6" name="Rectangle 150"/>
              <p:cNvSpPr>
                <a:spLocks noChangeArrowheads="1"/>
              </p:cNvSpPr>
              <p:nvPr/>
            </p:nvSpPr>
            <p:spPr bwMode="auto">
              <a:xfrm>
                <a:off x="4" y="4"/>
                <a:ext cx="230" cy="276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7" name="AutoShape 151"/>
              <p:cNvSpPr>
                <a:spLocks noChangeArrowheads="1"/>
              </p:cNvSpPr>
              <p:nvPr/>
            </p:nvSpPr>
            <p:spPr bwMode="auto">
              <a:xfrm rot="5400000" flipH="1">
                <a:off x="4" y="147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68" name="AutoShape 152"/>
              <p:cNvSpPr>
                <a:spLocks noChangeArrowheads="1"/>
              </p:cNvSpPr>
              <p:nvPr/>
            </p:nvSpPr>
            <p:spPr bwMode="auto">
              <a:xfrm rot="-5400000">
                <a:off x="4" y="19"/>
                <a:ext cx="230" cy="276"/>
              </a:xfrm>
              <a:prstGeom prst="triangle">
                <a:avLst>
                  <a:gd name="adj" fmla="val 49995"/>
                </a:avLst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1179" name="Rectangle 1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1" name="Rectangle 1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2" name="Rectangle 1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7B44E7CA-AB11-49F1-9256-8EEC8F5D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sz="5400" b="1">
                <a:solidFill>
                  <a:schemeClr val="tx1"/>
                </a:solidFill>
                <a:effectLst/>
              </a:rPr>
              <a:t>I Can Learn From Losing!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400"/>
            <a:ext cx="1875155" cy="2257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685800"/>
            <a:ext cx="2667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“Self-control” means to act appropriately even when you are very upset. 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It helps to stay calm.</a:t>
            </a:r>
          </a:p>
          <a:p>
            <a:pPr marL="0" indent="0" algn="ctr">
              <a:buNone/>
            </a:pPr>
            <a:r>
              <a:rPr lang="en-US" sz="3600"/>
              <a:t>How do YOU calm down when you’re upset?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55100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An easy way to calm down is to </a:t>
            </a:r>
          </a:p>
          <a:p>
            <a:pPr marL="0" indent="0" algn="ctr">
              <a:buNone/>
            </a:pPr>
            <a:r>
              <a:rPr lang="en-US" sz="3600"/>
              <a:t>take a deep breath.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4803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 bwMode="auto">
          <a:xfrm>
            <a:off x="1981200" y="2209800"/>
            <a:ext cx="2840355" cy="1447800"/>
          </a:xfrm>
          <a:prstGeom prst="cloudCallout">
            <a:avLst>
              <a:gd name="adj1" fmla="val 32063"/>
              <a:gd name="adj2" fmla="val 57079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breathe in…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/>
              <a:t>breathe out…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43719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14800" y="609600"/>
            <a:ext cx="1905000" cy="533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 be very good at self-control, you have to practice during real situations.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When you lose a game, that’s a great time to practice self-control!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43989D-CE05-49CC-B8FF-827676CB2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56" y="1861456"/>
            <a:ext cx="3320144" cy="332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loud Callout 4"/>
          <p:cNvSpPr/>
          <p:nvPr/>
        </p:nvSpPr>
        <p:spPr bwMode="auto">
          <a:xfrm>
            <a:off x="5410200" y="1567543"/>
            <a:ext cx="3320144" cy="1295400"/>
          </a:xfrm>
          <a:prstGeom prst="cloudCallout">
            <a:avLst>
              <a:gd name="adj1" fmla="val -73547"/>
              <a:gd name="adj2" fmla="val 90144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 lost…I’ll take a deep breath and calm down.</a:t>
            </a:r>
          </a:p>
        </p:txBody>
      </p:sp>
    </p:spTree>
    <p:extLst>
      <p:ext uri="{BB962C8B-B14F-4D97-AF65-F5344CB8AC3E}">
        <p14:creationId xmlns:p14="http://schemas.microsoft.com/office/powerpoint/2010/main" val="19362707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029200" y="5029200"/>
            <a:ext cx="22098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1219200"/>
            <a:ext cx="2133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Another thing you can learn from losing is to keep trying.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It’s important to not give up if you don’t win the first time.  Keep trying!</a:t>
            </a:r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6137" y="2133600"/>
            <a:ext cx="278266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990601" y="1676400"/>
            <a:ext cx="2395536" cy="1447800"/>
          </a:xfrm>
          <a:prstGeom prst="cloudCallout">
            <a:avLst>
              <a:gd name="adj1" fmla="val 66387"/>
              <a:gd name="adj2" fmla="val 300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I’ll keep trying.  I like to run!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66057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68752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05000" y="914400"/>
            <a:ext cx="18288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If we keep trying and do our best each time, we might win sometimes!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But if we lose, we know that we are learning too!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75114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003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It’s important for all of us to learn from losing. 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No one can win every game or contest.  </a:t>
            </a:r>
          </a:p>
          <a:p>
            <a:pPr marL="0" indent="0" algn="ctr">
              <a:buNone/>
            </a:pPr>
            <a:r>
              <a:rPr lang="en-US"/>
              <a:t>It’s OK to lose because we can learn from losing too.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68942" cy="234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106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So…what do you think?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0122"/>
            <a:ext cx="2562225" cy="361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685800" y="2057400"/>
            <a:ext cx="3505200" cy="2442320"/>
          </a:xfrm>
          <a:prstGeom prst="wedgeRectCallout">
            <a:avLst>
              <a:gd name="adj1" fmla="val 80141"/>
              <a:gd name="adj2" fmla="val 208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would you do if you think someone cheated in the game?</a:t>
            </a:r>
          </a:p>
        </p:txBody>
      </p:sp>
    </p:spTree>
    <p:extLst>
      <p:ext uri="{BB962C8B-B14F-4D97-AF65-F5344CB8AC3E}">
        <p14:creationId xmlns:p14="http://schemas.microsoft.com/office/powerpoint/2010/main" val="244812582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 Can Learn From Losing!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676400"/>
            <a:ext cx="7772400" cy="4114800"/>
          </a:xfrm>
        </p:spPr>
        <p:txBody>
          <a:bodyPr/>
          <a:lstStyle/>
          <a:p>
            <a:r>
              <a:rPr lang="en-US"/>
              <a:t>Everyone likes to win but it’s OK to lose</a:t>
            </a:r>
          </a:p>
          <a:p>
            <a:r>
              <a:rPr lang="en-US"/>
              <a:t>We can learn from losing</a:t>
            </a:r>
          </a:p>
          <a:p>
            <a:r>
              <a:rPr lang="en-US"/>
              <a:t>We can learn to </a:t>
            </a:r>
            <a:r>
              <a:rPr lang="en-US" b="1">
                <a:solidFill>
                  <a:schemeClr val="accent1"/>
                </a:solidFill>
              </a:rPr>
              <a:t>BE A GOOD SPORT</a:t>
            </a:r>
          </a:p>
          <a:p>
            <a:r>
              <a:rPr lang="en-US"/>
              <a:t>We can learn to </a:t>
            </a:r>
            <a:r>
              <a:rPr lang="en-US" b="1">
                <a:solidFill>
                  <a:schemeClr val="tx2"/>
                </a:solidFill>
              </a:rPr>
              <a:t>USE SELF-CONTROL</a:t>
            </a:r>
          </a:p>
          <a:p>
            <a:r>
              <a:rPr lang="en-US"/>
              <a:t>We can learn to </a:t>
            </a:r>
            <a:r>
              <a:rPr lang="en-US" b="1">
                <a:solidFill>
                  <a:schemeClr val="accent1">
                    <a:lumMod val="40000"/>
                    <a:lumOff val="60000"/>
                  </a:schemeClr>
                </a:solidFill>
              </a:rPr>
              <a:t>KEEP TRYING</a:t>
            </a:r>
          </a:p>
          <a:p>
            <a:r>
              <a:rPr lang="en-US"/>
              <a:t>If we do these three things, other kids might like to play with us more</a:t>
            </a:r>
          </a:p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5257800"/>
            <a:ext cx="2395537" cy="142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0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Playing games can be so much fun!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60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What games do YOU like to play?</a:t>
            </a:r>
          </a:p>
          <a:p>
            <a:pPr marL="0" indent="0" algn="ctr">
              <a:buNone/>
            </a:pPr>
            <a:endParaRPr lang="en-US" sz="3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22714"/>
            <a:ext cx="4111256" cy="252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73827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There are </a:t>
            </a:r>
            <a:r>
              <a:rPr lang="en-US" u="sng"/>
              <a:t>lots</a:t>
            </a:r>
            <a:r>
              <a:rPr lang="en-US"/>
              <a:t> of games to play.  </a:t>
            </a:r>
          </a:p>
          <a:p>
            <a:pPr marL="0" indent="0" algn="ctr">
              <a:buNone/>
            </a:pPr>
            <a:r>
              <a:rPr lang="en-US"/>
              <a:t>Do you like…?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79282"/>
            <a:ext cx="1752600" cy="19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07" y="1694089"/>
            <a:ext cx="1811111" cy="18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5563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3865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BD0908-9B9C-4A60-A12C-CFC629290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3" y="4370470"/>
            <a:ext cx="2371078" cy="19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91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Did you win?  </a:t>
            </a:r>
          </a:p>
          <a:p>
            <a:pPr marL="0" indent="0" algn="ctr">
              <a:buNone/>
            </a:pPr>
            <a:r>
              <a:rPr lang="en-US" dirty="0"/>
              <a:t>How did you feel?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Everyone likes to win.  But usually only one person or one team can win.</a:t>
            </a:r>
          </a:p>
          <a:p>
            <a:pPr marL="0" indent="0" algn="ctr">
              <a:buNone/>
            </a:pPr>
            <a:r>
              <a:rPr lang="en-US" sz="4400" dirty="0"/>
              <a:t>That’s OK!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017E58-BBE0-40EF-9F0B-BCE66E60D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7526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121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/>
              <a:t>It’s okay to lose because…</a:t>
            </a:r>
          </a:p>
          <a:p>
            <a:pPr marL="0" indent="0" algn="ctr">
              <a:buNone/>
            </a:pPr>
            <a:r>
              <a:rPr lang="en-US" sz="4000"/>
              <a:t>We can actually learn more when we lose!</a:t>
            </a:r>
          </a:p>
          <a:p>
            <a:pPr marL="0" indent="0" algn="ctr">
              <a:buNone/>
            </a:pPr>
            <a:r>
              <a:rPr lang="en-US" sz="4000"/>
              <a:t>Really?  What?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9" y="3352800"/>
            <a:ext cx="206828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08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5852"/>
            <a:ext cx="77724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/>
              <a:t>What can we learn from losing?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 sz="4000"/>
              <a:t>1.  We can learn about being </a:t>
            </a:r>
          </a:p>
          <a:p>
            <a:pPr marL="0" indent="0" algn="ctr">
              <a:buNone/>
            </a:pPr>
            <a:r>
              <a:rPr lang="en-US" sz="4000"/>
              <a:t>nice to others.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781300" cy="2695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635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67100" y="1219200"/>
            <a:ext cx="22479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Being nice when we lose is called being a </a:t>
            </a:r>
          </a:p>
          <a:p>
            <a:pPr marL="0" indent="0" algn="ctr">
              <a:buNone/>
            </a:pPr>
            <a:r>
              <a:rPr lang="en-US"/>
              <a:t>“good sport”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How can we be a good sport?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657600"/>
            <a:ext cx="21122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981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40455"/>
            <a:ext cx="2057400" cy="190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934200" y="2912745"/>
            <a:ext cx="1143000" cy="744855"/>
          </a:xfrm>
          <a:prstGeom prst="wedgeRoundRectCallout">
            <a:avLst>
              <a:gd name="adj1" fmla="val -79166"/>
              <a:gd name="adj2" fmla="val 8026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good game!</a:t>
            </a:r>
          </a:p>
        </p:txBody>
      </p:sp>
    </p:spTree>
    <p:extLst>
      <p:ext uri="{BB962C8B-B14F-4D97-AF65-F5344CB8AC3E}">
        <p14:creationId xmlns:p14="http://schemas.microsoft.com/office/powerpoint/2010/main" val="36953847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95800" y="1447800"/>
            <a:ext cx="2057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/>
              <a:t>It feels good to be a good sport and other kids may like to play with you more!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71" y="3200400"/>
            <a:ext cx="4030336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0275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334000" y="609600"/>
            <a:ext cx="2514600" cy="6096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742950" indent="-742950" algn="ctr">
              <a:buAutoNum type="arabicPeriod" startAt="2"/>
            </a:pPr>
            <a:r>
              <a:rPr lang="en-US" sz="3600"/>
              <a:t>We can also learn “self-control”</a:t>
            </a:r>
          </a:p>
          <a:p>
            <a:pPr marL="0" indent="0" algn="ctr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/>
              <a:t>What does that mean?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AFE421-2D1C-4E5B-8957-47E95616D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19400"/>
            <a:ext cx="165737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95196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Patchwork design template">
  <a:themeElements>
    <a:clrScheme name="Office Theme 1">
      <a:dk1>
        <a:srgbClr val="6C0093"/>
      </a:dk1>
      <a:lt1>
        <a:srgbClr val="FFFFFF"/>
      </a:lt1>
      <a:dk2>
        <a:srgbClr val="0006B0"/>
      </a:dk2>
      <a:lt2>
        <a:srgbClr val="00B7A5"/>
      </a:lt2>
      <a:accent1>
        <a:srgbClr val="B50069"/>
      </a:accent1>
      <a:accent2>
        <a:srgbClr val="0100B4"/>
      </a:accent2>
      <a:accent3>
        <a:srgbClr val="AAAAD4"/>
      </a:accent3>
      <a:accent4>
        <a:srgbClr val="DADADA"/>
      </a:accent4>
      <a:accent5>
        <a:srgbClr val="D7AAB9"/>
      </a:accent5>
      <a:accent6>
        <a:srgbClr val="0100A3"/>
      </a:accent6>
      <a:hlink>
        <a:srgbClr val="F297CD"/>
      </a:hlink>
      <a:folHlink>
        <a:srgbClr val="751FE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C0093"/>
        </a:dk1>
        <a:lt1>
          <a:srgbClr val="FFFFFF"/>
        </a:lt1>
        <a:dk2>
          <a:srgbClr val="0006B0"/>
        </a:dk2>
        <a:lt2>
          <a:srgbClr val="00B7A5"/>
        </a:lt2>
        <a:accent1>
          <a:srgbClr val="B50069"/>
        </a:accent1>
        <a:accent2>
          <a:srgbClr val="0100B4"/>
        </a:accent2>
        <a:accent3>
          <a:srgbClr val="AAAAD4"/>
        </a:accent3>
        <a:accent4>
          <a:srgbClr val="DADADA"/>
        </a:accent4>
        <a:accent5>
          <a:srgbClr val="D7AAB9"/>
        </a:accent5>
        <a:accent6>
          <a:srgbClr val="0100A3"/>
        </a:accent6>
        <a:hlink>
          <a:srgbClr val="F297CD"/>
        </a:hlink>
        <a:folHlink>
          <a:srgbClr val="751F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81D58"/>
        </a:dk1>
        <a:lt1>
          <a:srgbClr val="FFFFFF"/>
        </a:lt1>
        <a:dk2>
          <a:srgbClr val="CF0E30"/>
        </a:dk2>
        <a:lt2>
          <a:srgbClr val="CECECE"/>
        </a:lt2>
        <a:accent1>
          <a:srgbClr val="79A0FE"/>
        </a:accent1>
        <a:accent2>
          <a:srgbClr val="8CF4EA"/>
        </a:accent2>
        <a:accent3>
          <a:srgbClr val="FFFFFF"/>
        </a:accent3>
        <a:accent4>
          <a:srgbClr val="06174A"/>
        </a:accent4>
        <a:accent5>
          <a:srgbClr val="BECDFE"/>
        </a:accent5>
        <a:accent6>
          <a:srgbClr val="7EDDD4"/>
        </a:accent6>
        <a:hlink>
          <a:srgbClr val="F39FD1"/>
        </a:hlink>
        <a:folHlink>
          <a:srgbClr val="FCFE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474747"/>
        </a:dk1>
        <a:lt1>
          <a:srgbClr val="FFFFFF"/>
        </a:lt1>
        <a:dk2>
          <a:srgbClr val="000000"/>
        </a:dk2>
        <a:lt2>
          <a:srgbClr val="CECECE"/>
        </a:lt2>
        <a:accent1>
          <a:srgbClr val="919191"/>
        </a:accent1>
        <a:accent2>
          <a:srgbClr val="ABABAB"/>
        </a:accent2>
        <a:accent3>
          <a:srgbClr val="FFFFFF"/>
        </a:accent3>
        <a:accent4>
          <a:srgbClr val="3B3B3B"/>
        </a:accent4>
        <a:accent5>
          <a:srgbClr val="C7C7C7"/>
        </a:accent5>
        <a:accent6>
          <a:srgbClr val="9B9B9B"/>
        </a:accent6>
        <a:hlink>
          <a:srgbClr val="676767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Patchwork design template</Template>
  <TotalTime>300</TotalTime>
  <Words>869</Words>
  <Application>Microsoft Office PowerPoint</Application>
  <PresentationFormat>On-screen Show (4:3)</PresentationFormat>
  <Paragraphs>120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Patchwork design template</vt:lpstr>
      <vt:lpstr>I Can Learn From Losing!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So…what do you think?</vt:lpstr>
      <vt:lpstr>I Can Learn From Losing!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Learn From Losing!</dc:title>
  <dc:creator>andee</dc:creator>
  <cp:lastModifiedBy>Lisa Falk</cp:lastModifiedBy>
  <cp:revision>24</cp:revision>
  <cp:lastPrinted>1601-01-01T00:00:00Z</cp:lastPrinted>
  <dcterms:created xsi:type="dcterms:W3CDTF">2012-07-18T11:38:16Z</dcterms:created>
  <dcterms:modified xsi:type="dcterms:W3CDTF">2019-08-30T14:08:46Z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TC010690521033</vt:lpwstr>
  </property>
</Properties>
</file>