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2"/>
  </p:sldMasterIdLst>
  <p:notesMasterIdLst>
    <p:notesMasterId r:id="rId17"/>
  </p:notesMasterIdLst>
  <p:sldIdLst>
    <p:sldId id="256" r:id="rId3"/>
    <p:sldId id="257" r:id="rId4"/>
    <p:sldId id="258" r:id="rId5"/>
    <p:sldId id="259" r:id="rId6"/>
    <p:sldId id="265" r:id="rId7"/>
    <p:sldId id="260" r:id="rId8"/>
    <p:sldId id="268" r:id="rId9"/>
    <p:sldId id="262" r:id="rId10"/>
    <p:sldId id="261" r:id="rId11"/>
    <p:sldId id="263" r:id="rId12"/>
    <p:sldId id="264" r:id="rId13"/>
    <p:sldId id="266" r:id="rId14"/>
    <p:sldId id="269"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80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18" y="11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6F3B3D-A254-400E-8C8C-FC9B7FE4D949}" type="datetimeFigureOut">
              <a:rPr lang="en-US" smtClean="0"/>
              <a:t>10/8/2019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D65653-44C0-4701-8786-8EC746578D02}" type="slidenum">
              <a:rPr lang="en-US" smtClean="0"/>
              <a:t>‹#›</a:t>
            </a:fld>
            <a:endParaRPr lang="en-US"/>
          </a:p>
        </p:txBody>
      </p:sp>
    </p:spTree>
    <p:extLst>
      <p:ext uri="{BB962C8B-B14F-4D97-AF65-F5344CB8AC3E}">
        <p14:creationId xmlns:p14="http://schemas.microsoft.com/office/powerpoint/2010/main" val="3339421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a:t>
            </a:r>
            <a:r>
              <a:rPr lang="en-US" baseline="0"/>
              <a:t>ce today’s lesson:  Having fun at recess.  Ask the students if they like recess time.  If so, why?  If not, why?  Explain that today they’ll be hearing about some ways to make recess more fun for them.</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1</a:t>
            </a:fld>
            <a:endParaRPr lang="en-US"/>
          </a:p>
        </p:txBody>
      </p:sp>
    </p:spTree>
    <p:extLst>
      <p:ext uri="{BB962C8B-B14F-4D97-AF65-F5344CB8AC3E}">
        <p14:creationId xmlns:p14="http://schemas.microsoft.com/office/powerpoint/2010/main" val="1889119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Click for each conversation balloon.  Talk about situations when these comments/questions would be appropriate.  Practice saying each one with students.</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10</a:t>
            </a:fld>
            <a:endParaRPr lang="en-US"/>
          </a:p>
        </p:txBody>
      </p:sp>
    </p:spTree>
    <p:extLst>
      <p:ext uri="{BB962C8B-B14F-4D97-AF65-F5344CB8AC3E}">
        <p14:creationId xmlns:p14="http://schemas.microsoft.com/office/powerpoint/2010/main" val="551782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Role play with students:  Set up different scenarios (i.e. ball game, hopscotch, two kids talking, jump rope, running game, etc.)  Act out if possible  with real props and practice using the strategies you’ve already discussed to enter into the groups.</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11</a:t>
            </a:fld>
            <a:endParaRPr lang="en-US"/>
          </a:p>
        </p:txBody>
      </p:sp>
    </p:spTree>
    <p:extLst>
      <p:ext uri="{BB962C8B-B14F-4D97-AF65-F5344CB8AC3E}">
        <p14:creationId xmlns:p14="http://schemas.microsoft.com/office/powerpoint/2010/main" val="551782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Talk about the picture and ask them what the girl might be thinking as she watches the two boys.  What tells her that it’s not a good time to join in?  Ask students what they see in the boys’ faces that tells them that it’s not a good time to join in.  Then ask what the girl should do in this situation.  (i.e. get adult help).</a:t>
            </a:r>
          </a:p>
          <a:p>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12</a:t>
            </a:fld>
            <a:endParaRPr lang="en-US"/>
          </a:p>
        </p:txBody>
      </p:sp>
    </p:spTree>
    <p:extLst>
      <p:ext uri="{BB962C8B-B14F-4D97-AF65-F5344CB8AC3E}">
        <p14:creationId xmlns:p14="http://schemas.microsoft.com/office/powerpoint/2010/main" val="551782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Click andt alk about the picture.  Point out that they saw these three girls earlier, except then the girl in pink was being left out.  Briefly discuss what she might have done to now be part of the group.</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13</a:t>
            </a:fld>
            <a:endParaRPr lang="en-US"/>
          </a:p>
        </p:txBody>
      </p:sp>
    </p:spTree>
    <p:extLst>
      <p:ext uri="{BB962C8B-B14F-4D97-AF65-F5344CB8AC3E}">
        <p14:creationId xmlns:p14="http://schemas.microsoft.com/office/powerpoint/2010/main" val="551782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Review key points.</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14</a:t>
            </a:fld>
            <a:endParaRPr lang="en-US"/>
          </a:p>
        </p:txBody>
      </p:sp>
    </p:spTree>
    <p:extLst>
      <p:ext uri="{BB962C8B-B14F-4D97-AF65-F5344CB8AC3E}">
        <p14:creationId xmlns:p14="http://schemas.microsoft.com/office/powerpoint/2010/main" val="551782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Click for each picture to appear and talk about them.  Ask students if they do any of these things at recess time and ask how it goes.  Do they have fun</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2</a:t>
            </a:fld>
            <a:endParaRPr lang="en-US"/>
          </a:p>
        </p:txBody>
      </p:sp>
    </p:spTree>
    <p:extLst>
      <p:ext uri="{BB962C8B-B14F-4D97-AF65-F5344CB8AC3E}">
        <p14:creationId xmlns:p14="http://schemas.microsoft.com/office/powerpoint/2010/main" val="551782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and talk about the pictures.   Ask students if they have fun and why.  (i.e. “I have fun playing kickball.”)  List on board.  Ask if they don’t have fun and why.  (i.e. “I don’t have fun because nobody will play with me.”)  List on board.</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3</a:t>
            </a:fld>
            <a:endParaRPr lang="en-US"/>
          </a:p>
        </p:txBody>
      </p:sp>
    </p:spTree>
    <p:extLst>
      <p:ext uri="{BB962C8B-B14F-4D97-AF65-F5344CB8AC3E}">
        <p14:creationId xmlns:p14="http://schemas.microsoft.com/office/powerpoint/2010/main" val="551782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Click for each caption.  </a:t>
            </a:r>
          </a:p>
          <a:p>
            <a:pPr marL="171450" indent="-171450">
              <a:buFont typeface="Arial" pitchFamily="34" charset="0"/>
              <a:buChar char="•"/>
            </a:pPr>
            <a:r>
              <a:rPr lang="en-US" baseline="0"/>
              <a:t>Ask students if any of these ever happened to them. </a:t>
            </a:r>
          </a:p>
          <a:p>
            <a:pPr marL="171450" indent="-171450">
              <a:buFont typeface="Arial" pitchFamily="34" charset="0"/>
              <a:buChar char="•"/>
            </a:pPr>
            <a:r>
              <a:rPr lang="en-US" baseline="0"/>
              <a:t> Ask how they felt. </a:t>
            </a:r>
          </a:p>
          <a:p>
            <a:pPr marL="171450" indent="-171450">
              <a:buFont typeface="Arial" pitchFamily="34" charset="0"/>
              <a:buChar char="•"/>
            </a:pPr>
            <a:r>
              <a:rPr lang="en-US" baseline="0"/>
              <a:t> Ask what they did.</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4</a:t>
            </a:fld>
            <a:endParaRPr lang="en-US"/>
          </a:p>
        </p:txBody>
      </p:sp>
    </p:spTree>
    <p:extLst>
      <p:ext uri="{BB962C8B-B14F-4D97-AF65-F5344CB8AC3E}">
        <p14:creationId xmlns:p14="http://schemas.microsoft.com/office/powerpoint/2010/main" val="551782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Talk about the different things on the playground and how it can be hard to choose.  Then talk about how important it is to get started by picking one thing to try.  Some students may be familiar with a “First-Then” format; use this to explain the order in which things can happen.  Talk about how trying something different might help the student find a new favorite thing to do!</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5</a:t>
            </a:fld>
            <a:endParaRPr lang="en-US"/>
          </a:p>
        </p:txBody>
      </p:sp>
    </p:spTree>
    <p:extLst>
      <p:ext uri="{BB962C8B-B14F-4D97-AF65-F5344CB8AC3E}">
        <p14:creationId xmlns:p14="http://schemas.microsoft.com/office/powerpoint/2010/main" val="551782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Click for text.  Talk about saying a quick “hi”.  Explain that sometimes that’s all it takes to be invited to join in.  If not invited, look for someone else to play with.</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6</a:t>
            </a:fld>
            <a:endParaRPr lang="en-US"/>
          </a:p>
        </p:txBody>
      </p:sp>
    </p:spTree>
    <p:extLst>
      <p:ext uri="{BB962C8B-B14F-4D97-AF65-F5344CB8AC3E}">
        <p14:creationId xmlns:p14="http://schemas.microsoft.com/office/powerpoint/2010/main" val="551782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Click for each picture and discuss whether or not it would be a good time to try to join in.  Ask students how they know.  Explain that sometimes kids are concentrating very hard on what they’re doing (i.e. girl kicking ball, boy on monkey bars) so that would not be a good time to ask to join in.  Another time that would not be good to try to join in is when people are talking privately (i.e. boys whispering).  Boy sitting along on climber and – good time to try to join in.  Point out that he’s smiling and there’s no one else around so he might be looking for someone to play with.</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7</a:t>
            </a:fld>
            <a:endParaRPr lang="en-US"/>
          </a:p>
        </p:txBody>
      </p:sp>
    </p:spTree>
    <p:extLst>
      <p:ext uri="{BB962C8B-B14F-4D97-AF65-F5344CB8AC3E}">
        <p14:creationId xmlns:p14="http://schemas.microsoft.com/office/powerpoint/2010/main" val="551782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Click for text.  Talk about how important it is to figure out what they’re playing so that the student can join in knowing exactly what to do.  Encourage students to say something nice about the play to the other kids.  Explain that sometimes that’s all it takes to be invited to join in.  If not invited, look for something else to do.</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8</a:t>
            </a:fld>
            <a:endParaRPr lang="en-US"/>
          </a:p>
        </p:txBody>
      </p:sp>
    </p:spTree>
    <p:extLst>
      <p:ext uri="{BB962C8B-B14F-4D97-AF65-F5344CB8AC3E}">
        <p14:creationId xmlns:p14="http://schemas.microsoft.com/office/powerpoint/2010/main" val="551782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r>
              <a:rPr lang="en-US" baseline="0"/>
              <a:t> with students.  Click for text.  Talk about moving close enough to the game/activity to really see </a:t>
            </a:r>
            <a:r>
              <a:rPr lang="en-US" u="sng" baseline="0"/>
              <a:t>what</a:t>
            </a:r>
            <a:r>
              <a:rPr lang="en-US" baseline="0"/>
              <a:t> the kids are doing and </a:t>
            </a:r>
            <a:r>
              <a:rPr lang="en-US" u="sng" baseline="0"/>
              <a:t>how</a:t>
            </a:r>
            <a:r>
              <a:rPr lang="en-US" baseline="0"/>
              <a:t> they are playing.  Talk about asking one of the kids or an adult to teach them how to play.  </a:t>
            </a:r>
            <a:endParaRPr lang="en-US"/>
          </a:p>
        </p:txBody>
      </p:sp>
      <p:sp>
        <p:nvSpPr>
          <p:cNvPr id="4" name="Slide Number Placeholder 3"/>
          <p:cNvSpPr>
            <a:spLocks noGrp="1"/>
          </p:cNvSpPr>
          <p:nvPr>
            <p:ph type="sldNum" sz="quarter" idx="10"/>
          </p:nvPr>
        </p:nvSpPr>
        <p:spPr/>
        <p:txBody>
          <a:bodyPr/>
          <a:lstStyle/>
          <a:p>
            <a:fld id="{D5D65653-44C0-4701-8786-8EC746578D02}" type="slidenum">
              <a:rPr lang="en-US" smtClean="0"/>
              <a:t>9</a:t>
            </a:fld>
            <a:endParaRPr lang="en-US"/>
          </a:p>
        </p:txBody>
      </p:sp>
    </p:spTree>
    <p:extLst>
      <p:ext uri="{BB962C8B-B14F-4D97-AF65-F5344CB8AC3E}">
        <p14:creationId xmlns:p14="http://schemas.microsoft.com/office/powerpoint/2010/main" val="55178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30" name="Date Placeholder 29"/>
          <p:cNvSpPr>
            <a:spLocks noGrp="1"/>
          </p:cNvSpPr>
          <p:nvPr>
            <p:ph type="dt" sz="half" idx="10"/>
          </p:nvPr>
        </p:nvSpPr>
        <p:spPr/>
        <p:txBody>
          <a:bodyPr/>
          <a:lstStyle/>
          <a:p>
            <a:fld id="{A85E16BD-9CAC-4F37-A62D-BC7D6407A3A2}" type="datetimeFigureOut">
              <a:rPr lang="en-US" smtClean="0"/>
              <a:t>10/8/2019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65F2B31-8AA1-4908-A126-285C5F05DBE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E16BD-9CAC-4F37-A62D-BC7D6407A3A2}"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F2B31-8AA1-4908-A126-285C5F05DBE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5E16BD-9CAC-4F37-A62D-BC7D6407A3A2}"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F2B31-8AA1-4908-A126-285C5F05DBE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5E16BD-9CAC-4F37-A62D-BC7D6407A3A2}"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F2B31-8AA1-4908-A126-285C5F05DBE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p>
            <a:fld id="{A85E16BD-9CAC-4F37-A62D-BC7D6407A3A2}" type="datetimeFigureOut">
              <a:rPr lang="en-US" smtClean="0"/>
              <a:t>10/8/2019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5F2B31-8AA1-4908-A126-285C5F05DBE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en-US"/>
              <a:t>Click to edit Master title style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5E16BD-9CAC-4F37-A62D-BC7D6407A3A2}"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F2B31-8AA1-4908-A126-285C5F05DBE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5E16BD-9CAC-4F37-A62D-BC7D6407A3A2}" type="datetimeFigureOut">
              <a:rPr lang="en-US" smtClean="0"/>
              <a:t>10/8/2019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5F2B31-8AA1-4908-A126-285C5F05DBE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5E16BD-9CAC-4F37-A62D-BC7D6407A3A2}" type="datetimeFigureOut">
              <a:rPr lang="en-US" smtClean="0"/>
              <a:t>10/8/2019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5F2B31-8AA1-4908-A126-285C5F05DBE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E16BD-9CAC-4F37-A62D-BC7D6407A3A2}" type="datetimeFigureOut">
              <a:rPr lang="en-US" smtClean="0"/>
              <a:t>10/8/2019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5F2B31-8AA1-4908-A126-285C5F05DBE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en-US"/>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5E16BD-9CAC-4F37-A62D-BC7D6407A3A2}"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5F2B31-8AA1-4908-A126-285C5F05DBE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en-US"/>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n-US"/>
              <a:t>Click icon to add picture</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p:txBody>
          <a:bodyPr/>
          <a:lstStyle/>
          <a:p>
            <a:fld id="{A85E16BD-9CAC-4F37-A62D-BC7D6407A3A2}" type="datetimeFigureOut">
              <a:rPr lang="en-US" smtClean="0"/>
              <a:t>10/8/2019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3400" y="6356350"/>
            <a:ext cx="533400" cy="365125"/>
          </a:xfrm>
        </p:spPr>
        <p:txBody>
          <a:bodyPr/>
          <a:lstStyle/>
          <a:p>
            <a:fld id="{465F2B31-8AA1-4908-A126-285C5F05DBE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n-US"/>
              <a:t>Click to edit Master title style</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fld id="{A85E16BD-9CAC-4F37-A62D-BC7D6407A3A2}" type="datetimeFigureOut">
              <a:rPr lang="en-US" smtClean="0"/>
              <a:t>10/8/2019</a:t>
            </a:fld>
            <a:endParaRPr lang="en-US"/>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fld id="{465F2B31-8AA1-4908-A126-285C5F05DBE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09800"/>
            <a:ext cx="8229600" cy="2167128"/>
          </a:xfrm>
          <a:solidFill>
            <a:schemeClr val="accent1">
              <a:lumMod val="75000"/>
            </a:schemeClr>
          </a:solidFill>
        </p:spPr>
        <p:txBody>
          <a:bodyPr>
            <a:normAutofit fontScale="90000"/>
          </a:bodyPr>
          <a:lstStyle/>
          <a:p>
            <a:pPr algn="ctr"/>
            <a:r>
              <a:rPr lang="en-US"/>
              <a:t>Having Fun </a:t>
            </a:r>
            <a:br>
              <a:rPr lang="en-US"/>
            </a:br>
            <a:r>
              <a:rPr lang="en-US"/>
              <a:t>at</a:t>
            </a:r>
            <a:br>
              <a:rPr lang="en-US"/>
            </a:br>
            <a:r>
              <a:rPr lang="en-US"/>
              <a:t>recess</a:t>
            </a:r>
            <a:endParaRPr lang="en-US" dirty="0"/>
          </a:p>
        </p:txBody>
      </p:sp>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4514168"/>
            <a:ext cx="1875155" cy="2257425"/>
          </a:xfrm>
          <a:prstGeom prst="rect">
            <a:avLst/>
          </a:prstGeom>
          <a:noFill/>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533400" y="1447800"/>
            <a:ext cx="8077200" cy="5257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304800"/>
            <a:ext cx="8229600" cy="838200"/>
          </a:xfrm>
          <a:solidFill>
            <a:schemeClr val="accent1">
              <a:lumMod val="75000"/>
            </a:schemeClr>
          </a:solidFill>
        </p:spPr>
        <p:txBody>
          <a:bodyPr>
            <a:normAutofit/>
          </a:bodyPr>
          <a:lstStyle/>
          <a:p>
            <a:pPr algn="ctr"/>
            <a:r>
              <a:rPr lang="en-US"/>
              <a:t>Things you can say:</a:t>
            </a:r>
          </a:p>
        </p:txBody>
      </p:sp>
      <p:sp>
        <p:nvSpPr>
          <p:cNvPr id="6" name="Rounded Rectangular Callout 5"/>
          <p:cNvSpPr/>
          <p:nvPr/>
        </p:nvSpPr>
        <p:spPr>
          <a:xfrm>
            <a:off x="1507671" y="2133600"/>
            <a:ext cx="1632857" cy="1335024"/>
          </a:xfrm>
          <a:prstGeom prst="wedgeRoundRectCallout">
            <a:avLst>
              <a:gd name="adj1" fmla="val -97024"/>
              <a:gd name="adj2" fmla="val 85599"/>
              <a:gd name="adj3" fmla="val 16667"/>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B050"/>
                </a:solidFill>
              </a:rPr>
              <a:t>You’re a fast runner!</a:t>
            </a:r>
          </a:p>
        </p:txBody>
      </p:sp>
      <p:sp>
        <p:nvSpPr>
          <p:cNvPr id="9" name="Rounded Rectangular Callout 8"/>
          <p:cNvSpPr/>
          <p:nvPr/>
        </p:nvSpPr>
        <p:spPr>
          <a:xfrm>
            <a:off x="3799114" y="3482558"/>
            <a:ext cx="2057400" cy="1240248"/>
          </a:xfrm>
          <a:prstGeom prst="wedgeRoundRectCallout">
            <a:avLst>
              <a:gd name="adj1" fmla="val -37086"/>
              <a:gd name="adj2" fmla="val 79802"/>
              <a:gd name="adj3" fmla="val 16667"/>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7030A0"/>
                </a:solidFill>
              </a:rPr>
              <a:t>That was a great kick!</a:t>
            </a:r>
          </a:p>
        </p:txBody>
      </p:sp>
      <p:sp>
        <p:nvSpPr>
          <p:cNvPr id="10" name="Rounded Rectangular Callout 9"/>
          <p:cNvSpPr/>
          <p:nvPr/>
        </p:nvSpPr>
        <p:spPr>
          <a:xfrm>
            <a:off x="6400800" y="2514600"/>
            <a:ext cx="1828800" cy="1298448"/>
          </a:xfrm>
          <a:prstGeom prst="wedgeRoundRectCallout">
            <a:avLst>
              <a:gd name="adj1" fmla="val 56548"/>
              <a:gd name="adj2" fmla="val 69149"/>
              <a:gd name="adj3" fmla="val 16667"/>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C000"/>
                </a:solidFill>
              </a:rPr>
              <a:t>Can you teach me how to do that?</a:t>
            </a:r>
          </a:p>
        </p:txBody>
      </p:sp>
      <p:sp>
        <p:nvSpPr>
          <p:cNvPr id="11" name="Rounded Rectangular Callout 10"/>
          <p:cNvSpPr/>
          <p:nvPr/>
        </p:nvSpPr>
        <p:spPr>
          <a:xfrm>
            <a:off x="1447800" y="4965192"/>
            <a:ext cx="1752600" cy="1054608"/>
          </a:xfrm>
          <a:prstGeom prst="wedgeRoundRectCallout">
            <a:avLst>
              <a:gd name="adj1" fmla="val 108929"/>
              <a:gd name="adj2" fmla="val 53616"/>
              <a:gd name="adj3" fmla="val 16667"/>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rPr>
              <a:t>Can I climb with you?</a:t>
            </a:r>
          </a:p>
        </p:txBody>
      </p:sp>
      <p:sp>
        <p:nvSpPr>
          <p:cNvPr id="12" name="Rounded Rectangular Callout 11"/>
          <p:cNvSpPr/>
          <p:nvPr/>
        </p:nvSpPr>
        <p:spPr>
          <a:xfrm>
            <a:off x="6477000" y="4965192"/>
            <a:ext cx="1562100" cy="1283208"/>
          </a:xfrm>
          <a:prstGeom prst="wedgeRoundRectCallout">
            <a:avLst>
              <a:gd name="adj1" fmla="val -100595"/>
              <a:gd name="adj2" fmla="val 39401"/>
              <a:gd name="adj3" fmla="val 16667"/>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B0F0"/>
                </a:solidFill>
              </a:rPr>
              <a:t>What do you want </a:t>
            </a:r>
            <a:r>
              <a:rPr lang="en-US" sz="2000" b="1" u="sng">
                <a:solidFill>
                  <a:srgbClr val="00B0F0"/>
                </a:solidFill>
              </a:rPr>
              <a:t>me</a:t>
            </a:r>
            <a:r>
              <a:rPr lang="en-US" sz="2000" b="1">
                <a:solidFill>
                  <a:srgbClr val="00B0F0"/>
                </a:solidFill>
              </a:rPr>
              <a:t> to do?</a:t>
            </a:r>
          </a:p>
        </p:txBody>
      </p:sp>
    </p:spTree>
    <p:extLst>
      <p:ext uri="{BB962C8B-B14F-4D97-AF65-F5344CB8AC3E}">
        <p14:creationId xmlns:p14="http://schemas.microsoft.com/office/powerpoint/2010/main" val="129343333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80">
                                          <p:stCondLst>
                                            <p:cond delay="0"/>
                                          </p:stCondLst>
                                        </p:cTn>
                                        <p:tgtEl>
                                          <p:spTgt spid="10"/>
                                        </p:tgtEl>
                                      </p:cBhvr>
                                    </p:animEffect>
                                    <p:anim calcmode="lin" valueType="num">
                                      <p:cBhvr>
                                        <p:cTn id="4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9" dur="26">
                                          <p:stCondLst>
                                            <p:cond delay="650"/>
                                          </p:stCondLst>
                                        </p:cTn>
                                        <p:tgtEl>
                                          <p:spTgt spid="10"/>
                                        </p:tgtEl>
                                      </p:cBhvr>
                                      <p:to x="100000" y="60000"/>
                                    </p:animScale>
                                    <p:animScale>
                                      <p:cBhvr>
                                        <p:cTn id="50" dur="166" decel="50000">
                                          <p:stCondLst>
                                            <p:cond delay="676"/>
                                          </p:stCondLst>
                                        </p:cTn>
                                        <p:tgtEl>
                                          <p:spTgt spid="10"/>
                                        </p:tgtEl>
                                      </p:cBhvr>
                                      <p:to x="100000" y="100000"/>
                                    </p:animScale>
                                    <p:animScale>
                                      <p:cBhvr>
                                        <p:cTn id="51" dur="26">
                                          <p:stCondLst>
                                            <p:cond delay="1312"/>
                                          </p:stCondLst>
                                        </p:cTn>
                                        <p:tgtEl>
                                          <p:spTgt spid="10"/>
                                        </p:tgtEl>
                                      </p:cBhvr>
                                      <p:to x="100000" y="80000"/>
                                    </p:animScale>
                                    <p:animScale>
                                      <p:cBhvr>
                                        <p:cTn id="52" dur="166" decel="50000">
                                          <p:stCondLst>
                                            <p:cond delay="1338"/>
                                          </p:stCondLst>
                                        </p:cTn>
                                        <p:tgtEl>
                                          <p:spTgt spid="10"/>
                                        </p:tgtEl>
                                      </p:cBhvr>
                                      <p:to x="100000" y="100000"/>
                                    </p:animScale>
                                    <p:animScale>
                                      <p:cBhvr>
                                        <p:cTn id="53" dur="26">
                                          <p:stCondLst>
                                            <p:cond delay="1642"/>
                                          </p:stCondLst>
                                        </p:cTn>
                                        <p:tgtEl>
                                          <p:spTgt spid="10"/>
                                        </p:tgtEl>
                                      </p:cBhvr>
                                      <p:to x="100000" y="90000"/>
                                    </p:animScale>
                                    <p:animScale>
                                      <p:cBhvr>
                                        <p:cTn id="54" dur="166" decel="50000">
                                          <p:stCondLst>
                                            <p:cond delay="1668"/>
                                          </p:stCondLst>
                                        </p:cTn>
                                        <p:tgtEl>
                                          <p:spTgt spid="10"/>
                                        </p:tgtEl>
                                      </p:cBhvr>
                                      <p:to x="100000" y="100000"/>
                                    </p:animScale>
                                    <p:animScale>
                                      <p:cBhvr>
                                        <p:cTn id="55" dur="26">
                                          <p:stCondLst>
                                            <p:cond delay="1808"/>
                                          </p:stCondLst>
                                        </p:cTn>
                                        <p:tgtEl>
                                          <p:spTgt spid="10"/>
                                        </p:tgtEl>
                                      </p:cBhvr>
                                      <p:to x="100000" y="95000"/>
                                    </p:animScale>
                                    <p:animScale>
                                      <p:cBhvr>
                                        <p:cTn id="56" dur="166" decel="50000">
                                          <p:stCondLst>
                                            <p:cond delay="1834"/>
                                          </p:stCondLst>
                                        </p:cTn>
                                        <p:tgtEl>
                                          <p:spTgt spid="10"/>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80">
                                          <p:stCondLst>
                                            <p:cond delay="0"/>
                                          </p:stCondLst>
                                        </p:cTn>
                                        <p:tgtEl>
                                          <p:spTgt spid="11"/>
                                        </p:tgtEl>
                                      </p:cBhvr>
                                    </p:animEffect>
                                    <p:anim calcmode="lin" valueType="num">
                                      <p:cBhvr>
                                        <p:cTn id="6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7" dur="26">
                                          <p:stCondLst>
                                            <p:cond delay="650"/>
                                          </p:stCondLst>
                                        </p:cTn>
                                        <p:tgtEl>
                                          <p:spTgt spid="11"/>
                                        </p:tgtEl>
                                      </p:cBhvr>
                                      <p:to x="100000" y="60000"/>
                                    </p:animScale>
                                    <p:animScale>
                                      <p:cBhvr>
                                        <p:cTn id="68" dur="166" decel="50000">
                                          <p:stCondLst>
                                            <p:cond delay="676"/>
                                          </p:stCondLst>
                                        </p:cTn>
                                        <p:tgtEl>
                                          <p:spTgt spid="11"/>
                                        </p:tgtEl>
                                      </p:cBhvr>
                                      <p:to x="100000" y="100000"/>
                                    </p:animScale>
                                    <p:animScale>
                                      <p:cBhvr>
                                        <p:cTn id="69" dur="26">
                                          <p:stCondLst>
                                            <p:cond delay="1312"/>
                                          </p:stCondLst>
                                        </p:cTn>
                                        <p:tgtEl>
                                          <p:spTgt spid="11"/>
                                        </p:tgtEl>
                                      </p:cBhvr>
                                      <p:to x="100000" y="80000"/>
                                    </p:animScale>
                                    <p:animScale>
                                      <p:cBhvr>
                                        <p:cTn id="70" dur="166" decel="50000">
                                          <p:stCondLst>
                                            <p:cond delay="1338"/>
                                          </p:stCondLst>
                                        </p:cTn>
                                        <p:tgtEl>
                                          <p:spTgt spid="11"/>
                                        </p:tgtEl>
                                      </p:cBhvr>
                                      <p:to x="100000" y="100000"/>
                                    </p:animScale>
                                    <p:animScale>
                                      <p:cBhvr>
                                        <p:cTn id="71" dur="26">
                                          <p:stCondLst>
                                            <p:cond delay="1642"/>
                                          </p:stCondLst>
                                        </p:cTn>
                                        <p:tgtEl>
                                          <p:spTgt spid="11"/>
                                        </p:tgtEl>
                                      </p:cBhvr>
                                      <p:to x="100000" y="90000"/>
                                    </p:animScale>
                                    <p:animScale>
                                      <p:cBhvr>
                                        <p:cTn id="72" dur="166" decel="50000">
                                          <p:stCondLst>
                                            <p:cond delay="1668"/>
                                          </p:stCondLst>
                                        </p:cTn>
                                        <p:tgtEl>
                                          <p:spTgt spid="11"/>
                                        </p:tgtEl>
                                      </p:cBhvr>
                                      <p:to x="100000" y="100000"/>
                                    </p:animScale>
                                    <p:animScale>
                                      <p:cBhvr>
                                        <p:cTn id="73" dur="26">
                                          <p:stCondLst>
                                            <p:cond delay="1808"/>
                                          </p:stCondLst>
                                        </p:cTn>
                                        <p:tgtEl>
                                          <p:spTgt spid="11"/>
                                        </p:tgtEl>
                                      </p:cBhvr>
                                      <p:to x="100000" y="95000"/>
                                    </p:animScale>
                                    <p:animScale>
                                      <p:cBhvr>
                                        <p:cTn id="74" dur="166" decel="50000">
                                          <p:stCondLst>
                                            <p:cond delay="1834"/>
                                          </p:stCondLst>
                                        </p:cTn>
                                        <p:tgtEl>
                                          <p:spTgt spid="11"/>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80">
                                          <p:stCondLst>
                                            <p:cond delay="0"/>
                                          </p:stCondLst>
                                        </p:cTn>
                                        <p:tgtEl>
                                          <p:spTgt spid="12"/>
                                        </p:tgtEl>
                                      </p:cBhvr>
                                    </p:animEffect>
                                    <p:anim calcmode="lin" valueType="num">
                                      <p:cBhvr>
                                        <p:cTn id="8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5" dur="26">
                                          <p:stCondLst>
                                            <p:cond delay="650"/>
                                          </p:stCondLst>
                                        </p:cTn>
                                        <p:tgtEl>
                                          <p:spTgt spid="12"/>
                                        </p:tgtEl>
                                      </p:cBhvr>
                                      <p:to x="100000" y="60000"/>
                                    </p:animScale>
                                    <p:animScale>
                                      <p:cBhvr>
                                        <p:cTn id="86" dur="166" decel="50000">
                                          <p:stCondLst>
                                            <p:cond delay="676"/>
                                          </p:stCondLst>
                                        </p:cTn>
                                        <p:tgtEl>
                                          <p:spTgt spid="12"/>
                                        </p:tgtEl>
                                      </p:cBhvr>
                                      <p:to x="100000" y="100000"/>
                                    </p:animScale>
                                    <p:animScale>
                                      <p:cBhvr>
                                        <p:cTn id="87" dur="26">
                                          <p:stCondLst>
                                            <p:cond delay="1312"/>
                                          </p:stCondLst>
                                        </p:cTn>
                                        <p:tgtEl>
                                          <p:spTgt spid="12"/>
                                        </p:tgtEl>
                                      </p:cBhvr>
                                      <p:to x="100000" y="80000"/>
                                    </p:animScale>
                                    <p:animScale>
                                      <p:cBhvr>
                                        <p:cTn id="88" dur="166" decel="50000">
                                          <p:stCondLst>
                                            <p:cond delay="1338"/>
                                          </p:stCondLst>
                                        </p:cTn>
                                        <p:tgtEl>
                                          <p:spTgt spid="12"/>
                                        </p:tgtEl>
                                      </p:cBhvr>
                                      <p:to x="100000" y="100000"/>
                                    </p:animScale>
                                    <p:animScale>
                                      <p:cBhvr>
                                        <p:cTn id="89" dur="26">
                                          <p:stCondLst>
                                            <p:cond delay="1642"/>
                                          </p:stCondLst>
                                        </p:cTn>
                                        <p:tgtEl>
                                          <p:spTgt spid="12"/>
                                        </p:tgtEl>
                                      </p:cBhvr>
                                      <p:to x="100000" y="90000"/>
                                    </p:animScale>
                                    <p:animScale>
                                      <p:cBhvr>
                                        <p:cTn id="90" dur="166" decel="50000">
                                          <p:stCondLst>
                                            <p:cond delay="1668"/>
                                          </p:stCondLst>
                                        </p:cTn>
                                        <p:tgtEl>
                                          <p:spTgt spid="12"/>
                                        </p:tgtEl>
                                      </p:cBhvr>
                                      <p:to x="100000" y="100000"/>
                                    </p:animScale>
                                    <p:animScale>
                                      <p:cBhvr>
                                        <p:cTn id="91" dur="26">
                                          <p:stCondLst>
                                            <p:cond delay="1808"/>
                                          </p:stCondLst>
                                        </p:cTn>
                                        <p:tgtEl>
                                          <p:spTgt spid="12"/>
                                        </p:tgtEl>
                                      </p:cBhvr>
                                      <p:to x="100000" y="95000"/>
                                    </p:animScale>
                                    <p:animScale>
                                      <p:cBhvr>
                                        <p:cTn id="9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533400" y="1447800"/>
            <a:ext cx="8077200" cy="5257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304800"/>
            <a:ext cx="8229600" cy="838200"/>
          </a:xfrm>
          <a:solidFill>
            <a:schemeClr val="accent1">
              <a:lumMod val="75000"/>
            </a:schemeClr>
          </a:solidFill>
        </p:spPr>
        <p:txBody>
          <a:bodyPr>
            <a:normAutofit/>
          </a:bodyPr>
          <a:lstStyle/>
          <a:p>
            <a:pPr algn="ctr"/>
            <a:r>
              <a:rPr lang="en-US"/>
              <a:t>Let’s Practice!!</a:t>
            </a:r>
          </a:p>
        </p:txBody>
      </p:sp>
      <p:sp>
        <p:nvSpPr>
          <p:cNvPr id="4" name="TextBox 3"/>
          <p:cNvSpPr txBox="1"/>
          <p:nvPr/>
        </p:nvSpPr>
        <p:spPr>
          <a:xfrm>
            <a:off x="1600200" y="1719943"/>
            <a:ext cx="5791200" cy="646331"/>
          </a:xfrm>
          <a:prstGeom prst="rect">
            <a:avLst/>
          </a:prstGeom>
          <a:solidFill>
            <a:schemeClr val="accent1">
              <a:lumMod val="75000"/>
            </a:schemeClr>
          </a:solidFill>
        </p:spPr>
        <p:txBody>
          <a:bodyPr wrap="square" rtlCol="0">
            <a:spAutoFit/>
          </a:bodyPr>
          <a:lstStyle/>
          <a:p>
            <a:pPr algn="ctr"/>
            <a:r>
              <a:rPr lang="en-US" sz="3600" b="1"/>
              <a:t>How can you ask to join in?</a:t>
            </a:r>
          </a:p>
        </p:txBody>
      </p:sp>
      <p:sp>
        <p:nvSpPr>
          <p:cNvPr id="6" name="Rounded Rectangular Callout 5"/>
          <p:cNvSpPr/>
          <p:nvPr/>
        </p:nvSpPr>
        <p:spPr>
          <a:xfrm>
            <a:off x="1785257" y="2935224"/>
            <a:ext cx="1447800" cy="914400"/>
          </a:xfrm>
          <a:prstGeom prst="wedgeRoundRectCallout">
            <a:avLst>
              <a:gd name="adj1" fmla="val -97024"/>
              <a:gd name="adj2" fmla="val 85599"/>
              <a:gd name="adj3" fmla="val 16667"/>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00B050"/>
                </a:solidFill>
              </a:rPr>
              <a:t>?</a:t>
            </a:r>
          </a:p>
        </p:txBody>
      </p:sp>
      <p:sp>
        <p:nvSpPr>
          <p:cNvPr id="9" name="Rounded Rectangular Callout 8"/>
          <p:cNvSpPr/>
          <p:nvPr/>
        </p:nvSpPr>
        <p:spPr>
          <a:xfrm>
            <a:off x="4114800" y="3849624"/>
            <a:ext cx="1752600" cy="1124424"/>
          </a:xfrm>
          <a:prstGeom prst="wedgeRoundRectCallout">
            <a:avLst>
              <a:gd name="adj1" fmla="val -37086"/>
              <a:gd name="adj2" fmla="val 79802"/>
              <a:gd name="adj3" fmla="val 16667"/>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7030A0"/>
                </a:solidFill>
              </a:rPr>
              <a:t>?</a:t>
            </a:r>
          </a:p>
        </p:txBody>
      </p:sp>
      <p:sp>
        <p:nvSpPr>
          <p:cNvPr id="10" name="Rounded Rectangular Callout 9"/>
          <p:cNvSpPr/>
          <p:nvPr/>
        </p:nvSpPr>
        <p:spPr>
          <a:xfrm>
            <a:off x="6248400" y="2819400"/>
            <a:ext cx="1828800" cy="1146048"/>
          </a:xfrm>
          <a:prstGeom prst="wedgeRoundRectCallout">
            <a:avLst>
              <a:gd name="adj1" fmla="val 56548"/>
              <a:gd name="adj2" fmla="val 69149"/>
              <a:gd name="adj3" fmla="val 16667"/>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C000"/>
                </a:solidFill>
              </a:rPr>
              <a:t>?</a:t>
            </a:r>
          </a:p>
        </p:txBody>
      </p:sp>
      <p:sp>
        <p:nvSpPr>
          <p:cNvPr id="11" name="Rounded Rectangular Callout 10"/>
          <p:cNvSpPr/>
          <p:nvPr/>
        </p:nvSpPr>
        <p:spPr>
          <a:xfrm>
            <a:off x="1447800" y="4965192"/>
            <a:ext cx="1752600" cy="1054608"/>
          </a:xfrm>
          <a:prstGeom prst="wedgeRoundRectCallout">
            <a:avLst>
              <a:gd name="adj1" fmla="val 108929"/>
              <a:gd name="adj2" fmla="val 53616"/>
              <a:gd name="adj3" fmla="val 16667"/>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rPr>
              <a:t>?</a:t>
            </a:r>
          </a:p>
        </p:txBody>
      </p:sp>
      <p:sp>
        <p:nvSpPr>
          <p:cNvPr id="12" name="Rounded Rectangular Callout 11"/>
          <p:cNvSpPr/>
          <p:nvPr/>
        </p:nvSpPr>
        <p:spPr>
          <a:xfrm>
            <a:off x="6743700" y="5096256"/>
            <a:ext cx="1295400" cy="923544"/>
          </a:xfrm>
          <a:prstGeom prst="wedgeRoundRectCallout">
            <a:avLst>
              <a:gd name="adj1" fmla="val -100595"/>
              <a:gd name="adj2" fmla="val 39401"/>
              <a:gd name="adj3" fmla="val 16667"/>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00B0F0"/>
                </a:solidFill>
              </a:rPr>
              <a:t>?</a:t>
            </a:r>
          </a:p>
        </p:txBody>
      </p:sp>
    </p:spTree>
    <p:extLst>
      <p:ext uri="{BB962C8B-B14F-4D97-AF65-F5344CB8AC3E}">
        <p14:creationId xmlns:p14="http://schemas.microsoft.com/office/powerpoint/2010/main" val="1680555902"/>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533400" y="1491343"/>
            <a:ext cx="8077200" cy="513805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304800"/>
            <a:ext cx="8229600" cy="838200"/>
          </a:xfrm>
          <a:solidFill>
            <a:schemeClr val="accent1">
              <a:lumMod val="75000"/>
            </a:schemeClr>
          </a:solidFill>
        </p:spPr>
        <p:txBody>
          <a:bodyPr>
            <a:normAutofit/>
          </a:bodyPr>
          <a:lstStyle/>
          <a:p>
            <a:pPr algn="ctr"/>
            <a:r>
              <a:rPr lang="en-US"/>
              <a:t>So what do YOU think?</a:t>
            </a:r>
          </a:p>
        </p:txBody>
      </p:sp>
      <p:sp>
        <p:nvSpPr>
          <p:cNvPr id="4" name="TextBox 3"/>
          <p:cNvSpPr txBox="1"/>
          <p:nvPr/>
        </p:nvSpPr>
        <p:spPr>
          <a:xfrm>
            <a:off x="1219200" y="1524000"/>
            <a:ext cx="6858000" cy="1200329"/>
          </a:xfrm>
          <a:prstGeom prst="rect">
            <a:avLst/>
          </a:prstGeom>
          <a:solidFill>
            <a:schemeClr val="accent1">
              <a:lumMod val="75000"/>
            </a:schemeClr>
          </a:solidFill>
        </p:spPr>
        <p:txBody>
          <a:bodyPr wrap="square" rtlCol="0">
            <a:spAutoFit/>
          </a:bodyPr>
          <a:lstStyle/>
          <a:p>
            <a:pPr algn="ctr"/>
            <a:r>
              <a:rPr lang="en-US" sz="3600" b="1"/>
              <a:t>Are there times when you should </a:t>
            </a:r>
            <a:r>
              <a:rPr lang="en-US" sz="3600" b="1" u="sng"/>
              <a:t>not</a:t>
            </a:r>
            <a:r>
              <a:rPr lang="en-US" sz="3600" b="1"/>
              <a:t> try to join in?</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783" y="2829265"/>
            <a:ext cx="4670206" cy="234246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Explosion 1 1"/>
          <p:cNvSpPr/>
          <p:nvPr/>
        </p:nvSpPr>
        <p:spPr>
          <a:xfrm rot="20696975">
            <a:off x="275001" y="3667711"/>
            <a:ext cx="2282692" cy="2474751"/>
          </a:xfrm>
          <a:prstGeom prst="irregularSeal1">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How can you tell?</a:t>
            </a:r>
          </a:p>
        </p:txBody>
      </p:sp>
      <p:sp>
        <p:nvSpPr>
          <p:cNvPr id="5" name="Explosion 1 4"/>
          <p:cNvSpPr/>
          <p:nvPr/>
        </p:nvSpPr>
        <p:spPr>
          <a:xfrm rot="1123492">
            <a:off x="6190927" y="4092105"/>
            <a:ext cx="2605794" cy="2159256"/>
          </a:xfrm>
          <a:prstGeom prst="irregularSeal1">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What can you do?</a:t>
            </a:r>
          </a:p>
        </p:txBody>
      </p:sp>
    </p:spTree>
    <p:extLst>
      <p:ext uri="{BB962C8B-B14F-4D97-AF65-F5344CB8AC3E}">
        <p14:creationId xmlns:p14="http://schemas.microsoft.com/office/powerpoint/2010/main" val="68153496"/>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533400" y="1534886"/>
            <a:ext cx="8077200" cy="513805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304800"/>
            <a:ext cx="8229600" cy="838200"/>
          </a:xfrm>
          <a:solidFill>
            <a:schemeClr val="accent1">
              <a:lumMod val="75000"/>
            </a:schemeClr>
          </a:solidFill>
        </p:spPr>
        <p:txBody>
          <a:bodyPr>
            <a:normAutofit/>
          </a:bodyPr>
          <a:lstStyle/>
          <a:p>
            <a:pPr algn="ctr"/>
            <a:r>
              <a:rPr lang="en-US"/>
              <a:t>Most important of all…</a:t>
            </a:r>
          </a:p>
        </p:txBody>
      </p:sp>
      <p:sp>
        <p:nvSpPr>
          <p:cNvPr id="4" name="TextBox 3"/>
          <p:cNvSpPr txBox="1"/>
          <p:nvPr/>
        </p:nvSpPr>
        <p:spPr>
          <a:xfrm>
            <a:off x="1219200" y="1524000"/>
            <a:ext cx="6858000" cy="923330"/>
          </a:xfrm>
          <a:prstGeom prst="rect">
            <a:avLst/>
          </a:prstGeom>
          <a:solidFill>
            <a:schemeClr val="accent1">
              <a:lumMod val="75000"/>
            </a:schemeClr>
          </a:solidFill>
        </p:spPr>
        <p:txBody>
          <a:bodyPr wrap="square" rtlCol="0">
            <a:spAutoFit/>
          </a:bodyPr>
          <a:lstStyle/>
          <a:p>
            <a:pPr algn="ctr"/>
            <a:r>
              <a:rPr lang="en-US" sz="5400" b="1"/>
              <a:t>HAVE FUN!!</a:t>
            </a:r>
          </a:p>
        </p:txBody>
      </p:sp>
      <p:pic>
        <p:nvPicPr>
          <p:cNvPr id="5" name="Picture 4">
            <a:extLst>
              <a:ext uri="{FF2B5EF4-FFF2-40B4-BE49-F238E27FC236}">
                <a16:creationId xmlns:a16="http://schemas.microsoft.com/office/drawing/2014/main" id="{8E412F87-C653-4B1F-B161-3C17F553F4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2458216"/>
            <a:ext cx="6096000" cy="4064000"/>
          </a:xfrm>
          <a:prstGeom prst="rect">
            <a:avLst/>
          </a:prstGeom>
        </p:spPr>
      </p:pic>
    </p:spTree>
    <p:extLst>
      <p:ext uri="{BB962C8B-B14F-4D97-AF65-F5344CB8AC3E}">
        <p14:creationId xmlns:p14="http://schemas.microsoft.com/office/powerpoint/2010/main" val="3569888634"/>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533400" y="1491343"/>
            <a:ext cx="8077200" cy="513805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304800"/>
            <a:ext cx="8229600" cy="838200"/>
          </a:xfrm>
          <a:solidFill>
            <a:schemeClr val="accent1">
              <a:lumMod val="75000"/>
            </a:schemeClr>
          </a:solidFill>
        </p:spPr>
        <p:txBody>
          <a:bodyPr>
            <a:normAutofit/>
          </a:bodyPr>
          <a:lstStyle/>
          <a:p>
            <a:pPr algn="ctr"/>
            <a:r>
              <a:rPr lang="en-US"/>
              <a:t>Having Fun at Recess</a:t>
            </a:r>
          </a:p>
        </p:txBody>
      </p:sp>
      <p:sp>
        <p:nvSpPr>
          <p:cNvPr id="4" name="TextBox 3"/>
          <p:cNvSpPr txBox="1"/>
          <p:nvPr/>
        </p:nvSpPr>
        <p:spPr>
          <a:xfrm>
            <a:off x="609600" y="1524000"/>
            <a:ext cx="8001000" cy="5078313"/>
          </a:xfrm>
          <a:prstGeom prst="rect">
            <a:avLst/>
          </a:prstGeom>
          <a:solidFill>
            <a:schemeClr val="accent1">
              <a:lumMod val="75000"/>
            </a:schemeClr>
          </a:solidFill>
        </p:spPr>
        <p:txBody>
          <a:bodyPr wrap="square" rtlCol="0">
            <a:spAutoFit/>
          </a:bodyPr>
          <a:lstStyle/>
          <a:p>
            <a:pPr marL="342900" indent="-342900">
              <a:buFont typeface="Arial" pitchFamily="34" charset="0"/>
              <a:buChar char="•"/>
            </a:pPr>
            <a:r>
              <a:rPr lang="en-US" sz="2800" b="1" dirty="0"/>
              <a:t>Pick something to play with</a:t>
            </a:r>
          </a:p>
          <a:p>
            <a:pPr marL="342900" indent="-342900">
              <a:buFont typeface="Arial" pitchFamily="34" charset="0"/>
              <a:buChar char="•"/>
            </a:pPr>
            <a:r>
              <a:rPr lang="en-US" sz="2800" b="1" dirty="0"/>
              <a:t>If kids are talking privately, find someone else to play with</a:t>
            </a:r>
          </a:p>
          <a:p>
            <a:pPr marL="342900" indent="-342900">
              <a:buFont typeface="Arial" pitchFamily="34" charset="0"/>
              <a:buChar char="•"/>
            </a:pPr>
            <a:r>
              <a:rPr lang="en-US" sz="2800" b="1" dirty="0"/>
              <a:t>If you want to join a game – watch, say something nice, ask to play</a:t>
            </a:r>
          </a:p>
          <a:p>
            <a:pPr marL="342900" indent="-342900">
              <a:buFont typeface="Arial" pitchFamily="34" charset="0"/>
              <a:buChar char="•"/>
            </a:pPr>
            <a:r>
              <a:rPr lang="en-US" sz="2800" b="1" dirty="0"/>
              <a:t>If you don’t know how to play – walk over, watch, ask someone to teach you, ask to play</a:t>
            </a:r>
          </a:p>
          <a:p>
            <a:pPr marL="342900" indent="-342900">
              <a:buFont typeface="Arial" pitchFamily="34" charset="0"/>
              <a:buChar char="•"/>
            </a:pPr>
            <a:r>
              <a:rPr lang="en-US" sz="2800" b="1" dirty="0"/>
              <a:t>HAVE FUN!!</a:t>
            </a:r>
          </a:p>
          <a:p>
            <a:pPr marL="342900" indent="-342900">
              <a:buFont typeface="Arial" pitchFamily="34" charset="0"/>
              <a:buChar char="•"/>
            </a:pPr>
            <a:endParaRPr lang="en-US" sz="2800" b="1" dirty="0"/>
          </a:p>
          <a:p>
            <a:pPr marL="342900" indent="-342900">
              <a:buFont typeface="Arial" pitchFamily="34" charset="0"/>
              <a:buChar char="•"/>
            </a:pPr>
            <a:endParaRPr lang="en-US" sz="2400" b="1" dirty="0"/>
          </a:p>
          <a:p>
            <a:pPr marL="342900" indent="-342900">
              <a:buFont typeface="Arial" pitchFamily="34" charset="0"/>
              <a:buChar char="•"/>
            </a:pPr>
            <a:endParaRPr lang="en-US" sz="2400" b="1" dirty="0"/>
          </a:p>
          <a:p>
            <a:pPr marL="342900" indent="-342900">
              <a:buFont typeface="Arial" pitchFamily="34" charset="0"/>
              <a:buChar char="•"/>
            </a:pPr>
            <a:endParaRPr lang="en-US" sz="2400" b="1" dirty="0"/>
          </a:p>
        </p:txBody>
      </p:sp>
      <p:pic>
        <p:nvPicPr>
          <p:cNvPr id="5" name="Picture 4">
            <a:extLst>
              <a:ext uri="{FF2B5EF4-FFF2-40B4-BE49-F238E27FC236}">
                <a16:creationId xmlns:a16="http://schemas.microsoft.com/office/drawing/2014/main" id="{07622190-5C7E-48FA-8A5B-250586EB50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4648200"/>
            <a:ext cx="2667000" cy="1911350"/>
          </a:xfrm>
          <a:prstGeom prst="rect">
            <a:avLst/>
          </a:prstGeom>
        </p:spPr>
      </p:pic>
    </p:spTree>
    <p:extLst>
      <p:ext uri="{BB962C8B-B14F-4D97-AF65-F5344CB8AC3E}">
        <p14:creationId xmlns:p14="http://schemas.microsoft.com/office/powerpoint/2010/main" val="392028164"/>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a:solidFill>
            <a:schemeClr val="accent1">
              <a:lumMod val="75000"/>
            </a:schemeClr>
          </a:solidFill>
        </p:spPr>
        <p:txBody>
          <a:bodyPr/>
          <a:lstStyle/>
          <a:p>
            <a:pPr algn="ctr"/>
            <a:r>
              <a:rPr lang="en-US"/>
              <a:t>Let’s Talk About Recess…</a:t>
            </a:r>
            <a:endParaRPr lang="en-US" dirty="0"/>
          </a:p>
        </p:txBody>
      </p:sp>
      <p:sp>
        <p:nvSpPr>
          <p:cNvPr id="3" name="Content Placeholder 2"/>
          <p:cNvSpPr>
            <a:spLocks noGrp="1"/>
          </p:cNvSpPr>
          <p:nvPr>
            <p:ph idx="1"/>
          </p:nvPr>
        </p:nvSpPr>
        <p:spPr>
          <a:xfrm>
            <a:off x="457200" y="1600200"/>
            <a:ext cx="8229600" cy="4694237"/>
          </a:xfrm>
          <a:solidFill>
            <a:schemeClr val="accent1">
              <a:lumMod val="75000"/>
            </a:schemeClr>
          </a:solidFill>
        </p:spPr>
        <p:txBody>
          <a:bodyPr/>
          <a:lstStyle/>
          <a:p>
            <a:pPr marL="0" indent="0" algn="ctr">
              <a:buNone/>
            </a:pPr>
            <a:r>
              <a:rPr lang="en-US" b="1"/>
              <a:t>What do kids do at recess?</a:t>
            </a:r>
            <a:endParaRPr lang="en-US" b="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885" y="2362200"/>
            <a:ext cx="3038475"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11267" b="11561"/>
          <a:stretch/>
        </p:blipFill>
        <p:spPr bwMode="auto">
          <a:xfrm>
            <a:off x="6096000" y="4361378"/>
            <a:ext cx="2466975" cy="1426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3702" y="2787133"/>
            <a:ext cx="189547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00215" y="3992046"/>
            <a:ext cx="606256" cy="369332"/>
          </a:xfrm>
          <a:prstGeom prst="rect">
            <a:avLst/>
          </a:prstGeom>
          <a:noFill/>
          <a:ln>
            <a:solidFill>
              <a:schemeClr val="tx1"/>
            </a:solidFill>
          </a:ln>
        </p:spPr>
        <p:txBody>
          <a:bodyPr wrap="none" rtlCol="0">
            <a:spAutoFit/>
          </a:bodyPr>
          <a:lstStyle/>
          <a:p>
            <a:r>
              <a:rPr lang="en-US" b="1"/>
              <a:t>play</a:t>
            </a:r>
          </a:p>
        </p:txBody>
      </p:sp>
      <p:sp>
        <p:nvSpPr>
          <p:cNvPr id="5" name="TextBox 4"/>
          <p:cNvSpPr txBox="1"/>
          <p:nvPr/>
        </p:nvSpPr>
        <p:spPr>
          <a:xfrm>
            <a:off x="4648198" y="5285015"/>
            <a:ext cx="726481" cy="369332"/>
          </a:xfrm>
          <a:prstGeom prst="rect">
            <a:avLst/>
          </a:prstGeom>
          <a:noFill/>
          <a:ln>
            <a:solidFill>
              <a:schemeClr val="tx1"/>
            </a:solidFill>
          </a:ln>
        </p:spPr>
        <p:txBody>
          <a:bodyPr wrap="none" rtlCol="0">
            <a:spAutoFit/>
          </a:bodyPr>
          <a:lstStyle/>
          <a:p>
            <a:r>
              <a:rPr lang="en-US" b="1"/>
              <a:t>climb</a:t>
            </a:r>
          </a:p>
        </p:txBody>
      </p:sp>
      <p:sp>
        <p:nvSpPr>
          <p:cNvPr id="6" name="TextBox 5"/>
          <p:cNvSpPr txBox="1"/>
          <p:nvPr/>
        </p:nvSpPr>
        <p:spPr>
          <a:xfrm>
            <a:off x="7162800" y="5832789"/>
            <a:ext cx="567784" cy="369332"/>
          </a:xfrm>
          <a:prstGeom prst="rect">
            <a:avLst/>
          </a:prstGeom>
          <a:noFill/>
          <a:ln>
            <a:solidFill>
              <a:schemeClr val="tx1"/>
            </a:solidFill>
          </a:ln>
        </p:spPr>
        <p:txBody>
          <a:bodyPr wrap="none" rtlCol="0">
            <a:spAutoFit/>
          </a:bodyPr>
          <a:lstStyle/>
          <a:p>
            <a:r>
              <a:rPr lang="en-US" b="1"/>
              <a:t>talk</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9"/>
                                        </p:tgtEl>
                                        <p:attrNameLst>
                                          <p:attrName>style.visibility</p:attrName>
                                        </p:attrNameLst>
                                      </p:cBhvr>
                                      <p:to>
                                        <p:strVal val="visible"/>
                                      </p:to>
                                    </p:set>
                                    <p:anim calcmode="lin" valueType="num">
                                      <p:cBhvr additive="base">
                                        <p:cTn id="13" dur="500" fill="hold"/>
                                        <p:tgtEl>
                                          <p:spTgt spid="1029"/>
                                        </p:tgtEl>
                                        <p:attrNameLst>
                                          <p:attrName>ppt_x</p:attrName>
                                        </p:attrNameLst>
                                      </p:cBhvr>
                                      <p:tavLst>
                                        <p:tav tm="0">
                                          <p:val>
                                            <p:strVal val="#ppt_x"/>
                                          </p:val>
                                        </p:tav>
                                        <p:tav tm="100000">
                                          <p:val>
                                            <p:strVal val="#ppt_x"/>
                                          </p:val>
                                        </p:tav>
                                      </p:tavLst>
                                    </p:anim>
                                    <p:anim calcmode="lin" valueType="num">
                                      <p:cBhvr additive="base">
                                        <p:cTn id="14"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a:solidFill>
            <a:schemeClr val="accent1">
              <a:lumMod val="75000"/>
            </a:schemeClr>
          </a:solidFill>
        </p:spPr>
        <p:txBody>
          <a:bodyPr/>
          <a:lstStyle/>
          <a:p>
            <a:pPr algn="ctr"/>
            <a:r>
              <a:rPr lang="en-US"/>
              <a:t>What do YOU do at recess?</a:t>
            </a:r>
            <a:endParaRPr lang="en-US" dirty="0"/>
          </a:p>
        </p:txBody>
      </p:sp>
      <p:sp>
        <p:nvSpPr>
          <p:cNvPr id="7" name="Text Placeholder 6"/>
          <p:cNvSpPr>
            <a:spLocks noGrp="1"/>
          </p:cNvSpPr>
          <p:nvPr>
            <p:ph sz="half" idx="1"/>
          </p:nvPr>
        </p:nvSpPr>
        <p:spPr>
          <a:solidFill>
            <a:schemeClr val="accent1">
              <a:lumMod val="75000"/>
            </a:schemeClr>
          </a:solidFill>
        </p:spPr>
        <p:txBody>
          <a:bodyPr/>
          <a:lstStyle/>
          <a:p>
            <a:pPr marL="0" indent="0" algn="ctr">
              <a:buNone/>
            </a:pPr>
            <a:r>
              <a:rPr lang="en-US"/>
              <a:t>I usually have fun!</a:t>
            </a:r>
          </a:p>
        </p:txBody>
      </p:sp>
      <p:sp>
        <p:nvSpPr>
          <p:cNvPr id="11" name="Content Placeholder 10"/>
          <p:cNvSpPr>
            <a:spLocks noGrp="1"/>
          </p:cNvSpPr>
          <p:nvPr>
            <p:ph sz="half" idx="2"/>
          </p:nvPr>
        </p:nvSpPr>
        <p:spPr>
          <a:solidFill>
            <a:schemeClr val="accent1">
              <a:lumMod val="75000"/>
            </a:schemeClr>
          </a:solidFill>
        </p:spPr>
        <p:txBody>
          <a:bodyPr/>
          <a:lstStyle/>
          <a:p>
            <a:pPr marL="0" indent="0" algn="ctr">
              <a:buNone/>
            </a:pPr>
            <a:r>
              <a:rPr lang="en-US"/>
              <a:t>I don’t have fun.</a:t>
            </a:r>
          </a:p>
        </p:txBody>
      </p:sp>
      <p:pic>
        <p:nvPicPr>
          <p:cNvPr id="4" name="Picture 3">
            <a:extLst>
              <a:ext uri="{FF2B5EF4-FFF2-40B4-BE49-F238E27FC236}">
                <a16:creationId xmlns:a16="http://schemas.microsoft.com/office/drawing/2014/main" id="{E372664A-ADC6-4EE2-9C18-ED914AF7B1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736" y="3200400"/>
            <a:ext cx="3200400" cy="26003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a:extLst>
              <a:ext uri="{FF2B5EF4-FFF2-40B4-BE49-F238E27FC236}">
                <a16:creationId xmlns:a16="http://schemas.microsoft.com/office/drawing/2014/main" id="{7FF38A3B-7967-4D3D-8771-6080D041B9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599" y="3205480"/>
            <a:ext cx="3649981" cy="24333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49155232"/>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533400" y="1828800"/>
            <a:ext cx="8077200" cy="4876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152400"/>
            <a:ext cx="8229600" cy="1371600"/>
          </a:xfrm>
          <a:solidFill>
            <a:schemeClr val="accent1">
              <a:lumMod val="75000"/>
            </a:schemeClr>
          </a:solidFill>
        </p:spPr>
        <p:txBody>
          <a:bodyPr>
            <a:normAutofit fontScale="90000"/>
          </a:bodyPr>
          <a:lstStyle/>
          <a:p>
            <a:pPr algn="ctr"/>
            <a:r>
              <a:rPr lang="en-US"/>
              <a:t>What kind of problems can happen at recess that make it not fun?</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286000"/>
            <a:ext cx="2590800" cy="173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018565"/>
            <a:ext cx="18288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Up Arrow 5"/>
          <p:cNvSpPr/>
          <p:nvPr/>
        </p:nvSpPr>
        <p:spPr>
          <a:xfrm>
            <a:off x="6400800" y="4278085"/>
            <a:ext cx="1600200" cy="2133601"/>
          </a:xfrm>
          <a:prstGeom prst="upArrow">
            <a:avLst>
              <a:gd name="adj1" fmla="val 50000"/>
              <a:gd name="adj2" fmla="val 37075"/>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You don’t</a:t>
            </a:r>
          </a:p>
          <a:p>
            <a:pPr algn="ctr"/>
            <a:r>
              <a:rPr lang="en-US">
                <a:solidFill>
                  <a:schemeClr val="bg1"/>
                </a:solidFill>
              </a:rPr>
              <a:t>know</a:t>
            </a:r>
          </a:p>
          <a:p>
            <a:pPr algn="ctr"/>
            <a:r>
              <a:rPr lang="en-US">
                <a:solidFill>
                  <a:schemeClr val="bg1"/>
                </a:solidFill>
              </a:rPr>
              <a:t>how</a:t>
            </a:r>
          </a:p>
          <a:p>
            <a:pPr algn="ctr"/>
            <a:r>
              <a:rPr lang="en-US">
                <a:solidFill>
                  <a:schemeClr val="bg1"/>
                </a:solidFill>
              </a:rPr>
              <a:t>to </a:t>
            </a:r>
          </a:p>
          <a:p>
            <a:pPr algn="ctr"/>
            <a:r>
              <a:rPr lang="en-US">
                <a:solidFill>
                  <a:schemeClr val="bg1"/>
                </a:solidFill>
              </a:rPr>
              <a:t>play </a:t>
            </a: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543" y="2278893"/>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eft Arrow 1"/>
          <p:cNvSpPr/>
          <p:nvPr/>
        </p:nvSpPr>
        <p:spPr>
          <a:xfrm>
            <a:off x="3200400" y="2247899"/>
            <a:ext cx="1892808" cy="1600201"/>
          </a:xfrm>
          <a:prstGeom prst="leftArrow">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You don’t know what to play with</a:t>
            </a:r>
          </a:p>
        </p:txBody>
      </p:sp>
      <p:sp>
        <p:nvSpPr>
          <p:cNvPr id="7" name="Right Arrow 6"/>
          <p:cNvSpPr/>
          <p:nvPr/>
        </p:nvSpPr>
        <p:spPr>
          <a:xfrm>
            <a:off x="1524000" y="4789714"/>
            <a:ext cx="1896836" cy="1295400"/>
          </a:xfrm>
          <a:prstGeom prst="rightArrow">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They won’t let you join in</a:t>
            </a:r>
          </a:p>
        </p:txBody>
      </p:sp>
    </p:spTree>
    <p:extLst>
      <p:ext uri="{BB962C8B-B14F-4D97-AF65-F5344CB8AC3E}">
        <p14:creationId xmlns:p14="http://schemas.microsoft.com/office/powerpoint/2010/main" val="10939048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92365" y="1447799"/>
            <a:ext cx="8839200" cy="5257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itchFamily="34" charset="0"/>
              <a:buChar char="•"/>
            </a:pPr>
            <a:endParaRPr lang="en-US"/>
          </a:p>
        </p:txBody>
      </p:sp>
      <p:sp>
        <p:nvSpPr>
          <p:cNvPr id="3" name="Title 2"/>
          <p:cNvSpPr>
            <a:spLocks noGrp="1"/>
          </p:cNvSpPr>
          <p:nvPr>
            <p:ph type="title"/>
          </p:nvPr>
        </p:nvSpPr>
        <p:spPr>
          <a:xfrm>
            <a:off x="457200" y="304800"/>
            <a:ext cx="8229600" cy="838200"/>
          </a:xfrm>
          <a:solidFill>
            <a:schemeClr val="accent1">
              <a:lumMod val="75000"/>
            </a:schemeClr>
          </a:solidFill>
        </p:spPr>
        <p:txBody>
          <a:bodyPr>
            <a:normAutofit/>
          </a:bodyPr>
          <a:lstStyle/>
          <a:p>
            <a:pPr algn="ctr"/>
            <a:r>
              <a:rPr lang="en-US"/>
              <a:t>What can you do?</a:t>
            </a:r>
          </a:p>
        </p:txBody>
      </p:sp>
      <p:sp>
        <p:nvSpPr>
          <p:cNvPr id="2" name="TextBox 1"/>
          <p:cNvSpPr txBox="1"/>
          <p:nvPr/>
        </p:nvSpPr>
        <p:spPr>
          <a:xfrm>
            <a:off x="642256" y="1599098"/>
            <a:ext cx="4920343" cy="1077218"/>
          </a:xfrm>
          <a:prstGeom prst="rect">
            <a:avLst/>
          </a:prstGeom>
          <a:solidFill>
            <a:srgbClr val="99FFCC"/>
          </a:solidFill>
        </p:spPr>
        <p:txBody>
          <a:bodyPr wrap="square" rtlCol="0">
            <a:spAutoFit/>
          </a:bodyPr>
          <a:lstStyle/>
          <a:p>
            <a:pPr algn="ctr"/>
            <a:r>
              <a:rPr lang="en-US" sz="3200">
                <a:solidFill>
                  <a:schemeClr val="bg1"/>
                </a:solidFill>
              </a:rPr>
              <a:t>If you don’t know </a:t>
            </a:r>
            <a:r>
              <a:rPr lang="en-US" sz="3200" u="sng">
                <a:solidFill>
                  <a:schemeClr val="bg1"/>
                </a:solidFill>
              </a:rPr>
              <a:t>what</a:t>
            </a:r>
            <a:r>
              <a:rPr lang="en-US" sz="3200">
                <a:solidFill>
                  <a:schemeClr val="bg1"/>
                </a:solidFill>
              </a:rPr>
              <a:t> to play with…</a:t>
            </a:r>
          </a:p>
        </p:txBody>
      </p:sp>
      <p:sp>
        <p:nvSpPr>
          <p:cNvPr id="7" name="TextBox 6"/>
          <p:cNvSpPr txBox="1"/>
          <p:nvPr/>
        </p:nvSpPr>
        <p:spPr>
          <a:xfrm>
            <a:off x="5562600" y="1599098"/>
            <a:ext cx="3167743" cy="4955203"/>
          </a:xfrm>
          <a:prstGeom prst="rect">
            <a:avLst/>
          </a:prstGeom>
          <a:solidFill>
            <a:srgbClr val="99FFCC"/>
          </a:solidFill>
        </p:spPr>
        <p:txBody>
          <a:bodyPr wrap="square" rtlCol="0">
            <a:spAutoFit/>
          </a:bodyPr>
          <a:lstStyle/>
          <a:p>
            <a:pPr marL="457200" indent="-457200">
              <a:buFont typeface="Arial" pitchFamily="34" charset="0"/>
              <a:buChar char="•"/>
            </a:pPr>
            <a:r>
              <a:rPr lang="en-US" sz="2400">
                <a:solidFill>
                  <a:schemeClr val="bg1"/>
                </a:solidFill>
              </a:rPr>
              <a:t>look around the playground</a:t>
            </a:r>
          </a:p>
          <a:p>
            <a:pPr marL="457200" indent="-457200">
              <a:buFont typeface="Arial" pitchFamily="34" charset="0"/>
              <a:buChar char="•"/>
            </a:pPr>
            <a:r>
              <a:rPr lang="en-US" sz="2400">
                <a:solidFill>
                  <a:schemeClr val="bg1"/>
                </a:solidFill>
              </a:rPr>
              <a:t>pick one thing to play first</a:t>
            </a:r>
          </a:p>
          <a:p>
            <a:pPr marL="457200" indent="-457200">
              <a:buFont typeface="Arial" pitchFamily="34" charset="0"/>
              <a:buChar char="•"/>
            </a:pPr>
            <a:r>
              <a:rPr lang="en-US" sz="2400">
                <a:solidFill>
                  <a:schemeClr val="bg1"/>
                </a:solidFill>
              </a:rPr>
              <a:t>if you like it, keep playing</a:t>
            </a:r>
          </a:p>
          <a:p>
            <a:pPr marL="457200" indent="-457200">
              <a:buFont typeface="Arial" pitchFamily="34" charset="0"/>
              <a:buChar char="•"/>
            </a:pPr>
            <a:r>
              <a:rPr lang="en-US" sz="2400">
                <a:solidFill>
                  <a:schemeClr val="bg1"/>
                </a:solidFill>
              </a:rPr>
              <a:t>if you don’t, choose another</a:t>
            </a:r>
          </a:p>
          <a:p>
            <a:pPr marL="457200" indent="-457200">
              <a:buFont typeface="Arial" pitchFamily="34" charset="0"/>
              <a:buChar char="•"/>
            </a:pPr>
            <a:r>
              <a:rPr lang="en-US" sz="2400">
                <a:solidFill>
                  <a:schemeClr val="bg1"/>
                </a:solidFill>
              </a:rPr>
              <a:t>try 1 or 2 different things to play on the playground each day </a:t>
            </a:r>
          </a:p>
          <a:p>
            <a:pPr marL="457200" indent="-457200">
              <a:buFont typeface="Arial" pitchFamily="34" charset="0"/>
              <a:buChar char="•"/>
            </a:pPr>
            <a:endParaRPr lang="en-US" sz="2800">
              <a:solidFill>
                <a:schemeClr val="bg1"/>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600450"/>
            <a:ext cx="2225118"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5455"/>
          <a:stretch/>
        </p:blipFill>
        <p:spPr bwMode="auto">
          <a:xfrm>
            <a:off x="2900379" y="3617177"/>
            <a:ext cx="2396450" cy="1659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0638" y="5421868"/>
            <a:ext cx="1325841" cy="369332"/>
          </a:xfrm>
          <a:prstGeom prst="rect">
            <a:avLst/>
          </a:prstGeom>
          <a:noFill/>
        </p:spPr>
        <p:txBody>
          <a:bodyPr wrap="square" rtlCol="0">
            <a:spAutoFit/>
          </a:bodyPr>
          <a:lstStyle/>
          <a:p>
            <a:pPr algn="ctr"/>
            <a:r>
              <a:rPr lang="en-US" b="1"/>
              <a:t>First slide</a:t>
            </a:r>
          </a:p>
        </p:txBody>
      </p:sp>
      <p:sp>
        <p:nvSpPr>
          <p:cNvPr id="9" name="TextBox 8"/>
          <p:cNvSpPr txBox="1"/>
          <p:nvPr/>
        </p:nvSpPr>
        <p:spPr>
          <a:xfrm flipH="1">
            <a:off x="3503339" y="5421868"/>
            <a:ext cx="1373461" cy="369332"/>
          </a:xfrm>
          <a:prstGeom prst="rect">
            <a:avLst/>
          </a:prstGeom>
          <a:noFill/>
        </p:spPr>
        <p:txBody>
          <a:bodyPr wrap="square" rtlCol="0">
            <a:spAutoFit/>
          </a:bodyPr>
          <a:lstStyle/>
          <a:p>
            <a:r>
              <a:rPr lang="en-US" b="1"/>
              <a:t>Then game</a:t>
            </a:r>
          </a:p>
        </p:txBody>
      </p:sp>
    </p:spTree>
    <p:extLst>
      <p:ext uri="{BB962C8B-B14F-4D97-AF65-F5344CB8AC3E}">
        <p14:creationId xmlns:p14="http://schemas.microsoft.com/office/powerpoint/2010/main" val="1110612409"/>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533400" y="1447800"/>
            <a:ext cx="8077200" cy="5257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itchFamily="34" charset="0"/>
              <a:buChar char="•"/>
            </a:pPr>
            <a:endParaRPr lang="en-US"/>
          </a:p>
        </p:txBody>
      </p:sp>
      <p:sp>
        <p:nvSpPr>
          <p:cNvPr id="3" name="Title 2"/>
          <p:cNvSpPr>
            <a:spLocks noGrp="1"/>
          </p:cNvSpPr>
          <p:nvPr>
            <p:ph type="title"/>
          </p:nvPr>
        </p:nvSpPr>
        <p:spPr>
          <a:xfrm>
            <a:off x="457200" y="152400"/>
            <a:ext cx="8229600" cy="1143000"/>
          </a:xfrm>
          <a:solidFill>
            <a:schemeClr val="accent1">
              <a:lumMod val="75000"/>
            </a:schemeClr>
          </a:solidFill>
        </p:spPr>
        <p:txBody>
          <a:bodyPr>
            <a:noAutofit/>
          </a:bodyPr>
          <a:lstStyle/>
          <a:p>
            <a:pPr algn="ctr"/>
            <a:r>
              <a:rPr lang="en-US" sz="3600"/>
              <a:t>What can you do if they won’t </a:t>
            </a:r>
            <a:br>
              <a:rPr lang="en-US" sz="3600"/>
            </a:br>
            <a:r>
              <a:rPr lang="en-US" sz="3600"/>
              <a:t>let you join in?</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895600"/>
            <a:ext cx="2438400" cy="3488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1676400"/>
            <a:ext cx="3810000" cy="1077218"/>
          </a:xfrm>
          <a:prstGeom prst="rect">
            <a:avLst/>
          </a:prstGeom>
          <a:solidFill>
            <a:srgbClr val="99FFCC"/>
          </a:solidFill>
        </p:spPr>
        <p:txBody>
          <a:bodyPr wrap="square" rtlCol="0">
            <a:spAutoFit/>
          </a:bodyPr>
          <a:lstStyle/>
          <a:p>
            <a:pPr algn="ctr"/>
            <a:r>
              <a:rPr lang="en-US" sz="3200">
                <a:solidFill>
                  <a:schemeClr val="bg1"/>
                </a:solidFill>
              </a:rPr>
              <a:t>If two kids are talking privately…</a:t>
            </a:r>
          </a:p>
        </p:txBody>
      </p:sp>
      <p:sp>
        <p:nvSpPr>
          <p:cNvPr id="7" name="TextBox 6"/>
          <p:cNvSpPr txBox="1"/>
          <p:nvPr/>
        </p:nvSpPr>
        <p:spPr>
          <a:xfrm>
            <a:off x="4038600" y="3135348"/>
            <a:ext cx="4267200" cy="2246769"/>
          </a:xfrm>
          <a:prstGeom prst="rect">
            <a:avLst/>
          </a:prstGeom>
          <a:solidFill>
            <a:srgbClr val="99FFCC"/>
          </a:solidFill>
        </p:spPr>
        <p:txBody>
          <a:bodyPr wrap="square" rtlCol="0">
            <a:spAutoFit/>
          </a:bodyPr>
          <a:lstStyle/>
          <a:p>
            <a:pPr marL="285750" indent="-285750">
              <a:buFont typeface="Arial" pitchFamily="34" charset="0"/>
              <a:buChar char="•"/>
            </a:pPr>
            <a:r>
              <a:rPr lang="en-US" sz="2800">
                <a:solidFill>
                  <a:schemeClr val="bg1"/>
                </a:solidFill>
              </a:rPr>
              <a:t>Say “hi” if you want to, then move away</a:t>
            </a:r>
          </a:p>
          <a:p>
            <a:pPr marL="285750" indent="-285750">
              <a:buFont typeface="Arial" pitchFamily="34" charset="0"/>
              <a:buChar char="•"/>
            </a:pPr>
            <a:endParaRPr lang="en-US" sz="2800">
              <a:solidFill>
                <a:schemeClr val="bg1"/>
              </a:solidFill>
            </a:endParaRPr>
          </a:p>
          <a:p>
            <a:pPr marL="285750" indent="-285750">
              <a:buFont typeface="Arial" pitchFamily="34" charset="0"/>
              <a:buChar char="•"/>
            </a:pPr>
            <a:r>
              <a:rPr lang="en-US" sz="2800">
                <a:solidFill>
                  <a:schemeClr val="bg1"/>
                </a:solidFill>
              </a:rPr>
              <a:t>Find someone else to play with</a:t>
            </a:r>
          </a:p>
        </p:txBody>
      </p:sp>
    </p:spTree>
    <p:extLst>
      <p:ext uri="{BB962C8B-B14F-4D97-AF65-F5344CB8AC3E}">
        <p14:creationId xmlns:p14="http://schemas.microsoft.com/office/powerpoint/2010/main" val="118821372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533400" y="1219200"/>
            <a:ext cx="8077200" cy="5486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itchFamily="34" charset="0"/>
              <a:buChar char="•"/>
            </a:pPr>
            <a:endParaRPr lang="en-US"/>
          </a:p>
        </p:txBody>
      </p:sp>
      <p:sp>
        <p:nvSpPr>
          <p:cNvPr id="3" name="Title 2"/>
          <p:cNvSpPr>
            <a:spLocks noGrp="1"/>
          </p:cNvSpPr>
          <p:nvPr>
            <p:ph type="title"/>
          </p:nvPr>
        </p:nvSpPr>
        <p:spPr>
          <a:xfrm>
            <a:off x="457200" y="152400"/>
            <a:ext cx="8229600" cy="762000"/>
          </a:xfrm>
          <a:solidFill>
            <a:schemeClr val="accent1">
              <a:lumMod val="75000"/>
            </a:schemeClr>
          </a:solidFill>
        </p:spPr>
        <p:txBody>
          <a:bodyPr>
            <a:noAutofit/>
          </a:bodyPr>
          <a:lstStyle/>
          <a:p>
            <a:pPr algn="ctr"/>
            <a:r>
              <a:rPr lang="en-US" sz="4000"/>
              <a:t>Is this a good time to try to join in?</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518557"/>
            <a:ext cx="25527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0622" b="8510"/>
          <a:stretch/>
        </p:blipFill>
        <p:spPr bwMode="auto">
          <a:xfrm>
            <a:off x="5715000" y="4572000"/>
            <a:ext cx="2495504" cy="178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1214" y="1518557"/>
            <a:ext cx="17430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3962400"/>
            <a:ext cx="2667000" cy="2093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7886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fade">
                                      <p:cBhvr>
                                        <p:cTn id="12" dur="500"/>
                                        <p:tgtEl>
                                          <p:spTgt spid="51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fade">
                                      <p:cBhvr>
                                        <p:cTn id="17" dur="500"/>
                                        <p:tgtEl>
                                          <p:spTgt spid="51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3"/>
                                        </p:tgtEl>
                                        <p:attrNameLst>
                                          <p:attrName>style.visibility</p:attrName>
                                        </p:attrNameLst>
                                      </p:cBhvr>
                                      <p:to>
                                        <p:strVal val="visible"/>
                                      </p:to>
                                    </p:set>
                                    <p:animEffect transition="in" filter="fade">
                                      <p:cBhvr>
                                        <p:cTn id="22"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533400" y="1371600"/>
            <a:ext cx="8077200" cy="5410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itchFamily="34" charset="0"/>
              <a:buChar char="•"/>
            </a:pPr>
            <a:endParaRPr lang="en-US"/>
          </a:p>
        </p:txBody>
      </p:sp>
      <p:sp>
        <p:nvSpPr>
          <p:cNvPr id="3" name="Title 2"/>
          <p:cNvSpPr>
            <a:spLocks noGrp="1"/>
          </p:cNvSpPr>
          <p:nvPr>
            <p:ph type="title"/>
          </p:nvPr>
        </p:nvSpPr>
        <p:spPr>
          <a:xfrm>
            <a:off x="457200" y="304800"/>
            <a:ext cx="8229600" cy="838200"/>
          </a:xfrm>
          <a:solidFill>
            <a:schemeClr val="accent1">
              <a:lumMod val="75000"/>
            </a:schemeClr>
          </a:solidFill>
        </p:spPr>
        <p:txBody>
          <a:bodyPr>
            <a:normAutofit/>
          </a:bodyPr>
          <a:lstStyle/>
          <a:p>
            <a:pPr algn="ctr"/>
            <a:r>
              <a:rPr lang="en-US"/>
              <a:t>What can you do?</a:t>
            </a:r>
          </a:p>
        </p:txBody>
      </p:sp>
      <p:sp>
        <p:nvSpPr>
          <p:cNvPr id="2" name="TextBox 1"/>
          <p:cNvSpPr txBox="1"/>
          <p:nvPr/>
        </p:nvSpPr>
        <p:spPr>
          <a:xfrm>
            <a:off x="609600" y="1524000"/>
            <a:ext cx="3810000" cy="1077218"/>
          </a:xfrm>
          <a:prstGeom prst="rect">
            <a:avLst/>
          </a:prstGeom>
          <a:solidFill>
            <a:srgbClr val="99FFCC"/>
          </a:solidFill>
        </p:spPr>
        <p:txBody>
          <a:bodyPr wrap="square" rtlCol="0">
            <a:spAutoFit/>
          </a:bodyPr>
          <a:lstStyle/>
          <a:p>
            <a:pPr algn="ctr"/>
            <a:r>
              <a:rPr lang="en-US" sz="3200">
                <a:solidFill>
                  <a:schemeClr val="bg1"/>
                </a:solidFill>
              </a:rPr>
              <a:t>If you want to join a game…</a:t>
            </a:r>
          </a:p>
        </p:txBody>
      </p:sp>
      <p:sp>
        <p:nvSpPr>
          <p:cNvPr id="7" name="TextBox 6"/>
          <p:cNvSpPr txBox="1"/>
          <p:nvPr/>
        </p:nvSpPr>
        <p:spPr>
          <a:xfrm>
            <a:off x="4114800" y="2735282"/>
            <a:ext cx="4267200" cy="3970318"/>
          </a:xfrm>
          <a:prstGeom prst="rect">
            <a:avLst/>
          </a:prstGeom>
          <a:solidFill>
            <a:srgbClr val="99FFCC"/>
          </a:solidFill>
        </p:spPr>
        <p:txBody>
          <a:bodyPr wrap="square" rtlCol="0">
            <a:spAutoFit/>
          </a:bodyPr>
          <a:lstStyle/>
          <a:p>
            <a:pPr marL="457200" indent="-457200">
              <a:buFont typeface="Arial" pitchFamily="34" charset="0"/>
              <a:buChar char="•"/>
            </a:pPr>
            <a:r>
              <a:rPr lang="en-US" sz="2800">
                <a:solidFill>
                  <a:schemeClr val="bg1"/>
                </a:solidFill>
              </a:rPr>
              <a:t>watch to learn how to play</a:t>
            </a:r>
          </a:p>
          <a:p>
            <a:pPr marL="457200" indent="-457200">
              <a:buFont typeface="Arial" pitchFamily="34" charset="0"/>
              <a:buChar char="•"/>
            </a:pPr>
            <a:r>
              <a:rPr lang="en-US" sz="2800">
                <a:solidFill>
                  <a:schemeClr val="bg1"/>
                </a:solidFill>
              </a:rPr>
              <a:t>say something nice about what they’re doing – “That looks like fun!”</a:t>
            </a:r>
          </a:p>
          <a:p>
            <a:pPr marL="457200" indent="-457200">
              <a:buFont typeface="Arial" pitchFamily="34" charset="0"/>
              <a:buChar char="•"/>
            </a:pPr>
            <a:r>
              <a:rPr lang="en-US" sz="2800">
                <a:solidFill>
                  <a:schemeClr val="bg1"/>
                </a:solidFill>
              </a:rPr>
              <a:t>ask if you can play too</a:t>
            </a:r>
          </a:p>
          <a:p>
            <a:pPr marL="457200" indent="-457200">
              <a:buFont typeface="Arial" pitchFamily="34" charset="0"/>
              <a:buChar char="•"/>
            </a:pPr>
            <a:r>
              <a:rPr lang="en-US" sz="2800">
                <a:solidFill>
                  <a:schemeClr val="bg1"/>
                </a:solidFill>
              </a:rPr>
              <a:t>if they say “no”, find something else to do</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256" y="3429000"/>
            <a:ext cx="3320143" cy="221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030917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533400" y="1447800"/>
            <a:ext cx="8077200" cy="5257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itchFamily="34" charset="0"/>
              <a:buChar char="•"/>
            </a:pPr>
            <a:endParaRPr lang="en-US"/>
          </a:p>
        </p:txBody>
      </p:sp>
      <p:sp>
        <p:nvSpPr>
          <p:cNvPr id="3" name="Title 2"/>
          <p:cNvSpPr>
            <a:spLocks noGrp="1"/>
          </p:cNvSpPr>
          <p:nvPr>
            <p:ph type="title"/>
          </p:nvPr>
        </p:nvSpPr>
        <p:spPr>
          <a:xfrm>
            <a:off x="457200" y="304800"/>
            <a:ext cx="8229600" cy="838200"/>
          </a:xfrm>
          <a:solidFill>
            <a:schemeClr val="accent1">
              <a:lumMod val="75000"/>
            </a:schemeClr>
          </a:solidFill>
        </p:spPr>
        <p:txBody>
          <a:bodyPr>
            <a:normAutofit/>
          </a:bodyPr>
          <a:lstStyle/>
          <a:p>
            <a:pPr algn="ctr"/>
            <a:r>
              <a:rPr lang="en-US"/>
              <a:t>What can you do?</a:t>
            </a:r>
          </a:p>
        </p:txBody>
      </p:sp>
      <p:sp>
        <p:nvSpPr>
          <p:cNvPr id="2" name="TextBox 1"/>
          <p:cNvSpPr txBox="1"/>
          <p:nvPr/>
        </p:nvSpPr>
        <p:spPr>
          <a:xfrm>
            <a:off x="642257" y="1654161"/>
            <a:ext cx="4572000" cy="1077218"/>
          </a:xfrm>
          <a:prstGeom prst="rect">
            <a:avLst/>
          </a:prstGeom>
          <a:solidFill>
            <a:srgbClr val="99FFCC"/>
          </a:solidFill>
        </p:spPr>
        <p:txBody>
          <a:bodyPr wrap="square" rtlCol="0">
            <a:spAutoFit/>
          </a:bodyPr>
          <a:lstStyle/>
          <a:p>
            <a:pPr algn="ctr"/>
            <a:r>
              <a:rPr lang="en-US" sz="3200">
                <a:solidFill>
                  <a:schemeClr val="bg1"/>
                </a:solidFill>
              </a:rPr>
              <a:t>If you don’t know </a:t>
            </a:r>
            <a:r>
              <a:rPr lang="en-US" sz="3200" u="sng">
                <a:solidFill>
                  <a:schemeClr val="bg1"/>
                </a:solidFill>
              </a:rPr>
              <a:t>how</a:t>
            </a:r>
            <a:r>
              <a:rPr lang="en-US" sz="3200">
                <a:solidFill>
                  <a:schemeClr val="bg1"/>
                </a:solidFill>
              </a:rPr>
              <a:t> to play…</a:t>
            </a:r>
          </a:p>
        </p:txBody>
      </p:sp>
      <p:sp>
        <p:nvSpPr>
          <p:cNvPr id="7" name="TextBox 6"/>
          <p:cNvSpPr txBox="1"/>
          <p:nvPr/>
        </p:nvSpPr>
        <p:spPr>
          <a:xfrm>
            <a:off x="4005943" y="3166170"/>
            <a:ext cx="4267200" cy="3108543"/>
          </a:xfrm>
          <a:prstGeom prst="rect">
            <a:avLst/>
          </a:prstGeom>
          <a:solidFill>
            <a:srgbClr val="99FFCC"/>
          </a:solidFill>
        </p:spPr>
        <p:txBody>
          <a:bodyPr wrap="square" rtlCol="0">
            <a:spAutoFit/>
          </a:bodyPr>
          <a:lstStyle/>
          <a:p>
            <a:pPr marL="457200" indent="-457200">
              <a:buFont typeface="Arial" pitchFamily="34" charset="0"/>
              <a:buChar char="•"/>
            </a:pPr>
            <a:r>
              <a:rPr lang="en-US" sz="2800">
                <a:solidFill>
                  <a:schemeClr val="bg1"/>
                </a:solidFill>
              </a:rPr>
              <a:t>walk over close </a:t>
            </a:r>
          </a:p>
          <a:p>
            <a:pPr marL="457200" indent="-457200">
              <a:buFont typeface="Arial" pitchFamily="34" charset="0"/>
              <a:buChar char="•"/>
            </a:pPr>
            <a:r>
              <a:rPr lang="en-US" sz="2800">
                <a:solidFill>
                  <a:schemeClr val="bg1"/>
                </a:solidFill>
              </a:rPr>
              <a:t>watch the kids play for a while to learn how</a:t>
            </a:r>
          </a:p>
          <a:p>
            <a:pPr marL="457200" indent="-457200">
              <a:buFont typeface="Arial" pitchFamily="34" charset="0"/>
              <a:buChar char="•"/>
            </a:pPr>
            <a:r>
              <a:rPr lang="en-US" sz="2800">
                <a:solidFill>
                  <a:schemeClr val="bg1"/>
                </a:solidFill>
              </a:rPr>
              <a:t>maybe ask someone to teach you how to play</a:t>
            </a:r>
          </a:p>
          <a:p>
            <a:pPr marL="457200" indent="-457200">
              <a:buFont typeface="Arial" pitchFamily="34" charset="0"/>
              <a:buChar char="•"/>
            </a:pPr>
            <a:r>
              <a:rPr lang="en-US" sz="2800">
                <a:solidFill>
                  <a:schemeClr val="bg1"/>
                </a:solidFill>
              </a:rPr>
              <a:t>when you’re ready, ask if you can play too</a:t>
            </a: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827397"/>
            <a:ext cx="1143000" cy="766202"/>
          </a:xfrm>
          <a:prstGeom prst="rect">
            <a:avLst/>
          </a:prstGeom>
          <a:noFill/>
          <a:ln w="57150">
            <a:solidFill>
              <a:srgbClr val="99FF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85800" y="3810000"/>
            <a:ext cx="31242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2057400" y="4305300"/>
            <a:ext cx="685800" cy="76200"/>
          </a:xfrm>
          <a:prstGeom prst="straightConnector1">
            <a:avLst/>
          </a:prstGeom>
          <a:ln w="3492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77608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kaleidoscop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53C2440-1EF7-4373-81CE-34301DF63B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kaleidoscope</Template>
  <TotalTime>396</TotalTime>
  <Words>1215</Words>
  <Application>Microsoft Office PowerPoint</Application>
  <PresentationFormat>On-screen Show (4:3)</PresentationFormat>
  <Paragraphs>102</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Corbel</vt:lpstr>
      <vt:lpstr>Wingdings 2</vt:lpstr>
      <vt:lpstr>kaleidoscope</vt:lpstr>
      <vt:lpstr>Having Fun  at recess</vt:lpstr>
      <vt:lpstr>Let’s Talk About Recess…</vt:lpstr>
      <vt:lpstr>What do YOU do at recess?</vt:lpstr>
      <vt:lpstr>What kind of problems can happen at recess that make it not fun?</vt:lpstr>
      <vt:lpstr>What can you do?</vt:lpstr>
      <vt:lpstr>What can you do if they won’t  let you join in?</vt:lpstr>
      <vt:lpstr>Is this a good time to try to join in?</vt:lpstr>
      <vt:lpstr>What can you do?</vt:lpstr>
      <vt:lpstr>What can you do?</vt:lpstr>
      <vt:lpstr>Things you can say:</vt:lpstr>
      <vt:lpstr>Let’s Practice!!</vt:lpstr>
      <vt:lpstr>So what do YOU think?</vt:lpstr>
      <vt:lpstr>Most important of all…</vt:lpstr>
      <vt:lpstr>Having Fun at Recess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Having Fun  at recess</dc:title>
  <dc:creator>andee</dc:creator>
  <cp:lastModifiedBy>Lisa Falk</cp:lastModifiedBy>
  <cp:revision>31</cp:revision>
  <dcterms:created xsi:type="dcterms:W3CDTF">2012-07-26T12:02:51Z</dcterms:created>
  <dcterms:modified xsi:type="dcterms:W3CDTF">2019-10-08T13:40:11Z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TC300029679990</vt:lpwstr>
  </property>
</Properties>
</file>